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95" r:id="rId7"/>
    <p:sldId id="281" r:id="rId8"/>
    <p:sldId id="270" r:id="rId9"/>
    <p:sldId id="303" r:id="rId10"/>
    <p:sldId id="271" r:id="rId11"/>
    <p:sldId id="304" r:id="rId12"/>
    <p:sldId id="272" r:id="rId13"/>
    <p:sldId id="302" r:id="rId14"/>
    <p:sldId id="275" r:id="rId15"/>
    <p:sldId id="274" r:id="rId16"/>
    <p:sldId id="296" r:id="rId17"/>
    <p:sldId id="297" r:id="rId18"/>
    <p:sldId id="298" r:id="rId19"/>
    <p:sldId id="300" r:id="rId20"/>
    <p:sldId id="299" r:id="rId21"/>
    <p:sldId id="301" r:id="rId22"/>
    <p:sldId id="285" r:id="rId23"/>
    <p:sldId id="287" r:id="rId24"/>
    <p:sldId id="291" r:id="rId25"/>
    <p:sldId id="277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46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20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67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26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0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83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84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5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17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7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4E63-AE5A-4445-B87B-12CDF6D256F9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B2A0-9F2D-4085-9659-CA52218D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27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1" y="917648"/>
            <a:ext cx="9144000" cy="2387600"/>
          </a:xfrm>
        </p:spPr>
        <p:txBody>
          <a:bodyPr/>
          <a:lstStyle/>
          <a:p>
            <a:r>
              <a:rPr lang="tr-TR" dirty="0" smtClean="0"/>
              <a:t>Cihaz Ölçümleri, Rehberler Eşliğinde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771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TG-142</a:t>
            </a:r>
            <a:r>
              <a:rPr lang="tr-TR" b="1" dirty="0" smtClean="0"/>
              <a:t>: Aylık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895"/>
            <a:ext cx="5061941" cy="4788067"/>
          </a:xfrm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6172200" y="2471156"/>
            <a:ext cx="5181600" cy="2623545"/>
          </a:xfrm>
        </p:spPr>
        <p:txBody>
          <a:bodyPr>
            <a:normAutofit/>
          </a:bodyPr>
          <a:lstStyle/>
          <a:p>
            <a:r>
              <a:rPr lang="tr-TR" sz="1800" dirty="0"/>
              <a:t>Aylık kalite kontroller </a:t>
            </a:r>
            <a:r>
              <a:rPr lang="tr-TR" sz="1800" dirty="0" smtClean="0"/>
              <a:t>medikal </a:t>
            </a:r>
            <a:r>
              <a:rPr lang="tr-TR" sz="1800" dirty="0"/>
              <a:t>fizik </a:t>
            </a:r>
            <a:r>
              <a:rPr lang="tr-TR" sz="1800" dirty="0" smtClean="0"/>
              <a:t>uzmanı</a:t>
            </a:r>
            <a:r>
              <a:rPr lang="tr-TR" sz="1800" dirty="0"/>
              <a:t> </a:t>
            </a:r>
            <a:r>
              <a:rPr lang="tr-TR" sz="1800" dirty="0" smtClean="0"/>
              <a:t> tarafından yapılmaktadır.</a:t>
            </a:r>
          </a:p>
          <a:p>
            <a:r>
              <a:rPr lang="tr-TR" sz="1800" dirty="0" err="1"/>
              <a:t>Dozimetrik</a:t>
            </a:r>
            <a:r>
              <a:rPr lang="tr-TR" sz="1800" dirty="0"/>
              <a:t> amaçlı kalite kontrol radyasyon tedavisinin başarısında tümöre verilen dozun doğruluğu açısından önemli adımlardan </a:t>
            </a:r>
            <a:r>
              <a:rPr lang="tr-TR" sz="1800" dirty="0" smtClean="0"/>
              <a:t>biridir.</a:t>
            </a:r>
          </a:p>
          <a:p>
            <a:r>
              <a:rPr lang="tr-TR" sz="1800" dirty="0"/>
              <a:t>Mekanik </a:t>
            </a:r>
            <a:r>
              <a:rPr lang="tr-TR" sz="1800" dirty="0" smtClean="0"/>
              <a:t>Kontroller sistematik hataları engellemek adına önemlidir.</a:t>
            </a:r>
          </a:p>
        </p:txBody>
      </p:sp>
    </p:spTree>
    <p:extLst>
      <p:ext uri="{BB962C8B-B14F-4D97-AF65-F5344CB8AC3E}">
        <p14:creationId xmlns:p14="http://schemas.microsoft.com/office/powerpoint/2010/main" val="42930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5" y="748779"/>
            <a:ext cx="3866316" cy="4351338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79783" y="1210730"/>
            <a:ext cx="3795299" cy="30200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77" y="1210730"/>
            <a:ext cx="3399761" cy="30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TG-142: Aylık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97" y="1091822"/>
            <a:ext cx="5536006" cy="5186148"/>
          </a:xfrm>
        </p:spPr>
      </p:pic>
    </p:spTree>
    <p:extLst>
      <p:ext uri="{BB962C8B-B14F-4D97-AF65-F5344CB8AC3E}">
        <p14:creationId xmlns:p14="http://schemas.microsoft.com/office/powerpoint/2010/main" val="40466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839787" y="302739"/>
            <a:ext cx="5157787" cy="823912"/>
          </a:xfrm>
        </p:spPr>
        <p:txBody>
          <a:bodyPr/>
          <a:lstStyle/>
          <a:p>
            <a:pPr algn="ctr"/>
            <a:r>
              <a:rPr lang="tr-TR" dirty="0" smtClean="0"/>
              <a:t>Işık-Işın alan kontrolü	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79" y="1590675"/>
            <a:ext cx="3500201" cy="4472890"/>
          </a:xfrm>
        </p:spPr>
      </p:pic>
      <p:sp>
        <p:nvSpPr>
          <p:cNvPr id="9" name="Metin Yer Tutucusu 8"/>
          <p:cNvSpPr>
            <a:spLocks noGrp="1"/>
          </p:cNvSpPr>
          <p:nvPr>
            <p:ph type="body" sz="quarter" idx="3"/>
          </p:nvPr>
        </p:nvSpPr>
        <p:spPr>
          <a:xfrm>
            <a:off x="5997574" y="302739"/>
            <a:ext cx="5183188" cy="823912"/>
          </a:xfrm>
        </p:spPr>
        <p:txBody>
          <a:bodyPr/>
          <a:lstStyle/>
          <a:p>
            <a:pPr algn="ctr"/>
            <a:r>
              <a:rPr lang="tr-TR" dirty="0" smtClean="0"/>
              <a:t>Çapraz tel kontrolü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9444" y="1590675"/>
            <a:ext cx="4279447" cy="43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3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10535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TG-142: Yıllık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315"/>
            <a:ext cx="5238698" cy="4655522"/>
          </a:xfr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300716" y="1371315"/>
            <a:ext cx="5181600" cy="4351338"/>
          </a:xfrm>
        </p:spPr>
        <p:txBody>
          <a:bodyPr>
            <a:normAutofit/>
          </a:bodyPr>
          <a:lstStyle/>
          <a:p>
            <a:r>
              <a:rPr lang="tr-TR" sz="2400" dirty="0"/>
              <a:t>Cihaza ait en detaylı testlerin yapıldığı periyodik dönemdir </a:t>
            </a:r>
            <a:endParaRPr lang="tr-TR" sz="2400" dirty="0" smtClean="0"/>
          </a:p>
          <a:p>
            <a:r>
              <a:rPr lang="tr-TR" sz="2400" dirty="0"/>
              <a:t>Yıllık testler daha karmaşıktır ve testlerin, test ekipmanlarının ve </a:t>
            </a:r>
            <a:r>
              <a:rPr lang="tr-TR" sz="2400" dirty="0" err="1"/>
              <a:t>linac’ın</a:t>
            </a:r>
            <a:r>
              <a:rPr lang="tr-TR" sz="2400" dirty="0"/>
              <a:t> tüm bileşenlerinin daha iyi anlaşılmasını gerektirir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Günlük ve aylık kontrollerde yapılan testlerin yanı sıra daha geniş çaplı kontroller testlere eklenir.</a:t>
            </a:r>
          </a:p>
        </p:txBody>
      </p:sp>
    </p:spTree>
    <p:extLst>
      <p:ext uri="{BB962C8B-B14F-4D97-AF65-F5344CB8AC3E}">
        <p14:creationId xmlns:p14="http://schemas.microsoft.com/office/powerpoint/2010/main" val="32560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/>
              <a:t>TG-142 Yıllık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4" y="1484431"/>
            <a:ext cx="5009309" cy="4802158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09" y="1484431"/>
            <a:ext cx="4865984" cy="4601231"/>
          </a:xfrm>
        </p:spPr>
      </p:pic>
    </p:spTree>
    <p:extLst>
      <p:ext uri="{BB962C8B-B14F-4D97-AF65-F5344CB8AC3E}">
        <p14:creationId xmlns:p14="http://schemas.microsoft.com/office/powerpoint/2010/main" val="6381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17" y="921733"/>
            <a:ext cx="8704554" cy="3909575"/>
          </a:xfrm>
        </p:spPr>
      </p:pic>
    </p:spTree>
    <p:extLst>
      <p:ext uri="{BB962C8B-B14F-4D97-AF65-F5344CB8AC3E}">
        <p14:creationId xmlns:p14="http://schemas.microsoft.com/office/powerpoint/2010/main" val="1332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8" y="324371"/>
            <a:ext cx="11551912" cy="6090076"/>
          </a:xfrm>
        </p:spPr>
      </p:pic>
    </p:spTree>
    <p:extLst>
      <p:ext uri="{BB962C8B-B14F-4D97-AF65-F5344CB8AC3E}">
        <p14:creationId xmlns:p14="http://schemas.microsoft.com/office/powerpoint/2010/main" val="26255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444842"/>
            <a:ext cx="11275835" cy="5587467"/>
          </a:xfrm>
        </p:spPr>
      </p:pic>
    </p:spTree>
    <p:extLst>
      <p:ext uri="{BB962C8B-B14F-4D97-AF65-F5344CB8AC3E}">
        <p14:creationId xmlns:p14="http://schemas.microsoft.com/office/powerpoint/2010/main" val="34230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" y="351665"/>
            <a:ext cx="11185429" cy="6080670"/>
          </a:xfrm>
        </p:spPr>
      </p:pic>
    </p:spTree>
    <p:extLst>
      <p:ext uri="{BB962C8B-B14F-4D97-AF65-F5344CB8AC3E}">
        <p14:creationId xmlns:p14="http://schemas.microsoft.com/office/powerpoint/2010/main" val="20002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Kalite Güvenlik Testleri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Mekanik Doğruluk</a:t>
            </a:r>
          </a:p>
          <a:p>
            <a:endParaRPr lang="tr-TR" dirty="0" smtClean="0"/>
          </a:p>
          <a:p>
            <a:r>
              <a:rPr lang="tr-TR" dirty="0" err="1" smtClean="0"/>
              <a:t>Dozimetrik</a:t>
            </a:r>
            <a:r>
              <a:rPr lang="tr-TR" dirty="0" smtClean="0"/>
              <a:t> Doğruluk</a:t>
            </a:r>
          </a:p>
          <a:p>
            <a:endParaRPr lang="tr-TR" dirty="0" smtClean="0"/>
          </a:p>
          <a:p>
            <a:r>
              <a:rPr lang="tr-TR" dirty="0" smtClean="0"/>
              <a:t>Güvenlik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05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6" y="201541"/>
            <a:ext cx="10720425" cy="6444831"/>
          </a:xfrm>
        </p:spPr>
      </p:pic>
    </p:spTree>
    <p:extLst>
      <p:ext uri="{BB962C8B-B14F-4D97-AF65-F5344CB8AC3E}">
        <p14:creationId xmlns:p14="http://schemas.microsoft.com/office/powerpoint/2010/main" val="28777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15" y="825701"/>
            <a:ext cx="5287584" cy="5083780"/>
          </a:xfrm>
        </p:spPr>
      </p:pic>
    </p:spTree>
    <p:extLst>
      <p:ext uri="{BB962C8B-B14F-4D97-AF65-F5344CB8AC3E}">
        <p14:creationId xmlns:p14="http://schemas.microsoft.com/office/powerpoint/2010/main" val="879229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9" y="2074826"/>
            <a:ext cx="9111018" cy="4210975"/>
          </a:xfrm>
        </p:spPr>
      </p:pic>
      <p:sp>
        <p:nvSpPr>
          <p:cNvPr id="7" name="Dikdörtgen 6"/>
          <p:cNvSpPr/>
          <p:nvPr/>
        </p:nvSpPr>
        <p:spPr>
          <a:xfrm>
            <a:off x="5459104" y="2074825"/>
            <a:ext cx="1392071" cy="4210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4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4" y="114300"/>
            <a:ext cx="6829425" cy="771525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4" y="885825"/>
            <a:ext cx="6848475" cy="597217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875964" y="114300"/>
            <a:ext cx="1050878" cy="67437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2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52" y="242484"/>
            <a:ext cx="5059141" cy="6537805"/>
          </a:xfrm>
        </p:spPr>
      </p:pic>
      <p:sp>
        <p:nvSpPr>
          <p:cNvPr id="2" name="Dikdörtgen 1"/>
          <p:cNvSpPr/>
          <p:nvPr/>
        </p:nvSpPr>
        <p:spPr>
          <a:xfrm>
            <a:off x="5172501" y="242484"/>
            <a:ext cx="791571" cy="65378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LINAC QA protokolleri, modern LINAC geliştirme ve uygulama yoluyla kapsamlı hale gelmiştir.</a:t>
            </a:r>
          </a:p>
          <a:p>
            <a:r>
              <a:rPr lang="tr-TR" dirty="0" smtClean="0"/>
              <a:t>AAPM TG-40 raporu hala temel olarak işlevini sürdürmektedir.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328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Ölçüm Sıklığı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Günlük</a:t>
            </a:r>
          </a:p>
          <a:p>
            <a:r>
              <a:rPr lang="tr-TR" dirty="0" smtClean="0"/>
              <a:t>Aylık</a:t>
            </a:r>
          </a:p>
          <a:p>
            <a:r>
              <a:rPr lang="tr-TR" dirty="0" smtClean="0"/>
              <a:t>Yıllık</a:t>
            </a:r>
          </a:p>
          <a:p>
            <a:r>
              <a:rPr lang="tr-TR" dirty="0" smtClean="0"/>
              <a:t>Cihaza mühendis tarafından müdahale edildiğinde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1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AAPM TG-40 </a:t>
            </a:r>
            <a:r>
              <a:rPr lang="tr-TR" dirty="0" err="1" smtClean="0"/>
              <a:t>report</a:t>
            </a:r>
            <a:r>
              <a:rPr lang="tr-TR" dirty="0" smtClean="0"/>
              <a:t> 1994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1" y="1690688"/>
            <a:ext cx="5676900" cy="3705225"/>
          </a:xfrm>
        </p:spPr>
      </p:pic>
    </p:spTree>
    <p:extLst>
      <p:ext uri="{BB962C8B-B14F-4D97-AF65-F5344CB8AC3E}">
        <p14:creationId xmlns:p14="http://schemas.microsoft.com/office/powerpoint/2010/main" val="1931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0904" y="25660"/>
            <a:ext cx="10515600" cy="1325563"/>
          </a:xfrm>
        </p:spPr>
        <p:txBody>
          <a:bodyPr/>
          <a:lstStyle/>
          <a:p>
            <a:pPr algn="ctr"/>
            <a:r>
              <a:rPr lang="tr-TR" dirty="0" smtClean="0"/>
              <a:t>Kalite Kontrolü (TG-40)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82" y="1351223"/>
            <a:ext cx="7304444" cy="5506777"/>
          </a:xfrm>
        </p:spPr>
      </p:pic>
    </p:spTree>
    <p:extLst>
      <p:ext uri="{BB962C8B-B14F-4D97-AF65-F5344CB8AC3E}">
        <p14:creationId xmlns:p14="http://schemas.microsoft.com/office/powerpoint/2010/main" val="34116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50" y="1431818"/>
            <a:ext cx="8893010" cy="3782223"/>
          </a:xfrm>
        </p:spPr>
      </p:pic>
    </p:spTree>
    <p:extLst>
      <p:ext uri="{BB962C8B-B14F-4D97-AF65-F5344CB8AC3E}">
        <p14:creationId xmlns:p14="http://schemas.microsoft.com/office/powerpoint/2010/main" val="18617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TG-142'nin Geliştirilmesi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TG 40 </a:t>
            </a:r>
            <a:r>
              <a:rPr lang="tr-TR" dirty="0" err="1" smtClean="0"/>
              <a:t>MLC'den</a:t>
            </a:r>
            <a:r>
              <a:rPr lang="tr-TR" dirty="0" smtClean="0"/>
              <a:t> bu yana Asimetrik </a:t>
            </a:r>
            <a:r>
              <a:rPr lang="tr-TR" dirty="0" err="1" smtClean="0"/>
              <a:t>Jawlar</a:t>
            </a:r>
            <a:r>
              <a:rPr lang="tr-TR" dirty="0" smtClean="0"/>
              <a:t>, Dinamik ve sanal </a:t>
            </a:r>
            <a:r>
              <a:rPr lang="tr-TR" dirty="0" err="1" smtClean="0"/>
              <a:t>wedge</a:t>
            </a:r>
            <a:r>
              <a:rPr lang="tr-TR" dirty="0" smtClean="0"/>
              <a:t>, </a:t>
            </a:r>
            <a:r>
              <a:rPr lang="tr-TR" dirty="0" smtClean="0"/>
              <a:t>gibi </a:t>
            </a:r>
            <a:r>
              <a:rPr lang="tr-TR" dirty="0" smtClean="0"/>
              <a:t>yeni teknolojiler</a:t>
            </a:r>
          </a:p>
          <a:p>
            <a:r>
              <a:rPr lang="tr-TR" dirty="0" smtClean="0"/>
              <a:t>Görüntüleme: </a:t>
            </a:r>
            <a:r>
              <a:rPr lang="tr-TR" dirty="0" err="1" smtClean="0"/>
              <a:t>kV</a:t>
            </a:r>
            <a:r>
              <a:rPr lang="tr-TR" dirty="0" smtClean="0"/>
              <a:t> ve CBCT, Solunum takibi.....</a:t>
            </a:r>
          </a:p>
          <a:p>
            <a:r>
              <a:rPr lang="tr-TR" dirty="0" smtClean="0"/>
              <a:t>SRS, SBRT, TBI, IMRT gibi TG 40'da vurgulanmayan klinik prosedürler......</a:t>
            </a:r>
          </a:p>
        </p:txBody>
      </p:sp>
    </p:spTree>
    <p:extLst>
      <p:ext uri="{BB962C8B-B14F-4D97-AF65-F5344CB8AC3E}">
        <p14:creationId xmlns:p14="http://schemas.microsoft.com/office/powerpoint/2010/main" val="34306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TG-142 Günlük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5971"/>
            <a:ext cx="4948451" cy="4838282"/>
          </a:xfrm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z="1800" dirty="0" smtClean="0"/>
              <a:t>Günlük </a:t>
            </a:r>
            <a:r>
              <a:rPr lang="tr-TR" sz="1800" dirty="0"/>
              <a:t>kontroller, radyoterapi teknikeri tarafından </a:t>
            </a:r>
            <a:r>
              <a:rPr lang="tr-TR" sz="1800" dirty="0" smtClean="0"/>
              <a:t>yapılır</a:t>
            </a:r>
          </a:p>
          <a:p>
            <a:r>
              <a:rPr lang="nn-NO" sz="1800" dirty="0" smtClean="0"/>
              <a:t>Parametreler </a:t>
            </a:r>
            <a:r>
              <a:rPr lang="nn-NO" sz="1800" dirty="0"/>
              <a:t>geçti/geçmedi </a:t>
            </a:r>
            <a:r>
              <a:rPr lang="nn-NO" sz="1800" dirty="0" smtClean="0"/>
              <a:t>günlük </a:t>
            </a:r>
            <a:r>
              <a:rPr lang="nn-NO" sz="1800" dirty="0"/>
              <a:t>olarak kaydedilir </a:t>
            </a:r>
            <a:endParaRPr lang="tr-TR" sz="1800" dirty="0" smtClean="0"/>
          </a:p>
          <a:p>
            <a:r>
              <a:rPr lang="tr-TR" sz="1800" dirty="0"/>
              <a:t>Başarısız kontroller için kiminle iletişime geçildiği ve sorunun nasıl çözüldüğü hakkında açıklama içeren bir yorum mutlaka kayıt altına alınmalıdır. </a:t>
            </a:r>
            <a:endParaRPr lang="tr-TR" sz="1800" dirty="0" smtClean="0"/>
          </a:p>
          <a:p>
            <a:r>
              <a:rPr lang="tr-TR" sz="1800" dirty="0" smtClean="0"/>
              <a:t>Medikal </a:t>
            </a:r>
            <a:r>
              <a:rPr lang="tr-TR" sz="1800" dirty="0"/>
              <a:t>fizik uzmanı bu durumda tedavinin başlayıp başlayamayacağını veya iyileştirmelerin gerekip gerekmediğini değerlendirmelidir</a:t>
            </a:r>
            <a:r>
              <a:rPr lang="tr-TR" sz="1800" dirty="0" smtClean="0"/>
              <a:t> </a:t>
            </a:r>
          </a:p>
          <a:p>
            <a:r>
              <a:rPr lang="tr-TR" sz="1800" dirty="0"/>
              <a:t>Güvenlik </a:t>
            </a:r>
            <a:r>
              <a:rPr lang="tr-TR" sz="1800" dirty="0" smtClean="0"/>
              <a:t>Kontrolleri, </a:t>
            </a:r>
            <a:r>
              <a:rPr lang="tr-TR" sz="1800" dirty="0"/>
              <a:t>Cihazın güvenli kullanımı için gerekli tüm prosedürleri içerir </a:t>
            </a:r>
            <a:endParaRPr lang="tr-TR" sz="1800" dirty="0" smtClean="0"/>
          </a:p>
          <a:p>
            <a:r>
              <a:rPr lang="tr-TR" sz="1800" dirty="0" smtClean="0"/>
              <a:t>Radyoterapi </a:t>
            </a:r>
            <a:r>
              <a:rPr lang="tr-TR" sz="1800" dirty="0"/>
              <a:t>teknikeri tedavi sırasında hastanın güvende olduğundan emin olmak için görsel/işitsel iletişim sistemi kullanır 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2065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2116" y="1131614"/>
            <a:ext cx="3809192" cy="5045349"/>
          </a:xfrm>
          <a:prstGeom prst="rect">
            <a:avLst/>
          </a:prstGeom>
        </p:spPr>
      </p:pic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8383" y="1131613"/>
            <a:ext cx="3997880" cy="50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7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260</Words>
  <Application>Microsoft Office PowerPoint</Application>
  <PresentationFormat>Geniş ekran</PresentationFormat>
  <Paragraphs>40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Cihaz Ölçümleri, Rehberler Eşliğinde</vt:lpstr>
      <vt:lpstr>Kalite Güvenlik Testleri</vt:lpstr>
      <vt:lpstr>Ölçüm Sıklığı</vt:lpstr>
      <vt:lpstr>AAPM TG-40 report 1994</vt:lpstr>
      <vt:lpstr>Kalite Kontrolü (TG-40)</vt:lpstr>
      <vt:lpstr>PowerPoint Sunusu</vt:lpstr>
      <vt:lpstr>TG-142'nin Geliştirilmesi</vt:lpstr>
      <vt:lpstr>TG-142 Günlük</vt:lpstr>
      <vt:lpstr>PowerPoint Sunusu</vt:lpstr>
      <vt:lpstr>TG-142: Aylık</vt:lpstr>
      <vt:lpstr>PowerPoint Sunusu</vt:lpstr>
      <vt:lpstr>TG-142: Aylık</vt:lpstr>
      <vt:lpstr>PowerPoint Sunusu</vt:lpstr>
      <vt:lpstr>TG-142: Yıllık</vt:lpstr>
      <vt:lpstr>TG-142 Yıllık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Cihaz Ölçümleri, Rehberler Eşliğinde</dc:title>
  <dc:creator>İncir</dc:creator>
  <cp:lastModifiedBy>STATION651</cp:lastModifiedBy>
  <cp:revision>72</cp:revision>
  <dcterms:created xsi:type="dcterms:W3CDTF">2024-01-29T18:16:36Z</dcterms:created>
  <dcterms:modified xsi:type="dcterms:W3CDTF">2024-03-01T08:37:57Z</dcterms:modified>
</cp:coreProperties>
</file>