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Lst>
  <p:sldIdLst>
    <p:sldId id="256" r:id="rId2"/>
    <p:sldId id="257" r:id="rId3"/>
    <p:sldId id="258" r:id="rId4"/>
    <p:sldId id="259" r:id="rId5"/>
    <p:sldId id="260" r:id="rId6"/>
    <p:sldId id="261" r:id="rId7"/>
    <p:sldId id="297" r:id="rId8"/>
    <p:sldId id="262" r:id="rId9"/>
    <p:sldId id="263" r:id="rId10"/>
    <p:sldId id="264" r:id="rId11"/>
    <p:sldId id="265" r:id="rId12"/>
    <p:sldId id="266" r:id="rId13"/>
    <p:sldId id="267" r:id="rId14"/>
    <p:sldId id="298" r:id="rId15"/>
    <p:sldId id="268" r:id="rId16"/>
    <p:sldId id="269" r:id="rId17"/>
    <p:sldId id="270" r:id="rId18"/>
    <p:sldId id="271" r:id="rId19"/>
    <p:sldId id="272" r:id="rId20"/>
    <p:sldId id="273" r:id="rId21"/>
    <p:sldId id="274" r:id="rId22"/>
    <p:sldId id="275" r:id="rId23"/>
    <p:sldId id="276" r:id="rId24"/>
    <p:sldId id="300" r:id="rId25"/>
    <p:sldId id="278" r:id="rId26"/>
    <p:sldId id="279" r:id="rId27"/>
    <p:sldId id="301" r:id="rId28"/>
    <p:sldId id="280" r:id="rId29"/>
    <p:sldId id="281" r:id="rId30"/>
    <p:sldId id="282" r:id="rId31"/>
    <p:sldId id="302" r:id="rId32"/>
    <p:sldId id="283" r:id="rId33"/>
    <p:sldId id="284" r:id="rId34"/>
    <p:sldId id="285" r:id="rId35"/>
    <p:sldId id="286" r:id="rId36"/>
    <p:sldId id="287" r:id="rId37"/>
    <p:sldId id="289" r:id="rId38"/>
    <p:sldId id="290" r:id="rId39"/>
    <p:sldId id="291" r:id="rId40"/>
    <p:sldId id="292" r:id="rId41"/>
    <p:sldId id="293" r:id="rId42"/>
    <p:sldId id="294" r:id="rId43"/>
    <p:sldId id="295"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12/10/2024</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12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12/10/2024</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99301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12/10/2024</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91095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12/10/2024</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97093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12/10/2024</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38363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12/10/2024</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75314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12/10/2024</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1443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12/10/2024</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7942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12/10/2024</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40546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12/10/2024</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70355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12/10/2024</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165502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12/10/2024</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95630005"/>
      </p:ext>
    </p:extLst>
  </p:cSld>
  <p:clrMap bg1="dk1" tx1="lt1" bg2="dk2" tx2="lt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0" r:id="rId6"/>
    <p:sldLayoutId id="2147483986" r:id="rId7"/>
    <p:sldLayoutId id="2147483987" r:id="rId8"/>
    <p:sldLayoutId id="2147483988" r:id="rId9"/>
    <p:sldLayoutId id="2147483989" r:id="rId10"/>
    <p:sldLayoutId id="2147483991"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1">
            <a:extLst>
              <a:ext uri="{FF2B5EF4-FFF2-40B4-BE49-F238E27FC236}">
                <a16:creationId xmlns:a16="http://schemas.microsoft.com/office/drawing/2014/main" id="{4E5B79A0-69AD-4CBD-897F-32C7A2BA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3B Daire Sanat Neon">
            <a:extLst>
              <a:ext uri="{FF2B5EF4-FFF2-40B4-BE49-F238E27FC236}">
                <a16:creationId xmlns:a16="http://schemas.microsoft.com/office/drawing/2014/main" id="{6F18D1B2-E4A3-02F5-C5A7-D7CFC582E3E6}"/>
              </a:ext>
            </a:extLst>
          </p:cNvPr>
          <p:cNvPicPr>
            <a:picLocks noChangeAspect="1"/>
          </p:cNvPicPr>
          <p:nvPr/>
        </p:nvPicPr>
        <p:blipFill>
          <a:blip r:embed="rId2"/>
          <a:srcRect t="21329"/>
          <a:stretch/>
        </p:blipFill>
        <p:spPr>
          <a:xfrm>
            <a:off x="20" y="10"/>
            <a:ext cx="12191979" cy="6857989"/>
          </a:xfrm>
          <a:prstGeom prst="rect">
            <a:avLst/>
          </a:prstGeom>
        </p:spPr>
      </p:pic>
      <p:sp>
        <p:nvSpPr>
          <p:cNvPr id="35" name="Freeform: Shape 23">
            <a:extLst>
              <a:ext uri="{FF2B5EF4-FFF2-40B4-BE49-F238E27FC236}">
                <a16:creationId xmlns:a16="http://schemas.microsoft.com/office/drawing/2014/main" id="{7C2F33EB-E7CB-4EE9-BBBF-D632F5C0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D5D12016-6EE5-4F4A-BC99-A56493E60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7507"/>
            <a:ext cx="12191999" cy="5070562"/>
          </a:xfrm>
          <a:prstGeom prst="rect">
            <a:avLst/>
          </a:prstGeom>
          <a:gradFill flip="none" rotWithShape="1">
            <a:gsLst>
              <a:gs pos="50000">
                <a:srgbClr val="000000">
                  <a:alpha val="37000"/>
                </a:srgbClr>
              </a:gs>
              <a:gs pos="80000">
                <a:srgbClr val="000000">
                  <a:alpha val="22000"/>
                </a:srgbClr>
              </a:gs>
              <a:gs pos="0">
                <a:srgbClr val="000000">
                  <a:alpha val="0"/>
                </a:srgbClr>
              </a:gs>
              <a:gs pos="20000">
                <a:srgbClr val="000000">
                  <a:alpha val="15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36A737B-1741-6B3E-113A-7CC2CFC816DE}"/>
              </a:ext>
            </a:extLst>
          </p:cNvPr>
          <p:cNvSpPr>
            <a:spLocks noGrp="1"/>
          </p:cNvSpPr>
          <p:nvPr>
            <p:ph type="ctrTitle"/>
          </p:nvPr>
        </p:nvSpPr>
        <p:spPr>
          <a:xfrm>
            <a:off x="2477929" y="1181101"/>
            <a:ext cx="7236143" cy="2610914"/>
          </a:xfrm>
        </p:spPr>
        <p:txBody>
          <a:bodyPr anchor="b">
            <a:normAutofit/>
          </a:bodyPr>
          <a:lstStyle/>
          <a:p>
            <a:pPr algn="ctr"/>
            <a:r>
              <a:rPr lang="tr-TR" dirty="0">
                <a:solidFill>
                  <a:srgbClr val="FFFFFF"/>
                </a:solidFill>
              </a:rPr>
              <a:t>RE-RADYOTERAPİDE ORGAN TOLERANSLARI</a:t>
            </a:r>
          </a:p>
        </p:txBody>
      </p:sp>
      <p:sp>
        <p:nvSpPr>
          <p:cNvPr id="3" name="Alt Başlık 2">
            <a:extLst>
              <a:ext uri="{FF2B5EF4-FFF2-40B4-BE49-F238E27FC236}">
                <a16:creationId xmlns:a16="http://schemas.microsoft.com/office/drawing/2014/main" id="{549AD2B7-422E-6339-CEAA-6A53A7A7E7C2}"/>
              </a:ext>
            </a:extLst>
          </p:cNvPr>
          <p:cNvSpPr>
            <a:spLocks noGrp="1"/>
          </p:cNvSpPr>
          <p:nvPr>
            <p:ph type="subTitle" idx="1"/>
          </p:nvPr>
        </p:nvSpPr>
        <p:spPr>
          <a:xfrm>
            <a:off x="3162054" y="4901055"/>
            <a:ext cx="5899356" cy="1271142"/>
          </a:xfrm>
        </p:spPr>
        <p:txBody>
          <a:bodyPr>
            <a:normAutofit/>
          </a:bodyPr>
          <a:lstStyle/>
          <a:p>
            <a:pPr algn="ctr"/>
            <a:r>
              <a:rPr lang="tr-TR">
                <a:solidFill>
                  <a:srgbClr val="FFFFFF"/>
                </a:solidFill>
              </a:rPr>
              <a:t>HAZIRLAYAN : ARŞ. GÖR. DR. ERGİN ERDEN</a:t>
            </a:r>
          </a:p>
        </p:txBody>
      </p:sp>
      <p:sp>
        <p:nvSpPr>
          <p:cNvPr id="28" name="Freeform: Shape 27">
            <a:extLst>
              <a:ext uri="{FF2B5EF4-FFF2-40B4-BE49-F238E27FC236}">
                <a16:creationId xmlns:a16="http://schemas.microsoft.com/office/drawing/2014/main" id="{74270B3E-3C96-4381-9F21-EC83F1E1A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 name="Straight Connector 29">
            <a:extLst>
              <a:ext uri="{FF2B5EF4-FFF2-40B4-BE49-F238E27FC236}">
                <a16:creationId xmlns:a16="http://schemas.microsoft.com/office/drawing/2014/main" id="{071DF4C0-7A22-4E59-9E9C-BD2E245364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6708" y="4316888"/>
            <a:ext cx="195858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86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849DB-73BE-1936-9A66-4F580AA0F21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A0173B6-9A28-A4AE-0157-01F10959D2C5}"/>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744C7BA8-28C1-C538-4248-3262FA86CEEB}"/>
              </a:ext>
            </a:extLst>
          </p:cNvPr>
          <p:cNvSpPr>
            <a:spLocks noGrp="1"/>
          </p:cNvSpPr>
          <p:nvPr>
            <p:ph idx="1"/>
          </p:nvPr>
        </p:nvSpPr>
        <p:spPr/>
        <p:txBody>
          <a:bodyPr>
            <a:normAutofit/>
          </a:bodyPr>
          <a:lstStyle/>
          <a:p>
            <a:r>
              <a:rPr lang="tr-TR" sz="2200" dirty="0"/>
              <a:t>Epitelyal ve Mezenkimal Dokular :</a:t>
            </a:r>
          </a:p>
          <a:p>
            <a:pPr lvl="2">
              <a:buFont typeface="Wingdings" panose="05000000000000000000" pitchFamily="2" charset="2"/>
              <a:buChar char="ü"/>
            </a:pPr>
            <a:r>
              <a:rPr lang="tr-TR" sz="2000" dirty="0" err="1"/>
              <a:t>Duprez</a:t>
            </a:r>
            <a:r>
              <a:rPr lang="tr-TR" sz="2000" dirty="0"/>
              <a:t> ve ark. (2009) tarafından bildirilen IMRT çalışmasında, 84 hastaya medyan kümülatif toplam doz 130 </a:t>
            </a:r>
            <a:r>
              <a:rPr lang="tr-TR" sz="2000" dirty="0" err="1"/>
              <a:t>Gy</a:t>
            </a:r>
            <a:r>
              <a:rPr lang="tr-TR" sz="2000" dirty="0"/>
              <a:t> olacak şekilde re-RT uygulanmıştır (medyan zaman aralığı 49,5 ay, medyan re-RT dozu 69 </a:t>
            </a:r>
            <a:r>
              <a:rPr lang="tr-TR" sz="2000" dirty="0" err="1"/>
              <a:t>Gy</a:t>
            </a:r>
            <a:r>
              <a:rPr lang="tr-TR" sz="2000" dirty="0"/>
              <a:t>, 17 hasta eş zamanlı kemoterapi almıştır). En az 6 aylık takip süresi olan 52 hastada geç toksisite skorlanmış; sekiz hastada 3. veya 4. derece geç disfaji gelişmiş ve üç hastada </a:t>
            </a:r>
            <a:r>
              <a:rPr lang="tr-TR" sz="2000" dirty="0" err="1"/>
              <a:t>osteoradyonekroz</a:t>
            </a:r>
            <a:r>
              <a:rPr lang="tr-TR" sz="2000" dirty="0"/>
              <a:t> gelişmiştir. Genel olarak, 30 farklı 3. veya 4. derece geç yan etki kaydedilmiştir.</a:t>
            </a:r>
          </a:p>
          <a:p>
            <a:pPr lvl="2">
              <a:buFont typeface="Wingdings" panose="05000000000000000000" pitchFamily="2" charset="2"/>
              <a:buChar char="ü"/>
            </a:pPr>
            <a:r>
              <a:rPr lang="tr-TR" sz="2000" dirty="0" err="1"/>
              <a:t>Osteoradyonekroz</a:t>
            </a:r>
            <a:r>
              <a:rPr lang="tr-TR" sz="2000" dirty="0"/>
              <a:t> servikal vertebralarda da görülmüş olsa da, en yaygın mandibulada gözlenmiştir (</a:t>
            </a:r>
            <a:r>
              <a:rPr lang="tr-TR" sz="2000" dirty="0" err="1"/>
              <a:t>Kosaka</a:t>
            </a:r>
            <a:r>
              <a:rPr lang="tr-TR" sz="2000" dirty="0"/>
              <a:t> ve ark. 2010).</a:t>
            </a:r>
            <a:endParaRPr lang="tr-TR" sz="1800" dirty="0"/>
          </a:p>
        </p:txBody>
      </p:sp>
    </p:spTree>
    <p:extLst>
      <p:ext uri="{BB962C8B-B14F-4D97-AF65-F5344CB8AC3E}">
        <p14:creationId xmlns:p14="http://schemas.microsoft.com/office/powerpoint/2010/main" val="220004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AD1D0-7045-9CC9-DA29-4A833AEA170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ED56F4D-D1CB-5522-634F-73EE9F031068}"/>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6CF57C2A-72EA-66BD-A7E2-12AC5F346A17}"/>
              </a:ext>
            </a:extLst>
          </p:cNvPr>
          <p:cNvSpPr>
            <a:spLocks noGrp="1"/>
          </p:cNvSpPr>
          <p:nvPr>
            <p:ph idx="1"/>
          </p:nvPr>
        </p:nvSpPr>
        <p:spPr/>
        <p:txBody>
          <a:bodyPr>
            <a:normAutofit/>
          </a:bodyPr>
          <a:lstStyle/>
          <a:p>
            <a:r>
              <a:rPr lang="tr-TR" sz="2200" dirty="0"/>
              <a:t>Epitelyal ve Mezenkimal Dokular :</a:t>
            </a:r>
          </a:p>
          <a:p>
            <a:pPr lvl="2">
              <a:buFont typeface="Wingdings" panose="05000000000000000000" pitchFamily="2" charset="2"/>
              <a:buChar char="ü"/>
            </a:pPr>
            <a:r>
              <a:rPr lang="tr-TR" sz="2100" dirty="0"/>
              <a:t>Açıkçası, mukozal ve/veya bağ dokularının belirli kısımları her zaman planlama hedef hacminin bir parçası olacağı ve yüksek kümülatif dozlar alacağı için IMRT veya diğer yüksek konformal tekniklerden sonra herhangi bir ciddi geç toksisitenin olmamasını beklemek gerçekçi değildir. </a:t>
            </a:r>
          </a:p>
          <a:p>
            <a:pPr lvl="2">
              <a:buFont typeface="Wingdings" panose="05000000000000000000" pitchFamily="2" charset="2"/>
              <a:buChar char="ü"/>
            </a:pPr>
            <a:r>
              <a:rPr lang="tr-TR" sz="2100" dirty="0"/>
              <a:t>Genel olarak, mevcut veriler mezenkimal dokuların radyasyon hasarından, en azından baş ve boyun bölgesinde, epidermis ve mukoza gibi hızlı tepki veren dokulara göre daha az iyileştiğini göstermektedir.</a:t>
            </a:r>
          </a:p>
        </p:txBody>
      </p:sp>
    </p:spTree>
    <p:extLst>
      <p:ext uri="{BB962C8B-B14F-4D97-AF65-F5344CB8AC3E}">
        <p14:creationId xmlns:p14="http://schemas.microsoft.com/office/powerpoint/2010/main" val="246239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9B44C4-8957-0DBB-5ED7-4AC878742D9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9721CE6E-8349-B92E-0008-90D3C88A6058}"/>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9755B2EA-55A0-F64A-89FA-49A86277B751}"/>
              </a:ext>
            </a:extLst>
          </p:cNvPr>
          <p:cNvSpPr>
            <a:spLocks noGrp="1"/>
          </p:cNvSpPr>
          <p:nvPr>
            <p:ph idx="1"/>
          </p:nvPr>
        </p:nvSpPr>
        <p:spPr>
          <a:xfrm>
            <a:off x="1143001" y="2332026"/>
            <a:ext cx="4953000" cy="3567118"/>
          </a:xfrm>
        </p:spPr>
        <p:txBody>
          <a:bodyPr anchor="t">
            <a:normAutofit fontScale="92500" lnSpcReduction="10000"/>
          </a:bodyPr>
          <a:lstStyle/>
          <a:p>
            <a:pPr>
              <a:lnSpc>
                <a:spcPct val="110000"/>
              </a:lnSpc>
            </a:pPr>
            <a:r>
              <a:rPr lang="tr-TR" sz="1700"/>
              <a:t>Torasik Aorta ve Karotis Arterler:</a:t>
            </a:r>
          </a:p>
          <a:p>
            <a:pPr lvl="2">
              <a:lnSpc>
                <a:spcPct val="110000"/>
              </a:lnSpc>
              <a:buFont typeface="Wingdings" panose="05000000000000000000" pitchFamily="2" charset="2"/>
              <a:buChar char="ü"/>
            </a:pPr>
            <a:r>
              <a:rPr lang="tr-TR" sz="1700"/>
              <a:t>Evans ve ark. (2013), akciğer kanseri olan 35 hastada </a:t>
            </a:r>
            <a:r>
              <a:rPr lang="tr-TR" sz="1700" err="1"/>
              <a:t>end</a:t>
            </a:r>
            <a:r>
              <a:rPr lang="tr-TR" sz="1700"/>
              <a:t> </a:t>
            </a:r>
            <a:r>
              <a:rPr lang="tr-TR" sz="1700" err="1"/>
              <a:t>point</a:t>
            </a:r>
            <a:r>
              <a:rPr lang="tr-TR" sz="1700"/>
              <a:t> 5. derece aort toksisitesini analiz etmiştir. </a:t>
            </a:r>
          </a:p>
          <a:p>
            <a:pPr lvl="2">
              <a:lnSpc>
                <a:spcPct val="110000"/>
              </a:lnSpc>
              <a:buFont typeface="Wingdings" panose="05000000000000000000" pitchFamily="2" charset="2"/>
              <a:buChar char="ü"/>
            </a:pPr>
            <a:r>
              <a:rPr lang="tr-TR" sz="1700"/>
              <a:t>Reçete edilen medyan doz, sırasıyla 1,8 </a:t>
            </a:r>
            <a:r>
              <a:rPr lang="tr-TR" sz="1700" err="1"/>
              <a:t>Gy</a:t>
            </a:r>
            <a:r>
              <a:rPr lang="tr-TR" sz="1700"/>
              <a:t> fraksiyonlarda 54 </a:t>
            </a:r>
            <a:r>
              <a:rPr lang="tr-TR" sz="1700" err="1"/>
              <a:t>Gy</a:t>
            </a:r>
            <a:r>
              <a:rPr lang="tr-TR" sz="1700"/>
              <a:t> ve 2 </a:t>
            </a:r>
            <a:r>
              <a:rPr lang="tr-TR" sz="1700" err="1"/>
              <a:t>Gy</a:t>
            </a:r>
            <a:r>
              <a:rPr lang="tr-TR" sz="1700"/>
              <a:t> fraksiyonlarda 60 </a:t>
            </a:r>
            <a:r>
              <a:rPr lang="tr-TR" sz="1700" err="1"/>
              <a:t>Gy</a:t>
            </a:r>
            <a:r>
              <a:rPr lang="tr-TR" sz="1700"/>
              <a:t> olmuştur. </a:t>
            </a:r>
          </a:p>
          <a:p>
            <a:pPr lvl="2">
              <a:lnSpc>
                <a:spcPct val="110000"/>
              </a:lnSpc>
              <a:buFont typeface="Wingdings" panose="05000000000000000000" pitchFamily="2" charset="2"/>
              <a:buChar char="ü"/>
            </a:pPr>
            <a:r>
              <a:rPr lang="tr-TR" sz="1700"/>
              <a:t>İki tedavi arası medyan aralık 32 ay olarak hesaplanmıştır. </a:t>
            </a:r>
          </a:p>
          <a:p>
            <a:pPr lvl="2">
              <a:lnSpc>
                <a:spcPct val="110000"/>
              </a:lnSpc>
              <a:buFont typeface="Wingdings" panose="05000000000000000000" pitchFamily="2" charset="2"/>
              <a:buChar char="ü"/>
            </a:pPr>
            <a:r>
              <a:rPr lang="tr-TR" sz="1700"/>
              <a:t>Aortanın 1 cc'sine uygulanan medyan doz 110 </a:t>
            </a:r>
            <a:r>
              <a:rPr lang="tr-TR" sz="1700" err="1"/>
              <a:t>Gy</a:t>
            </a:r>
            <a:r>
              <a:rPr lang="tr-TR" sz="1700"/>
              <a:t> olup, ≥120 </a:t>
            </a:r>
            <a:r>
              <a:rPr lang="tr-TR" sz="1700" err="1"/>
              <a:t>Gy</a:t>
            </a:r>
            <a:r>
              <a:rPr lang="tr-TR" sz="1700"/>
              <a:t> alan hastaların %25'inde toksisite gelişmiş, ancak daha düşük kümülatif dozlarda ışınlanan hastalarda gelişmemiştir.</a:t>
            </a:r>
          </a:p>
        </p:txBody>
      </p:sp>
      <p:pic>
        <p:nvPicPr>
          <p:cNvPr id="5" name="Resim 4">
            <a:extLst>
              <a:ext uri="{FF2B5EF4-FFF2-40B4-BE49-F238E27FC236}">
                <a16:creationId xmlns:a16="http://schemas.microsoft.com/office/drawing/2014/main" id="{15591BA9-3EF1-5346-63BA-E912178A954B}"/>
              </a:ext>
            </a:extLst>
          </p:cNvPr>
          <p:cNvPicPr>
            <a:picLocks noChangeAspect="1"/>
          </p:cNvPicPr>
          <p:nvPr/>
        </p:nvPicPr>
        <p:blipFill>
          <a:blip r:embed="rId2"/>
          <a:stretch>
            <a:fillRect/>
          </a:stretch>
        </p:blipFill>
        <p:spPr>
          <a:xfrm>
            <a:off x="6358578" y="2332025"/>
            <a:ext cx="5509056" cy="2148531"/>
          </a:xfrm>
          <a:prstGeom prst="rect">
            <a:avLst/>
          </a:prstGeom>
        </p:spPr>
      </p:pic>
      <p:cxnSp>
        <p:nvCxnSpPr>
          <p:cNvPr id="23" name="Straight Connector 22">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76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5A2018-7D2D-5EA0-5022-AF7742B5AAA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335A4B3C-7262-5811-5C41-4DE4455CC842}"/>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77B9436D-0D81-76D4-BF88-208782D5EE92}"/>
              </a:ext>
            </a:extLst>
          </p:cNvPr>
          <p:cNvSpPr>
            <a:spLocks noGrp="1"/>
          </p:cNvSpPr>
          <p:nvPr>
            <p:ph idx="1"/>
          </p:nvPr>
        </p:nvSpPr>
        <p:spPr>
          <a:xfrm>
            <a:off x="1143001" y="2332026"/>
            <a:ext cx="4953000" cy="3567118"/>
          </a:xfrm>
        </p:spPr>
        <p:txBody>
          <a:bodyPr anchor="t">
            <a:normAutofit/>
          </a:bodyPr>
          <a:lstStyle/>
          <a:p>
            <a:pPr>
              <a:lnSpc>
                <a:spcPct val="110000"/>
              </a:lnSpc>
            </a:pPr>
            <a:r>
              <a:rPr lang="tr-TR" dirty="0"/>
              <a:t>Torasik Aorta ve Karotis Arterler:</a:t>
            </a:r>
          </a:p>
          <a:p>
            <a:pPr lvl="2">
              <a:lnSpc>
                <a:spcPct val="110000"/>
              </a:lnSpc>
              <a:buFont typeface="Wingdings" panose="05000000000000000000" pitchFamily="2" charset="2"/>
              <a:buChar char="ü"/>
            </a:pPr>
            <a:r>
              <a:rPr lang="tr-TR" dirty="0"/>
              <a:t>Karotis </a:t>
            </a:r>
            <a:r>
              <a:rPr lang="tr-TR" dirty="0" err="1"/>
              <a:t>Blowout</a:t>
            </a:r>
            <a:r>
              <a:rPr lang="tr-TR" dirty="0"/>
              <a:t> Sendromu (CBOS) sorunu </a:t>
            </a:r>
            <a:r>
              <a:rPr lang="tr-TR" dirty="0" err="1"/>
              <a:t>Yamazaki</a:t>
            </a:r>
            <a:r>
              <a:rPr lang="tr-TR" dirty="0"/>
              <a:t> ve arkadaşları (2013) tarafından incelenmiştir. </a:t>
            </a:r>
          </a:p>
          <a:p>
            <a:pPr lvl="2">
              <a:lnSpc>
                <a:spcPct val="110000"/>
              </a:lnSpc>
              <a:buFont typeface="Wingdings" panose="05000000000000000000" pitchFamily="2" charset="2"/>
              <a:buChar char="ü"/>
            </a:pPr>
            <a:r>
              <a:rPr lang="tr-TR" dirty="0"/>
              <a:t>7 Japon </a:t>
            </a:r>
            <a:r>
              <a:rPr lang="tr-TR" dirty="0" err="1"/>
              <a:t>CyberKnife</a:t>
            </a:r>
            <a:r>
              <a:rPr lang="tr-TR" dirty="0"/>
              <a:t> kurumundan veri toplayıp 381 hastayı analiz etmişlerdir. </a:t>
            </a:r>
          </a:p>
          <a:p>
            <a:pPr lvl="2">
              <a:lnSpc>
                <a:spcPct val="110000"/>
              </a:lnSpc>
              <a:buFont typeface="Wingdings" panose="05000000000000000000" pitchFamily="2" charset="2"/>
              <a:buChar char="ü"/>
            </a:pPr>
            <a:r>
              <a:rPr lang="tr-TR" dirty="0"/>
              <a:t>Bunlardan 32'sinde (%8,4) re-</a:t>
            </a:r>
            <a:r>
              <a:rPr lang="tr-TR" dirty="0" err="1"/>
              <a:t>RT’den</a:t>
            </a:r>
            <a:r>
              <a:rPr lang="tr-TR" dirty="0"/>
              <a:t> ortalama 5 ay sonra CBOS gelişmiştir. Yirmi iki hasta ölmüştür (%69). </a:t>
            </a:r>
          </a:p>
        </p:txBody>
      </p:sp>
      <p:pic>
        <p:nvPicPr>
          <p:cNvPr id="5" name="Resim 4" descr="metin, menü, ekran görüntüsü, sayı, numara içeren bir resim&#10;&#10;Açıklama otomatik olarak oluşturuldu">
            <a:extLst>
              <a:ext uri="{FF2B5EF4-FFF2-40B4-BE49-F238E27FC236}">
                <a16:creationId xmlns:a16="http://schemas.microsoft.com/office/drawing/2014/main" id="{0CA90034-B5B1-D182-302F-7C40149FDD65}"/>
              </a:ext>
            </a:extLst>
          </p:cNvPr>
          <p:cNvPicPr>
            <a:picLocks noChangeAspect="1"/>
          </p:cNvPicPr>
          <p:nvPr/>
        </p:nvPicPr>
        <p:blipFill>
          <a:blip r:embed="rId2"/>
          <a:stretch>
            <a:fillRect/>
          </a:stretch>
        </p:blipFill>
        <p:spPr>
          <a:xfrm>
            <a:off x="7248967" y="309102"/>
            <a:ext cx="3728277" cy="6239795"/>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61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AD0649-83A6-0B22-7C4A-154A2153D43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88B4D15A-2456-C821-6199-313B6F43E3EF}"/>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042A687D-278C-6A26-7676-1E5C03F06A33}"/>
              </a:ext>
            </a:extLst>
          </p:cNvPr>
          <p:cNvSpPr>
            <a:spLocks noGrp="1"/>
          </p:cNvSpPr>
          <p:nvPr>
            <p:ph idx="1"/>
          </p:nvPr>
        </p:nvSpPr>
        <p:spPr>
          <a:xfrm>
            <a:off x="1143001" y="2332026"/>
            <a:ext cx="4953000" cy="3567118"/>
          </a:xfrm>
        </p:spPr>
        <p:txBody>
          <a:bodyPr anchor="t">
            <a:normAutofit/>
          </a:bodyPr>
          <a:lstStyle/>
          <a:p>
            <a:pPr>
              <a:lnSpc>
                <a:spcPct val="110000"/>
              </a:lnSpc>
            </a:pPr>
            <a:r>
              <a:rPr lang="tr-TR" sz="1400"/>
              <a:t>Torasik Aorta ve Karotis Arterler:</a:t>
            </a:r>
          </a:p>
          <a:p>
            <a:pPr lvl="2">
              <a:lnSpc>
                <a:spcPct val="110000"/>
              </a:lnSpc>
              <a:buFont typeface="Wingdings" panose="05000000000000000000" pitchFamily="2" charset="2"/>
              <a:buChar char="ü"/>
            </a:pPr>
            <a:r>
              <a:rPr lang="tr-TR" sz="1400"/>
              <a:t>Daha büyük seri, baş ve boyun re-RT alan 1554 hastayı içermekte olup (McDonald ve arkadaşları, 2012) 41 CBOS vakası bildirilmiştir (%2,6) ve %76'sı ölümcül olmuştur. </a:t>
            </a:r>
          </a:p>
          <a:p>
            <a:pPr lvl="2">
              <a:lnSpc>
                <a:spcPct val="110000"/>
              </a:lnSpc>
              <a:buFont typeface="Wingdings" panose="05000000000000000000" pitchFamily="2" charset="2"/>
              <a:buChar char="ü"/>
            </a:pPr>
            <a:r>
              <a:rPr lang="tr-TR" sz="1400" err="1"/>
              <a:t>CBOS'a</a:t>
            </a:r>
            <a:r>
              <a:rPr lang="tr-TR" sz="1400"/>
              <a:t> kadar geçen ortalama süre 7,5 ay olarak hesaplanmıştır. </a:t>
            </a:r>
          </a:p>
          <a:p>
            <a:pPr lvl="2">
              <a:lnSpc>
                <a:spcPct val="110000"/>
              </a:lnSpc>
              <a:buFont typeface="Wingdings" panose="05000000000000000000" pitchFamily="2" charset="2"/>
              <a:buChar char="ü"/>
            </a:pPr>
            <a:r>
              <a:rPr lang="tr-TR" sz="1400"/>
              <a:t>Günlük 1,8-2 </a:t>
            </a:r>
            <a:r>
              <a:rPr lang="tr-TR" sz="1400" err="1"/>
              <a:t>Gy</a:t>
            </a:r>
            <a:r>
              <a:rPr lang="tr-TR" sz="1400"/>
              <a:t> fraksiyonlarla veya günde iki kez 1,2 </a:t>
            </a:r>
            <a:r>
              <a:rPr lang="tr-TR" sz="1400" err="1"/>
              <a:t>Gy</a:t>
            </a:r>
            <a:r>
              <a:rPr lang="tr-TR" sz="1400"/>
              <a:t> fraksiyonlarla tedavi gören ve bunların %36'sı eş zamanlı kemoterapi alan hastalarda CBOS oranı %1,3 iken, günde iki kez 1,5 </a:t>
            </a:r>
            <a:r>
              <a:rPr lang="tr-TR" sz="1400" err="1"/>
              <a:t>Gy</a:t>
            </a:r>
            <a:r>
              <a:rPr lang="tr-TR" sz="1400"/>
              <a:t> ile tedavi edilen veya </a:t>
            </a:r>
            <a:r>
              <a:rPr lang="tr-TR" sz="1400" err="1"/>
              <a:t>akselere</a:t>
            </a:r>
            <a:r>
              <a:rPr lang="tr-TR" sz="1400"/>
              <a:t> </a:t>
            </a:r>
            <a:r>
              <a:rPr lang="tr-TR" sz="1400" err="1"/>
              <a:t>hiperfraksiyonasyon</a:t>
            </a:r>
            <a:r>
              <a:rPr lang="tr-TR" sz="1400"/>
              <a:t> uygulanan ve hepsi eş zamanlı kemoterapi alan hastalarda bu oran %4,5 olarak hesaplanmıştır (p= 0,002).</a:t>
            </a:r>
          </a:p>
        </p:txBody>
      </p:sp>
      <p:pic>
        <p:nvPicPr>
          <p:cNvPr id="5" name="Resim 4">
            <a:extLst>
              <a:ext uri="{FF2B5EF4-FFF2-40B4-BE49-F238E27FC236}">
                <a16:creationId xmlns:a16="http://schemas.microsoft.com/office/drawing/2014/main" id="{11433A7B-3B61-1AA5-CA08-29040C66FC68}"/>
              </a:ext>
            </a:extLst>
          </p:cNvPr>
          <p:cNvPicPr>
            <a:picLocks noChangeAspect="1"/>
          </p:cNvPicPr>
          <p:nvPr/>
        </p:nvPicPr>
        <p:blipFill>
          <a:blip r:embed="rId2"/>
          <a:stretch>
            <a:fillRect/>
          </a:stretch>
        </p:blipFill>
        <p:spPr>
          <a:xfrm>
            <a:off x="6300964" y="2233840"/>
            <a:ext cx="5624283" cy="2390319"/>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754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46F3B5-870C-D7B0-CD97-ED909D4D70E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ACE82FCF-8F81-4FA6-8C9E-12C4E768F31C}"/>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97FFB2D5-3E04-2334-5F51-22D27F8B8E9A}"/>
              </a:ext>
            </a:extLst>
          </p:cNvPr>
          <p:cNvSpPr>
            <a:spLocks noGrp="1"/>
          </p:cNvSpPr>
          <p:nvPr>
            <p:ph idx="1"/>
          </p:nvPr>
        </p:nvSpPr>
        <p:spPr>
          <a:xfrm>
            <a:off x="1143001" y="2332026"/>
            <a:ext cx="4953000" cy="3567118"/>
          </a:xfrm>
        </p:spPr>
        <p:txBody>
          <a:bodyPr anchor="t">
            <a:normAutofit lnSpcReduction="10000"/>
          </a:bodyPr>
          <a:lstStyle/>
          <a:p>
            <a:pPr>
              <a:lnSpc>
                <a:spcPct val="110000"/>
              </a:lnSpc>
            </a:pPr>
            <a:r>
              <a:rPr lang="tr-TR" sz="1100" dirty="0"/>
              <a:t>Bağırsak :</a:t>
            </a:r>
          </a:p>
          <a:p>
            <a:pPr lvl="2">
              <a:lnSpc>
                <a:spcPct val="110000"/>
              </a:lnSpc>
              <a:buFont typeface="Wingdings" panose="05000000000000000000" pitchFamily="2" charset="2"/>
              <a:buChar char="ü"/>
            </a:pPr>
            <a:r>
              <a:rPr lang="tr-TR" sz="1100" dirty="0" err="1"/>
              <a:t>Rekürren</a:t>
            </a:r>
            <a:r>
              <a:rPr lang="tr-TR" sz="1100" dirty="0"/>
              <a:t> rektal kanser için palyatif re-RT çalışması (</a:t>
            </a:r>
            <a:r>
              <a:rPr lang="tr-TR" sz="1100" dirty="0" err="1"/>
              <a:t>Lingareddy</a:t>
            </a:r>
            <a:r>
              <a:rPr lang="tr-TR" sz="1100" dirty="0"/>
              <a:t> ve ark. 1997). </a:t>
            </a:r>
          </a:p>
          <a:p>
            <a:pPr lvl="2">
              <a:lnSpc>
                <a:spcPct val="110000"/>
              </a:lnSpc>
              <a:buFont typeface="Wingdings" panose="05000000000000000000" pitchFamily="2" charset="2"/>
              <a:buChar char="ü"/>
            </a:pPr>
            <a:r>
              <a:rPr lang="tr-TR" sz="1100" dirty="0"/>
              <a:t>52 hastaya medyan 50,4 </a:t>
            </a:r>
            <a:r>
              <a:rPr lang="tr-TR" sz="1100" dirty="0" err="1"/>
              <a:t>Gy'lik</a:t>
            </a:r>
            <a:r>
              <a:rPr lang="tr-TR" sz="1100" dirty="0"/>
              <a:t> bir başlangıç ​​tedavisinden sonra yaklaşık 30 </a:t>
            </a:r>
            <a:r>
              <a:rPr lang="tr-TR" sz="1100" dirty="0" err="1"/>
              <a:t>Gy'ye</a:t>
            </a:r>
            <a:r>
              <a:rPr lang="tr-TR" sz="1100" dirty="0"/>
              <a:t> (30 hastada günde bir kez 1,8 veya 2 </a:t>
            </a:r>
            <a:r>
              <a:rPr lang="tr-TR" sz="1100" dirty="0" err="1"/>
              <a:t>Gy</a:t>
            </a:r>
            <a:r>
              <a:rPr lang="tr-TR" sz="1100" dirty="0"/>
              <a:t> ve 22 hastada günde iki kez 1,2 </a:t>
            </a:r>
            <a:r>
              <a:rPr lang="tr-TR" sz="1100" dirty="0" err="1"/>
              <a:t>Gy</a:t>
            </a:r>
            <a:r>
              <a:rPr lang="tr-TR" sz="1100" dirty="0"/>
              <a:t>) re-RT  uygulanmıştır. </a:t>
            </a:r>
          </a:p>
          <a:p>
            <a:pPr lvl="2">
              <a:lnSpc>
                <a:spcPct val="110000"/>
              </a:lnSpc>
              <a:buFont typeface="Wingdings" panose="05000000000000000000" pitchFamily="2" charset="2"/>
              <a:buChar char="ü"/>
            </a:pPr>
            <a:r>
              <a:rPr lang="tr-TR" sz="1100" dirty="0"/>
              <a:t>Medyan aralık 24 aydır. </a:t>
            </a:r>
          </a:p>
          <a:p>
            <a:pPr lvl="2">
              <a:lnSpc>
                <a:spcPct val="110000"/>
              </a:lnSpc>
              <a:buFont typeface="Wingdings" panose="05000000000000000000" pitchFamily="2" charset="2"/>
              <a:buChar char="ü"/>
            </a:pPr>
            <a:r>
              <a:rPr lang="tr-TR" sz="1100" dirty="0"/>
              <a:t>Yirmi hastaya maksimum 40,8 </a:t>
            </a:r>
            <a:r>
              <a:rPr lang="tr-TR" sz="1100" dirty="0" err="1"/>
              <a:t>Gy'ye</a:t>
            </a:r>
            <a:r>
              <a:rPr lang="tr-TR" sz="1100" dirty="0"/>
              <a:t> kadar </a:t>
            </a:r>
            <a:r>
              <a:rPr lang="tr-TR" sz="1100" dirty="0" err="1"/>
              <a:t>boost</a:t>
            </a:r>
            <a:r>
              <a:rPr lang="tr-TR" sz="1100" dirty="0"/>
              <a:t> dozu verilmiştir. </a:t>
            </a:r>
          </a:p>
          <a:p>
            <a:pPr lvl="2">
              <a:lnSpc>
                <a:spcPct val="110000"/>
              </a:lnSpc>
              <a:buFont typeface="Wingdings" panose="05000000000000000000" pitchFamily="2" charset="2"/>
              <a:buChar char="ü"/>
            </a:pPr>
            <a:r>
              <a:rPr lang="tr-TR" sz="1100" dirty="0"/>
              <a:t>Hastaların çoğuna (n = 47) re-RT ile birlikte eş zamanlı 5-FU kemoterapisi de uygulanmıştır. </a:t>
            </a:r>
          </a:p>
          <a:p>
            <a:pPr lvl="2">
              <a:lnSpc>
                <a:spcPct val="110000"/>
              </a:lnSpc>
              <a:buFont typeface="Wingdings" panose="05000000000000000000" pitchFamily="2" charset="2"/>
              <a:buChar char="ü"/>
            </a:pPr>
            <a:r>
              <a:rPr lang="tr-TR" sz="1100" dirty="0"/>
              <a:t>Dokuz hastada (%17) derece 3 veya 4 (RTOG kriterlerine göre) ince bağırsak obstrüksiyonu, üç hastada (%6) sistit ve dört hastada (%8) tümörle ilgili olmayan fistüller meydana gelmiştir. </a:t>
            </a:r>
          </a:p>
          <a:p>
            <a:pPr lvl="2">
              <a:lnSpc>
                <a:spcPct val="110000"/>
              </a:lnSpc>
              <a:buFont typeface="Wingdings" panose="05000000000000000000" pitchFamily="2" charset="2"/>
              <a:buChar char="ü"/>
            </a:pPr>
            <a:r>
              <a:rPr lang="tr-TR" sz="1100" dirty="0"/>
              <a:t>Toplam doz, re-RT dozu ve zaman aralığı geç toksisite ile anlamlı şekilde ilişkili bulunmamıştır. Bununla birlikte, 1,8-2 </a:t>
            </a:r>
            <a:r>
              <a:rPr lang="tr-TR" sz="1100" dirty="0" err="1"/>
              <a:t>Gy'lik</a:t>
            </a:r>
            <a:r>
              <a:rPr lang="tr-TR" sz="1100" dirty="0"/>
              <a:t> geleneksel fraksiyonlama, </a:t>
            </a:r>
            <a:r>
              <a:rPr lang="tr-TR" sz="1100" dirty="0" err="1"/>
              <a:t>hiperfraksiyonlamaya</a:t>
            </a:r>
            <a:r>
              <a:rPr lang="tr-TR" sz="1100" dirty="0"/>
              <a:t> kıyasla daha fazla toksisite ile sonuçlanmıştır (</a:t>
            </a:r>
            <a:r>
              <a:rPr lang="tr-TR" sz="1100" dirty="0" err="1"/>
              <a:t>hazard</a:t>
            </a:r>
            <a:r>
              <a:rPr lang="tr-TR" sz="1100" dirty="0"/>
              <a:t> </a:t>
            </a:r>
            <a:r>
              <a:rPr lang="tr-TR" sz="1100" dirty="0" err="1"/>
              <a:t>ratio</a:t>
            </a:r>
            <a:r>
              <a:rPr lang="tr-TR" sz="1100" dirty="0"/>
              <a:t> 3,9).</a:t>
            </a:r>
          </a:p>
        </p:txBody>
      </p:sp>
      <p:pic>
        <p:nvPicPr>
          <p:cNvPr id="5" name="Resim 4">
            <a:extLst>
              <a:ext uri="{FF2B5EF4-FFF2-40B4-BE49-F238E27FC236}">
                <a16:creationId xmlns:a16="http://schemas.microsoft.com/office/drawing/2014/main" id="{01E61286-C553-C0F4-C2D6-6689FA7EC0C6}"/>
              </a:ext>
            </a:extLst>
          </p:cNvPr>
          <p:cNvPicPr>
            <a:picLocks noChangeAspect="1"/>
          </p:cNvPicPr>
          <p:nvPr/>
        </p:nvPicPr>
        <p:blipFill>
          <a:blip r:embed="rId2"/>
          <a:stretch>
            <a:fillRect/>
          </a:stretch>
        </p:blipFill>
        <p:spPr>
          <a:xfrm>
            <a:off x="6233186" y="2332026"/>
            <a:ext cx="5759840" cy="2390333"/>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99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D282C2-DCC4-6F9D-6B98-128FC71434E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84C25D3C-77E9-0A4D-86C6-0DEAA680067E}"/>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8FF36D73-2C51-5BC4-C2D6-84F8A2008A84}"/>
              </a:ext>
            </a:extLst>
          </p:cNvPr>
          <p:cNvSpPr>
            <a:spLocks noGrp="1"/>
          </p:cNvSpPr>
          <p:nvPr>
            <p:ph idx="1"/>
          </p:nvPr>
        </p:nvSpPr>
        <p:spPr>
          <a:xfrm>
            <a:off x="1143001" y="2332026"/>
            <a:ext cx="4953000" cy="3567118"/>
          </a:xfrm>
        </p:spPr>
        <p:txBody>
          <a:bodyPr anchor="t">
            <a:normAutofit/>
          </a:bodyPr>
          <a:lstStyle/>
          <a:p>
            <a:r>
              <a:rPr lang="tr-TR"/>
              <a:t>Bağırsak :</a:t>
            </a:r>
          </a:p>
          <a:p>
            <a:pPr lvl="2">
              <a:buFont typeface="Wingdings" panose="05000000000000000000" pitchFamily="2" charset="2"/>
              <a:buChar char="ü"/>
            </a:pPr>
            <a:r>
              <a:rPr lang="tr-TR" err="1"/>
              <a:t>Mohiuddin</a:t>
            </a:r>
            <a:r>
              <a:rPr lang="tr-TR"/>
              <a:t> ve ark. (2002) yaptığı çalışmada, re-RT kadar geçen sürenin &gt;24 ay olması önemli ölçüde daha düşük geç toksisite oranları ile ilişkili bulunmuştur. </a:t>
            </a:r>
          </a:p>
          <a:p>
            <a:pPr lvl="2">
              <a:buFont typeface="Wingdings" panose="05000000000000000000" pitchFamily="2" charset="2"/>
              <a:buChar char="ü"/>
            </a:pPr>
            <a:r>
              <a:rPr lang="tr-TR"/>
              <a:t>Hastaların %15'inde ince bağırsak tıkanıklığı ve %2'sinde </a:t>
            </a:r>
            <a:r>
              <a:rPr lang="tr-TR" err="1"/>
              <a:t>kolo</a:t>
            </a:r>
            <a:r>
              <a:rPr lang="tr-TR"/>
              <a:t>-anal darlık gelişmiş, hastaların %17'sinde kalıcı şiddetli ishal kaydedilmiştir.</a:t>
            </a:r>
          </a:p>
        </p:txBody>
      </p:sp>
      <p:pic>
        <p:nvPicPr>
          <p:cNvPr id="5" name="Resim 4">
            <a:extLst>
              <a:ext uri="{FF2B5EF4-FFF2-40B4-BE49-F238E27FC236}">
                <a16:creationId xmlns:a16="http://schemas.microsoft.com/office/drawing/2014/main" id="{C65AA162-A33C-9468-8618-0AF01EE51B70}"/>
              </a:ext>
            </a:extLst>
          </p:cNvPr>
          <p:cNvPicPr>
            <a:picLocks noChangeAspect="1"/>
          </p:cNvPicPr>
          <p:nvPr/>
        </p:nvPicPr>
        <p:blipFill>
          <a:blip r:embed="rId2"/>
          <a:stretch>
            <a:fillRect/>
          </a:stretch>
        </p:blipFill>
        <p:spPr>
          <a:xfrm>
            <a:off x="6308135" y="2332026"/>
            <a:ext cx="5609942" cy="1795180"/>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36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E63DD2-DF41-2BEE-AB4E-0D951DB45A8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C9B5734D-F6D2-5305-E1D7-184C17D088D7}"/>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8203C564-835A-F27E-D03C-D7E811AA93E6}"/>
              </a:ext>
            </a:extLst>
          </p:cNvPr>
          <p:cNvSpPr>
            <a:spLocks noGrp="1"/>
          </p:cNvSpPr>
          <p:nvPr>
            <p:ph idx="1"/>
          </p:nvPr>
        </p:nvSpPr>
        <p:spPr>
          <a:xfrm>
            <a:off x="1143001" y="2332026"/>
            <a:ext cx="4953000" cy="3567118"/>
          </a:xfrm>
        </p:spPr>
        <p:txBody>
          <a:bodyPr anchor="t">
            <a:normAutofit fontScale="92500"/>
          </a:bodyPr>
          <a:lstStyle/>
          <a:p>
            <a:pPr>
              <a:lnSpc>
                <a:spcPct val="110000"/>
              </a:lnSpc>
            </a:pPr>
            <a:r>
              <a:rPr lang="tr-TR" sz="1400"/>
              <a:t>Akciğer :</a:t>
            </a:r>
          </a:p>
          <a:p>
            <a:pPr lvl="2">
              <a:lnSpc>
                <a:spcPct val="110000"/>
              </a:lnSpc>
              <a:buFont typeface="Wingdings" panose="05000000000000000000" pitchFamily="2" charset="2"/>
              <a:buChar char="ü"/>
            </a:pPr>
            <a:r>
              <a:rPr lang="tr-TR" sz="1400"/>
              <a:t>Terry ve arkadaşları (1988), bir fare modelinde re-</a:t>
            </a:r>
            <a:r>
              <a:rPr lang="tr-TR" sz="1400" err="1"/>
              <a:t>RT’den</a:t>
            </a:r>
            <a:r>
              <a:rPr lang="tr-TR" sz="1400"/>
              <a:t> sonra pnömoni riskini değerlendirmiştir. </a:t>
            </a:r>
          </a:p>
          <a:p>
            <a:pPr lvl="2">
              <a:lnSpc>
                <a:spcPct val="110000"/>
              </a:lnSpc>
              <a:buFont typeface="Wingdings" panose="05000000000000000000" pitchFamily="2" charset="2"/>
              <a:buChar char="ü"/>
            </a:pPr>
            <a:r>
              <a:rPr lang="tr-TR" sz="1400"/>
              <a:t>Tüm göğüs kafesi 6, 8 veya 10 </a:t>
            </a:r>
            <a:r>
              <a:rPr lang="tr-TR" sz="1400" err="1"/>
              <a:t>Gy'lik</a:t>
            </a:r>
            <a:r>
              <a:rPr lang="tr-TR" sz="1400"/>
              <a:t> dozlarla ışınlanmıştır. </a:t>
            </a:r>
          </a:p>
          <a:p>
            <a:pPr lvl="2">
              <a:lnSpc>
                <a:spcPct val="110000"/>
              </a:lnSpc>
              <a:buFont typeface="Wingdings" panose="05000000000000000000" pitchFamily="2" charset="2"/>
              <a:buChar char="ü"/>
            </a:pPr>
            <a:r>
              <a:rPr lang="tr-TR" sz="1400"/>
              <a:t>Bir ila altı ay sonra, re-RT uygulanmıştır. </a:t>
            </a:r>
          </a:p>
          <a:p>
            <a:pPr lvl="2">
              <a:lnSpc>
                <a:spcPct val="110000"/>
              </a:lnSpc>
              <a:buFont typeface="Wingdings" panose="05000000000000000000" pitchFamily="2" charset="2"/>
              <a:buChar char="ü"/>
            </a:pPr>
            <a:r>
              <a:rPr lang="tr-TR" sz="1400"/>
              <a:t>Bu deneyin son noktası, re-</a:t>
            </a:r>
            <a:r>
              <a:rPr lang="tr-TR" sz="1400" err="1"/>
              <a:t>RT’den</a:t>
            </a:r>
            <a:r>
              <a:rPr lang="tr-TR" sz="1400"/>
              <a:t> sonraki 196 gün içinde radyasyon pnömonisi görülmesiydi. </a:t>
            </a:r>
          </a:p>
          <a:p>
            <a:pPr lvl="2">
              <a:lnSpc>
                <a:spcPct val="110000"/>
              </a:lnSpc>
              <a:buFont typeface="Wingdings" panose="05000000000000000000" pitchFamily="2" charset="2"/>
              <a:buChar char="ü"/>
            </a:pPr>
            <a:r>
              <a:rPr lang="tr-TR" sz="1400"/>
              <a:t>Hem ilk dozun büyüklüğü hem de aralığın önemli etkisi görülmüştür. </a:t>
            </a:r>
          </a:p>
          <a:p>
            <a:pPr lvl="2">
              <a:lnSpc>
                <a:spcPct val="110000"/>
              </a:lnSpc>
              <a:buFont typeface="Wingdings" panose="05000000000000000000" pitchFamily="2" charset="2"/>
              <a:buChar char="ü"/>
            </a:pPr>
            <a:r>
              <a:rPr lang="tr-TR" sz="1400"/>
              <a:t>6 </a:t>
            </a:r>
            <a:r>
              <a:rPr lang="tr-TR" sz="1400" err="1"/>
              <a:t>Gy’lik</a:t>
            </a:r>
            <a:r>
              <a:rPr lang="tr-TR" sz="1400"/>
              <a:t> dozdan sonra, akciğerler daha önce radyasyona maruz kalmamış gibi re-</a:t>
            </a:r>
            <a:r>
              <a:rPr lang="tr-TR" sz="1400" err="1"/>
              <a:t>RT’yi</a:t>
            </a:r>
            <a:r>
              <a:rPr lang="tr-TR" sz="1400"/>
              <a:t> tolere edebilmiştir. 8 </a:t>
            </a:r>
            <a:r>
              <a:rPr lang="tr-TR" sz="1400" err="1"/>
              <a:t>Gy'lik</a:t>
            </a:r>
            <a:r>
              <a:rPr lang="tr-TR" sz="1400"/>
              <a:t> dozdan 1 ay sonra bazı </a:t>
            </a:r>
            <a:r>
              <a:rPr lang="tr-TR" sz="1400" err="1"/>
              <a:t>occult</a:t>
            </a:r>
            <a:r>
              <a:rPr lang="tr-TR" sz="1400"/>
              <a:t> RT hasarları kalmış, 10 </a:t>
            </a:r>
            <a:r>
              <a:rPr lang="tr-TR" sz="1400" err="1"/>
              <a:t>Gy'lik</a:t>
            </a:r>
            <a:r>
              <a:rPr lang="tr-TR" sz="1400"/>
              <a:t> dozdan sonra tüm zaman aralıklarında %25-70 oranında hasar </a:t>
            </a:r>
            <a:r>
              <a:rPr lang="tr-TR" sz="1400" err="1"/>
              <a:t>persiste</a:t>
            </a:r>
            <a:r>
              <a:rPr lang="tr-TR" sz="1400"/>
              <a:t> etmiştir.</a:t>
            </a:r>
          </a:p>
        </p:txBody>
      </p:sp>
      <p:pic>
        <p:nvPicPr>
          <p:cNvPr id="5" name="Resim 4">
            <a:extLst>
              <a:ext uri="{FF2B5EF4-FFF2-40B4-BE49-F238E27FC236}">
                <a16:creationId xmlns:a16="http://schemas.microsoft.com/office/drawing/2014/main" id="{15D0FC0A-13A3-AE21-836B-22090A365BAA}"/>
              </a:ext>
            </a:extLst>
          </p:cNvPr>
          <p:cNvPicPr>
            <a:picLocks noChangeAspect="1"/>
          </p:cNvPicPr>
          <p:nvPr/>
        </p:nvPicPr>
        <p:blipFill>
          <a:blip r:embed="rId2"/>
          <a:stretch>
            <a:fillRect/>
          </a:stretch>
        </p:blipFill>
        <p:spPr>
          <a:xfrm>
            <a:off x="6300951" y="2233833"/>
            <a:ext cx="5624311" cy="2390331"/>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70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29CAB-EE05-BF73-71F3-F2DF6C50BD3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8943522-1A49-68BE-CD6F-F04A65C9A74C}"/>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CCF66208-55D5-905D-5734-29970A415339}"/>
              </a:ext>
            </a:extLst>
          </p:cNvPr>
          <p:cNvSpPr>
            <a:spLocks noGrp="1"/>
          </p:cNvSpPr>
          <p:nvPr>
            <p:ph idx="1"/>
          </p:nvPr>
        </p:nvSpPr>
        <p:spPr/>
        <p:txBody>
          <a:bodyPr>
            <a:normAutofit fontScale="92500"/>
          </a:bodyPr>
          <a:lstStyle/>
          <a:p>
            <a:r>
              <a:rPr lang="tr-TR" sz="2200" dirty="0"/>
              <a:t>Akciğer :</a:t>
            </a:r>
          </a:p>
          <a:p>
            <a:pPr lvl="2">
              <a:buFont typeface="Wingdings" panose="05000000000000000000" pitchFamily="2" charset="2"/>
              <a:buChar char="ü"/>
            </a:pPr>
            <a:r>
              <a:rPr lang="tr-TR" sz="2200" dirty="0"/>
              <a:t>Jackson ve </a:t>
            </a:r>
            <a:r>
              <a:rPr lang="tr-TR" sz="2200" dirty="0" err="1"/>
              <a:t>Ball</a:t>
            </a:r>
            <a:r>
              <a:rPr lang="tr-TR" sz="2200" dirty="0"/>
              <a:t> (1987) 55 </a:t>
            </a:r>
            <a:r>
              <a:rPr lang="tr-TR" sz="2200" dirty="0" err="1"/>
              <a:t>Gy'lik</a:t>
            </a:r>
            <a:r>
              <a:rPr lang="tr-TR" sz="2200" dirty="0"/>
              <a:t> medyan doz aldıktan sonra 2 </a:t>
            </a:r>
            <a:r>
              <a:rPr lang="tr-TR" sz="2200" dirty="0" err="1"/>
              <a:t>Gy</a:t>
            </a:r>
            <a:r>
              <a:rPr lang="tr-TR" sz="2200" dirty="0"/>
              <a:t> fraksiyonlarda 20-30 </a:t>
            </a:r>
            <a:r>
              <a:rPr lang="tr-TR" sz="2200" dirty="0" err="1"/>
              <a:t>Gy</a:t>
            </a:r>
            <a:r>
              <a:rPr lang="tr-TR" sz="2200" dirty="0"/>
              <a:t> ile yeniden ışınlanan küçük hücreli olmayan akciğer </a:t>
            </a:r>
            <a:r>
              <a:rPr lang="tr-TR" sz="2200" dirty="0" err="1"/>
              <a:t>kanserili</a:t>
            </a:r>
            <a:r>
              <a:rPr lang="tr-TR" sz="2200" dirty="0"/>
              <a:t> 22 hastada (medyan aralık 15 ay) semptomatik radyasyon pnömonisi gözlemlememiştir.</a:t>
            </a:r>
          </a:p>
          <a:p>
            <a:pPr lvl="2">
              <a:buFont typeface="Wingdings" panose="05000000000000000000" pitchFamily="2" charset="2"/>
              <a:buChar char="ü"/>
            </a:pPr>
            <a:r>
              <a:rPr lang="tr-TR" sz="2200" dirty="0"/>
              <a:t>15 hastada (medyan re-RT dozu 25 fraksiyonda 50 </a:t>
            </a:r>
            <a:r>
              <a:rPr lang="tr-TR" sz="2200" dirty="0" err="1"/>
              <a:t>Gy</a:t>
            </a:r>
            <a:r>
              <a:rPr lang="tr-TR" sz="2200" dirty="0"/>
              <a:t>, medyan aralık 16 ay) yapılan bir Japon çalışmasında bir derece 3 radyasyon pnömonisi vakası ve üç derece 2 özofajit vakası bildirilmiştir (Tada vd. 2005). Ancak medyan sağkalımın sadece 5-7 ay olmasının gerçek geç hasar değerlendirilmesi için çok kısa olduğu unutulmamalıdır.</a:t>
            </a:r>
          </a:p>
        </p:txBody>
      </p:sp>
    </p:spTree>
    <p:extLst>
      <p:ext uri="{BB962C8B-B14F-4D97-AF65-F5344CB8AC3E}">
        <p14:creationId xmlns:p14="http://schemas.microsoft.com/office/powerpoint/2010/main" val="223363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6FC4B2-73F4-7493-180F-B61B7A7C33E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BB79208-CC97-2A4C-75A5-308E63802182}"/>
              </a:ext>
            </a:extLst>
          </p:cNvPr>
          <p:cNvSpPr>
            <a:spLocks noGrp="1"/>
          </p:cNvSpPr>
          <p:nvPr>
            <p:ph idx="1"/>
          </p:nvPr>
        </p:nvSpPr>
        <p:spPr/>
        <p:txBody>
          <a:bodyPr/>
          <a:lstStyle/>
          <a:p>
            <a:endParaRPr lang="tr-TR" dirty="0"/>
          </a:p>
        </p:txBody>
      </p:sp>
      <p:pic>
        <p:nvPicPr>
          <p:cNvPr id="7" name="Resim 6">
            <a:extLst>
              <a:ext uri="{FF2B5EF4-FFF2-40B4-BE49-F238E27FC236}">
                <a16:creationId xmlns:a16="http://schemas.microsoft.com/office/drawing/2014/main" id="{DDCF9926-7956-0579-3622-76310D156A38}"/>
              </a:ext>
            </a:extLst>
          </p:cNvPr>
          <p:cNvPicPr>
            <a:picLocks noChangeAspect="1"/>
          </p:cNvPicPr>
          <p:nvPr/>
        </p:nvPicPr>
        <p:blipFill>
          <a:blip r:embed="rId2"/>
          <a:stretch>
            <a:fillRect/>
          </a:stretch>
        </p:blipFill>
        <p:spPr>
          <a:xfrm>
            <a:off x="3306227" y="0"/>
            <a:ext cx="5579545" cy="6858000"/>
          </a:xfrm>
          <a:prstGeom prst="rect">
            <a:avLst/>
          </a:prstGeom>
        </p:spPr>
      </p:pic>
    </p:spTree>
    <p:extLst>
      <p:ext uri="{BB962C8B-B14F-4D97-AF65-F5344CB8AC3E}">
        <p14:creationId xmlns:p14="http://schemas.microsoft.com/office/powerpoint/2010/main" val="15973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FEC525-7E45-0E77-CFB9-E7EE4DFB1057}"/>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8DB2FE71-2046-A0C0-6375-AAF200CE0885}"/>
              </a:ext>
            </a:extLst>
          </p:cNvPr>
          <p:cNvSpPr>
            <a:spLocks noGrp="1"/>
          </p:cNvSpPr>
          <p:nvPr>
            <p:ph idx="1"/>
          </p:nvPr>
        </p:nvSpPr>
        <p:spPr/>
        <p:txBody>
          <a:bodyPr>
            <a:noAutofit/>
          </a:bodyPr>
          <a:lstStyle/>
          <a:p>
            <a:r>
              <a:rPr lang="tr-TR" sz="2200" dirty="0"/>
              <a:t>Re-Radyoterapi(Re-RT) üzerine yapılan yayın sayılarının artması, birçok klinisyenin olumlu risk/fayda oranına sahip seçilmiş hastalarda bu tedavi modalitesini ciddi olarak düşündüğünü göstermektedir.</a:t>
            </a:r>
          </a:p>
          <a:p>
            <a:r>
              <a:rPr lang="tr-TR" sz="2200" dirty="0"/>
              <a:t>Bir hastayı tekrar ışınlayıp ışınlamamaya karar vermek gerçekten de karmaşık bir süreçtir.</a:t>
            </a:r>
          </a:p>
          <a:p>
            <a:r>
              <a:rPr lang="tr-TR" sz="2200" dirty="0"/>
              <a:t>Dikkate alınması gereken faktörler arasında yaralanma riski altındaki doku türü, toplam doz, önceki RT fraksiyonlaması ve aradan geçen zaman, önceki ışınlamadan kaynaklanan gözlemlenebilir normal doku değişiklikleri, hastanın </a:t>
            </a:r>
            <a:r>
              <a:rPr lang="tr-TR" sz="2200" dirty="0" err="1"/>
              <a:t>prognozu</a:t>
            </a:r>
            <a:r>
              <a:rPr lang="tr-TR" sz="2200" dirty="0"/>
              <a:t>, hastalığın kapsamı vb. yer alır.</a:t>
            </a:r>
          </a:p>
        </p:txBody>
      </p:sp>
    </p:spTree>
    <p:extLst>
      <p:ext uri="{BB962C8B-B14F-4D97-AF65-F5344CB8AC3E}">
        <p14:creationId xmlns:p14="http://schemas.microsoft.com/office/powerpoint/2010/main" val="1884814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B4DED-148C-2164-1EDE-49090871800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0CDE3A0-0759-5F15-4253-8DEC68A67949}"/>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9AED1267-0EB9-83DC-D88C-2AB2D022D4C4}"/>
              </a:ext>
            </a:extLst>
          </p:cNvPr>
          <p:cNvSpPr>
            <a:spLocks noGrp="1"/>
          </p:cNvSpPr>
          <p:nvPr>
            <p:ph idx="1"/>
          </p:nvPr>
        </p:nvSpPr>
        <p:spPr/>
        <p:txBody>
          <a:bodyPr>
            <a:normAutofit fontScale="77500" lnSpcReduction="20000"/>
          </a:bodyPr>
          <a:lstStyle/>
          <a:p>
            <a:r>
              <a:rPr lang="tr-TR" sz="2200" dirty="0"/>
              <a:t>Spinal </a:t>
            </a:r>
            <a:r>
              <a:rPr lang="tr-TR" sz="2200" dirty="0" err="1"/>
              <a:t>Kord</a:t>
            </a:r>
            <a:r>
              <a:rPr lang="tr-TR" sz="2200" dirty="0"/>
              <a:t> :</a:t>
            </a:r>
          </a:p>
          <a:p>
            <a:pPr lvl="2">
              <a:buFont typeface="Wingdings" panose="05000000000000000000" pitchFamily="2" charset="2"/>
              <a:buChar char="ü"/>
            </a:pPr>
            <a:r>
              <a:rPr lang="tr-TR" sz="2400" dirty="0" err="1"/>
              <a:t>MS’in</a:t>
            </a:r>
            <a:r>
              <a:rPr lang="tr-TR" sz="2400" dirty="0"/>
              <a:t> re-RT toleransı, kemirgenlerde 10-12 ayda ortaya çıkan beyaz cevher nekrozundan kaynaklanan </a:t>
            </a:r>
            <a:r>
              <a:rPr lang="tr-TR" sz="2400" dirty="0" err="1"/>
              <a:t>pareziyi</a:t>
            </a:r>
            <a:r>
              <a:rPr lang="tr-TR" sz="2400" dirty="0"/>
              <a:t> </a:t>
            </a:r>
            <a:r>
              <a:rPr lang="tr-TR" sz="2400" dirty="0" err="1"/>
              <a:t>end</a:t>
            </a:r>
            <a:r>
              <a:rPr lang="tr-TR" sz="2400" dirty="0"/>
              <a:t> </a:t>
            </a:r>
            <a:r>
              <a:rPr lang="tr-TR" sz="2400" dirty="0" err="1"/>
              <a:t>point</a:t>
            </a:r>
            <a:r>
              <a:rPr lang="tr-TR" sz="2400" dirty="0"/>
              <a:t> ve hesaplama için medyan </a:t>
            </a:r>
            <a:r>
              <a:rPr lang="tr-TR" sz="2400" dirty="0" err="1"/>
              <a:t>parezi</a:t>
            </a:r>
            <a:r>
              <a:rPr lang="tr-TR" sz="2400" dirty="0"/>
              <a:t> dozu (ED50) olarak kullanan hayvan modelleri kullanılarak en kapsamlı şekilde incelenmiştir.</a:t>
            </a:r>
          </a:p>
          <a:p>
            <a:pPr lvl="2">
              <a:buFont typeface="Wingdings" panose="05000000000000000000" pitchFamily="2" charset="2"/>
              <a:buChar char="ü"/>
            </a:pPr>
            <a:r>
              <a:rPr lang="tr-TR" sz="2400" dirty="0"/>
              <a:t>İki re-RT deneyinin sonuçları, re-</a:t>
            </a:r>
            <a:r>
              <a:rPr lang="tr-TR" sz="2400" dirty="0" err="1"/>
              <a:t>RT’nin</a:t>
            </a:r>
            <a:r>
              <a:rPr lang="tr-TR" sz="2400" dirty="0"/>
              <a:t> </a:t>
            </a:r>
            <a:r>
              <a:rPr lang="tr-TR" sz="2400" dirty="0" err="1"/>
              <a:t>fraksiyone</a:t>
            </a:r>
            <a:r>
              <a:rPr lang="tr-TR" sz="2400" dirty="0"/>
              <a:t> olmasının sonuçlarının tek fraksiyon ışınlamaya benzer olduğunu ortaya koymuştur (</a:t>
            </a:r>
            <a:r>
              <a:rPr lang="tr-TR" sz="2400" dirty="0" err="1"/>
              <a:t>Ruifrok</a:t>
            </a:r>
            <a:r>
              <a:rPr lang="tr-TR" sz="2400" dirty="0"/>
              <a:t> ve ark. 1992a; </a:t>
            </a:r>
            <a:r>
              <a:rPr lang="tr-TR" sz="2400" dirty="0" err="1"/>
              <a:t>Wong</a:t>
            </a:r>
            <a:r>
              <a:rPr lang="tr-TR" sz="2400" dirty="0"/>
              <a:t> ve ark. 1993).</a:t>
            </a:r>
          </a:p>
          <a:p>
            <a:pPr lvl="2">
              <a:buFont typeface="Wingdings" panose="05000000000000000000" pitchFamily="2" charset="2"/>
              <a:buChar char="ü"/>
            </a:pPr>
            <a:r>
              <a:rPr lang="tr-TR" sz="2400" dirty="0"/>
              <a:t>Alt seviye (alt </a:t>
            </a:r>
            <a:r>
              <a:rPr lang="tr-TR" sz="2400" dirty="0" err="1"/>
              <a:t>torakal</a:t>
            </a:r>
            <a:r>
              <a:rPr lang="tr-TR" sz="2400" dirty="0"/>
              <a:t>-lomber) MS re-RT deneyleri, başlangıç ​​dozunun ED50'nin %50-75'i ile sınırlı kaldığı durumlarda uzun vadeli iyileşme göstermiştir (</a:t>
            </a:r>
            <a:r>
              <a:rPr lang="tr-TR" sz="2400" dirty="0" err="1"/>
              <a:t>Hornsey</a:t>
            </a:r>
            <a:r>
              <a:rPr lang="tr-TR" sz="2400" dirty="0"/>
              <a:t> ve ark. 1982; </a:t>
            </a:r>
            <a:r>
              <a:rPr lang="tr-TR" sz="2400" dirty="0" err="1"/>
              <a:t>Lavey</a:t>
            </a:r>
            <a:r>
              <a:rPr lang="tr-TR" sz="2400" dirty="0"/>
              <a:t> ve ark. 1994; </a:t>
            </a:r>
            <a:r>
              <a:rPr lang="tr-TR" sz="2400" dirty="0" err="1"/>
              <a:t>Knowles</a:t>
            </a:r>
            <a:r>
              <a:rPr lang="tr-TR" sz="2400" dirty="0"/>
              <a:t> 1983; Mason ve ark. 1993). </a:t>
            </a:r>
            <a:endParaRPr lang="tr-TR" sz="2000" dirty="0"/>
          </a:p>
        </p:txBody>
      </p:sp>
    </p:spTree>
    <p:extLst>
      <p:ext uri="{BB962C8B-B14F-4D97-AF65-F5344CB8AC3E}">
        <p14:creationId xmlns:p14="http://schemas.microsoft.com/office/powerpoint/2010/main" val="214548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85816-1E22-4933-786F-D014921E7AC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08F8BB9-A47B-2902-577F-EDF1C062516D}"/>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2B36409F-2C15-E214-5E55-35F549FED6C5}"/>
              </a:ext>
            </a:extLst>
          </p:cNvPr>
          <p:cNvSpPr>
            <a:spLocks noGrp="1"/>
          </p:cNvSpPr>
          <p:nvPr>
            <p:ph idx="1"/>
          </p:nvPr>
        </p:nvSpPr>
        <p:spPr/>
        <p:txBody>
          <a:bodyPr>
            <a:normAutofit fontScale="85000" lnSpcReduction="20000"/>
          </a:bodyPr>
          <a:lstStyle/>
          <a:p>
            <a:r>
              <a:rPr lang="tr-TR" sz="2200" dirty="0"/>
              <a:t>Spinal </a:t>
            </a:r>
            <a:r>
              <a:rPr lang="tr-TR" sz="2200" dirty="0" err="1"/>
              <a:t>Kord</a:t>
            </a:r>
            <a:r>
              <a:rPr lang="tr-TR" sz="2200" dirty="0"/>
              <a:t> :</a:t>
            </a:r>
          </a:p>
          <a:p>
            <a:pPr lvl="2">
              <a:buFont typeface="Wingdings" panose="05000000000000000000" pitchFamily="2" charset="2"/>
              <a:buChar char="ü"/>
            </a:pPr>
            <a:r>
              <a:rPr lang="tr-TR" sz="2400" dirty="0"/>
              <a:t>Sıçan servikal omuriliğinde yapılan bir dizi re-RT deneyi, başlangıç ​​dozunun, re-RT aralığının ve re-RT dozunun </a:t>
            </a:r>
            <a:r>
              <a:rPr lang="tr-TR" sz="2400" dirty="0" err="1"/>
              <a:t>miyelopatiye</a:t>
            </a:r>
            <a:r>
              <a:rPr lang="tr-TR" sz="2400" dirty="0"/>
              <a:t> geçiş süresini etkilediğini göstermiştir (</a:t>
            </a:r>
            <a:r>
              <a:rPr lang="tr-TR" sz="2400" dirty="0" err="1"/>
              <a:t>Wong</a:t>
            </a:r>
            <a:r>
              <a:rPr lang="tr-TR" sz="2400" dirty="0"/>
              <a:t> ve ark. 1993; </a:t>
            </a:r>
            <a:r>
              <a:rPr lang="tr-TR" sz="2400" dirty="0" err="1"/>
              <a:t>Wong</a:t>
            </a:r>
            <a:r>
              <a:rPr lang="tr-TR" sz="2400" dirty="0"/>
              <a:t> ve Han 1997). 8 hafta ve üzeri re-</a:t>
            </a:r>
            <a:r>
              <a:rPr lang="tr-TR" sz="2400" dirty="0" err="1"/>
              <a:t>RT’ye</a:t>
            </a:r>
            <a:r>
              <a:rPr lang="tr-TR" sz="2400" dirty="0"/>
              <a:t> kadar geçen zaman aralığında, aralık arttıkça iyileşmede kademeli bir artış olmuş, ancak iyileşme hiçbir zaman tamamlanamamıştır. </a:t>
            </a:r>
          </a:p>
          <a:p>
            <a:pPr lvl="2">
              <a:buFont typeface="Wingdings" panose="05000000000000000000" pitchFamily="2" charset="2"/>
              <a:buChar char="ü"/>
            </a:pPr>
            <a:r>
              <a:rPr lang="tr-TR" sz="2400" dirty="0"/>
              <a:t>Farklı bir çalışmada, başlangıçta 15 </a:t>
            </a:r>
            <a:r>
              <a:rPr lang="tr-TR" sz="2400" dirty="0" err="1"/>
              <a:t>Gy'lik</a:t>
            </a:r>
            <a:r>
              <a:rPr lang="tr-TR" sz="2400" dirty="0"/>
              <a:t> tek bir doz uygulanmış ve bunu 8 veya 16 hafta sonra ek dozlar izlemiştir. (</a:t>
            </a:r>
            <a:r>
              <a:rPr lang="tr-TR" sz="2400" dirty="0" err="1"/>
              <a:t>van</a:t>
            </a:r>
            <a:r>
              <a:rPr lang="tr-TR" sz="2400" dirty="0"/>
              <a:t> der </a:t>
            </a:r>
            <a:r>
              <a:rPr lang="tr-TR" sz="2400" dirty="0" err="1"/>
              <a:t>Kogel</a:t>
            </a:r>
            <a:r>
              <a:rPr lang="tr-TR" sz="2400" dirty="0"/>
              <a:t> 1979). Diğer tüm çalışmalardan farklı olarak, beyaz cevher nekrozu ve vasküler hasar için ayrı doz-cevap eğrileri elde edilmiştir. Beyaz cevher nekrozu son noktası için 8 ila 16 hafta arasındaki iyileşme önemli bulunmuş ancak vasküler hasar için bu geçerli görülmemiştir.</a:t>
            </a:r>
            <a:endParaRPr lang="tr-TR" sz="2000" dirty="0"/>
          </a:p>
        </p:txBody>
      </p:sp>
    </p:spTree>
    <p:extLst>
      <p:ext uri="{BB962C8B-B14F-4D97-AF65-F5344CB8AC3E}">
        <p14:creationId xmlns:p14="http://schemas.microsoft.com/office/powerpoint/2010/main" val="125337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D97DB-5447-F7E9-6501-F0BC2FAFCC1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072AE88-6030-34C5-DE8B-86130DE0C33F}"/>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EB4619CC-F66B-A227-0123-1568911E120C}"/>
              </a:ext>
            </a:extLst>
          </p:cNvPr>
          <p:cNvSpPr>
            <a:spLocks noGrp="1"/>
          </p:cNvSpPr>
          <p:nvPr>
            <p:ph idx="1"/>
          </p:nvPr>
        </p:nvSpPr>
        <p:spPr/>
        <p:txBody>
          <a:bodyPr>
            <a:normAutofit fontScale="85000" lnSpcReduction="10000"/>
          </a:bodyPr>
          <a:lstStyle/>
          <a:p>
            <a:r>
              <a:rPr lang="tr-TR" sz="2200" dirty="0"/>
              <a:t>Spinal </a:t>
            </a:r>
            <a:r>
              <a:rPr lang="tr-TR" sz="2200" dirty="0" err="1"/>
              <a:t>Kord</a:t>
            </a:r>
            <a:r>
              <a:rPr lang="tr-TR" sz="2200" dirty="0"/>
              <a:t> :</a:t>
            </a:r>
          </a:p>
          <a:p>
            <a:pPr lvl="2">
              <a:buFont typeface="Wingdings" panose="05000000000000000000" pitchFamily="2" charset="2"/>
              <a:buChar char="ü"/>
            </a:pPr>
            <a:r>
              <a:rPr lang="tr-TR" sz="2800" dirty="0" err="1"/>
              <a:t>MS’in</a:t>
            </a:r>
            <a:r>
              <a:rPr lang="tr-TR" sz="2800" dirty="0"/>
              <a:t> re-RT toleransının bir miktar değişebileceği gösterilmiştir(</a:t>
            </a:r>
            <a:r>
              <a:rPr lang="tr-TR" sz="2800" dirty="0" err="1"/>
              <a:t>Nieder</a:t>
            </a:r>
            <a:r>
              <a:rPr lang="tr-TR" sz="2800" dirty="0"/>
              <a:t> ve ark. 2005a). Bu deneylerde, sistemik olarak uygulanan insülin benzeri büyüme faktörü-1 ve intratekal </a:t>
            </a:r>
            <a:r>
              <a:rPr lang="tr-TR" sz="2800" dirty="0" err="1"/>
              <a:t>amifostin</a:t>
            </a:r>
            <a:r>
              <a:rPr lang="tr-TR" sz="2800" dirty="0"/>
              <a:t> kombinasyonu, sıçanlarda servikal seviyede MS re-</a:t>
            </a:r>
            <a:r>
              <a:rPr lang="tr-TR" sz="2800" dirty="0" err="1"/>
              <a:t>RT’sinden</a:t>
            </a:r>
            <a:r>
              <a:rPr lang="tr-TR" sz="2800" dirty="0"/>
              <a:t> sonra </a:t>
            </a:r>
            <a:r>
              <a:rPr lang="tr-TR" sz="2800" dirty="0" err="1"/>
              <a:t>miyelopati</a:t>
            </a:r>
            <a:r>
              <a:rPr lang="tr-TR" sz="2800" dirty="0"/>
              <a:t> insidansının daha düşük olmasıyla sonuçlanmıştır. Bu tür stratejiler, kordun korunmasına (IMRT, </a:t>
            </a:r>
            <a:r>
              <a:rPr lang="tr-TR" sz="2800" dirty="0" err="1"/>
              <a:t>stereotaktik</a:t>
            </a:r>
            <a:r>
              <a:rPr lang="tr-TR" sz="2800" dirty="0"/>
              <a:t> RT vb.) olanak tanıyan stratejilerin artması nedeniyle daha fazla takip edilmemiştir.</a:t>
            </a:r>
            <a:endParaRPr lang="tr-TR" sz="2000" dirty="0"/>
          </a:p>
        </p:txBody>
      </p:sp>
    </p:spTree>
    <p:extLst>
      <p:ext uri="{BB962C8B-B14F-4D97-AF65-F5344CB8AC3E}">
        <p14:creationId xmlns:p14="http://schemas.microsoft.com/office/powerpoint/2010/main" val="324665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CD3808-BD53-049E-32A8-F678A62C65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736BF926-9354-9943-8A4D-943B0B0CE8F3}"/>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5D71F415-1C93-883F-0DCB-E62ABAE44B72}"/>
              </a:ext>
            </a:extLst>
          </p:cNvPr>
          <p:cNvSpPr>
            <a:spLocks noGrp="1"/>
          </p:cNvSpPr>
          <p:nvPr>
            <p:ph idx="1"/>
          </p:nvPr>
        </p:nvSpPr>
        <p:spPr>
          <a:xfrm>
            <a:off x="1143001" y="2332026"/>
            <a:ext cx="4953000" cy="3567118"/>
          </a:xfrm>
        </p:spPr>
        <p:txBody>
          <a:bodyPr anchor="t">
            <a:normAutofit/>
          </a:bodyPr>
          <a:lstStyle/>
          <a:p>
            <a:pPr>
              <a:lnSpc>
                <a:spcPct val="110000"/>
              </a:lnSpc>
            </a:pPr>
            <a:r>
              <a:rPr lang="tr-TR" sz="1700" dirty="0"/>
              <a:t>Spinal </a:t>
            </a:r>
            <a:r>
              <a:rPr lang="tr-TR" sz="1700" dirty="0" err="1"/>
              <a:t>Kord</a:t>
            </a:r>
            <a:r>
              <a:rPr lang="tr-TR" sz="1700" dirty="0"/>
              <a:t> :</a:t>
            </a:r>
          </a:p>
          <a:p>
            <a:pPr lvl="2">
              <a:lnSpc>
                <a:spcPct val="110000"/>
              </a:lnSpc>
              <a:buFont typeface="Wingdings" panose="05000000000000000000" pitchFamily="2" charset="2"/>
              <a:buChar char="ü"/>
            </a:pPr>
            <a:r>
              <a:rPr lang="tr-TR" sz="1500" dirty="0"/>
              <a:t>Kemirgen deneyleriyle karşılaştırıldığında, </a:t>
            </a:r>
            <a:r>
              <a:rPr lang="tr-TR" sz="1500" dirty="0" err="1"/>
              <a:t>Ang</a:t>
            </a:r>
            <a:r>
              <a:rPr lang="tr-TR" sz="1500" dirty="0"/>
              <a:t> ve arkadaşları (1995) tarafından ABD, Houston'daki MD Anderson Kanser Merkezi'nde yetişkin </a:t>
            </a:r>
            <a:r>
              <a:rPr lang="tr-TR" sz="1500" dirty="0" err="1"/>
              <a:t>rhesus</a:t>
            </a:r>
            <a:r>
              <a:rPr lang="tr-TR" sz="1500" dirty="0"/>
              <a:t> maymunlarında klinik olarak daha uygulanabilir veriler üretilmiştir.</a:t>
            </a:r>
          </a:p>
          <a:p>
            <a:pPr lvl="2">
              <a:lnSpc>
                <a:spcPct val="110000"/>
              </a:lnSpc>
              <a:buFont typeface="Wingdings" panose="05000000000000000000" pitchFamily="2" charset="2"/>
              <a:buChar char="ü"/>
            </a:pPr>
            <a:r>
              <a:rPr lang="tr-TR" sz="1500" dirty="0"/>
              <a:t>Bu primatların servikal bölge MS fraksiyon başına 2,2 </a:t>
            </a:r>
            <a:r>
              <a:rPr lang="tr-TR" sz="1500" dirty="0" err="1"/>
              <a:t>Gy’den</a:t>
            </a:r>
            <a:r>
              <a:rPr lang="tr-TR" sz="1500" dirty="0"/>
              <a:t> toplam 70,4, 77 veya 83,6 </a:t>
            </a:r>
            <a:r>
              <a:rPr lang="tr-TR" sz="1500" dirty="0" err="1"/>
              <a:t>Gy'lik</a:t>
            </a:r>
            <a:r>
              <a:rPr lang="tr-TR" sz="1500" dirty="0"/>
              <a:t> dozlarda RT almıştır. </a:t>
            </a:r>
          </a:p>
          <a:p>
            <a:pPr lvl="2">
              <a:lnSpc>
                <a:spcPct val="110000"/>
              </a:lnSpc>
              <a:buFont typeface="Wingdings" panose="05000000000000000000" pitchFamily="2" charset="2"/>
              <a:buChar char="ü"/>
            </a:pPr>
            <a:r>
              <a:rPr lang="tr-TR" sz="1500" dirty="0"/>
              <a:t>Bu 3 doz grubunda </a:t>
            </a:r>
            <a:r>
              <a:rPr lang="tr-TR" sz="1500" dirty="0" err="1"/>
              <a:t>miyelopati</a:t>
            </a:r>
            <a:r>
              <a:rPr lang="tr-TR" sz="1500" dirty="0"/>
              <a:t> geliştiren hayvan sayısı sırasıyla 15'te 3, 6'da 3 ve 8'de 7 olarak görülmüştür. </a:t>
            </a:r>
          </a:p>
          <a:p>
            <a:pPr lvl="2">
              <a:lnSpc>
                <a:spcPct val="110000"/>
              </a:lnSpc>
              <a:buFont typeface="Wingdings" panose="05000000000000000000" pitchFamily="2" charset="2"/>
              <a:buChar char="ü"/>
            </a:pPr>
            <a:endParaRPr lang="tr-TR" sz="1400" dirty="0"/>
          </a:p>
        </p:txBody>
      </p:sp>
      <p:pic>
        <p:nvPicPr>
          <p:cNvPr id="5" name="Resim 4">
            <a:extLst>
              <a:ext uri="{FF2B5EF4-FFF2-40B4-BE49-F238E27FC236}">
                <a16:creationId xmlns:a16="http://schemas.microsoft.com/office/drawing/2014/main" id="{78038F11-F59C-DCCE-479A-C36EA52C7433}"/>
              </a:ext>
            </a:extLst>
          </p:cNvPr>
          <p:cNvPicPr>
            <a:picLocks noChangeAspect="1"/>
          </p:cNvPicPr>
          <p:nvPr/>
        </p:nvPicPr>
        <p:blipFill>
          <a:blip r:embed="rId2"/>
          <a:stretch>
            <a:fillRect/>
          </a:stretch>
        </p:blipFill>
        <p:spPr>
          <a:xfrm>
            <a:off x="6126934" y="2332025"/>
            <a:ext cx="5972343" cy="1508015"/>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75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C6CBAE-76C7-9F4F-C74F-55DCB99FF91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72A21264-6FB4-353F-7C96-5241298A085A}"/>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02D39D15-B18C-2273-A000-AE532FACBE9D}"/>
              </a:ext>
            </a:extLst>
          </p:cNvPr>
          <p:cNvSpPr>
            <a:spLocks noGrp="1"/>
          </p:cNvSpPr>
          <p:nvPr>
            <p:ph idx="1"/>
          </p:nvPr>
        </p:nvSpPr>
        <p:spPr>
          <a:xfrm>
            <a:off x="1143001" y="2332026"/>
            <a:ext cx="4953000" cy="3567118"/>
          </a:xfrm>
        </p:spPr>
        <p:txBody>
          <a:bodyPr anchor="t">
            <a:normAutofit lnSpcReduction="10000"/>
          </a:bodyPr>
          <a:lstStyle/>
          <a:p>
            <a:pPr>
              <a:lnSpc>
                <a:spcPct val="110000"/>
              </a:lnSpc>
            </a:pPr>
            <a:r>
              <a:rPr lang="tr-TR" sz="1700" dirty="0"/>
              <a:t>Spinal </a:t>
            </a:r>
            <a:r>
              <a:rPr lang="tr-TR" sz="1700" dirty="0" err="1"/>
              <a:t>Kord</a:t>
            </a:r>
            <a:r>
              <a:rPr lang="tr-TR" sz="1700" dirty="0"/>
              <a:t> :</a:t>
            </a:r>
          </a:p>
          <a:p>
            <a:pPr lvl="2">
              <a:lnSpc>
                <a:spcPct val="110000"/>
              </a:lnSpc>
              <a:buFont typeface="Wingdings" panose="05000000000000000000" pitchFamily="2" charset="2"/>
              <a:buChar char="ü"/>
            </a:pPr>
            <a:r>
              <a:rPr lang="tr-TR" sz="1500" dirty="0"/>
              <a:t>70,4 </a:t>
            </a:r>
            <a:r>
              <a:rPr lang="tr-TR" sz="1500" dirty="0" err="1"/>
              <a:t>Gy</a:t>
            </a:r>
            <a:r>
              <a:rPr lang="tr-TR" sz="1500" dirty="0"/>
              <a:t> grubundaki on iki asemptomatik hayvan, 2 yıl sonra toplam 83,6, 92,4 veya 101,2 </a:t>
            </a:r>
            <a:r>
              <a:rPr lang="tr-TR" sz="1500" dirty="0" err="1"/>
              <a:t>Gy</a:t>
            </a:r>
            <a:r>
              <a:rPr lang="tr-TR" sz="1500" dirty="0"/>
              <a:t> dozlarında (her biri dört hayvan) yeniden ışınlanmıştır. Sadece ikisinde re-</a:t>
            </a:r>
            <a:r>
              <a:rPr lang="tr-TR" sz="1500" dirty="0" err="1"/>
              <a:t>RT’den</a:t>
            </a:r>
            <a:r>
              <a:rPr lang="tr-TR" sz="1500" dirty="0"/>
              <a:t> 11 (83,6 </a:t>
            </a:r>
            <a:r>
              <a:rPr lang="tr-TR" sz="1500" dirty="0" err="1"/>
              <a:t>Gy</a:t>
            </a:r>
            <a:r>
              <a:rPr lang="tr-TR" sz="1500" dirty="0"/>
              <a:t>) ve 8 (92,4 </a:t>
            </a:r>
            <a:r>
              <a:rPr lang="tr-TR" sz="1500" dirty="0" err="1"/>
              <a:t>Gy</a:t>
            </a:r>
            <a:r>
              <a:rPr lang="tr-TR" sz="1500" dirty="0"/>
              <a:t>) ay sonra </a:t>
            </a:r>
            <a:r>
              <a:rPr lang="tr-TR" sz="1500" dirty="0" err="1"/>
              <a:t>parezi</a:t>
            </a:r>
            <a:r>
              <a:rPr lang="tr-TR" sz="1500" dirty="0"/>
              <a:t> gelişmiştir.</a:t>
            </a:r>
          </a:p>
          <a:p>
            <a:pPr lvl="2">
              <a:lnSpc>
                <a:spcPct val="110000"/>
              </a:lnSpc>
              <a:buFont typeface="Wingdings" panose="05000000000000000000" pitchFamily="2" charset="2"/>
              <a:buChar char="ü"/>
            </a:pPr>
            <a:r>
              <a:rPr lang="tr-TR" sz="1500" dirty="0"/>
              <a:t>Daha sonra, 16 maymun 20 fraksiyonda 44 </a:t>
            </a:r>
            <a:r>
              <a:rPr lang="tr-TR" sz="1500" dirty="0" err="1"/>
              <a:t>Gy</a:t>
            </a:r>
            <a:r>
              <a:rPr lang="tr-TR" sz="1500" dirty="0"/>
              <a:t> almış ve 2 yıl sonra 83.6, 92.4, 101.2 veya 110 </a:t>
            </a:r>
            <a:r>
              <a:rPr lang="tr-TR" sz="1500" dirty="0" err="1"/>
              <a:t>Gy'lik</a:t>
            </a:r>
            <a:r>
              <a:rPr lang="tr-TR" sz="1500" dirty="0"/>
              <a:t> kümülatif dozlara yeniden ışınlanmıştır. Sadece ikisinde (biri 101.2 </a:t>
            </a:r>
            <a:r>
              <a:rPr lang="tr-TR" sz="1500" dirty="0" err="1"/>
              <a:t>Gy</a:t>
            </a:r>
            <a:r>
              <a:rPr lang="tr-TR" sz="1500" dirty="0"/>
              <a:t>, diğeri 110 </a:t>
            </a:r>
            <a:r>
              <a:rPr lang="tr-TR" sz="1500" dirty="0" err="1"/>
              <a:t>Gy</a:t>
            </a:r>
            <a:r>
              <a:rPr lang="tr-TR" sz="1500" dirty="0"/>
              <a:t> aldı) </a:t>
            </a:r>
            <a:r>
              <a:rPr lang="tr-TR" sz="1500" dirty="0" err="1"/>
              <a:t>miyelopati</a:t>
            </a:r>
            <a:r>
              <a:rPr lang="tr-TR" sz="1500" dirty="0"/>
              <a:t> gelişmiştir. </a:t>
            </a:r>
          </a:p>
          <a:p>
            <a:pPr lvl="2">
              <a:lnSpc>
                <a:spcPct val="110000"/>
              </a:lnSpc>
              <a:buFont typeface="Wingdings" panose="05000000000000000000" pitchFamily="2" charset="2"/>
              <a:buChar char="ü"/>
            </a:pPr>
            <a:r>
              <a:rPr lang="tr-TR" sz="1500" dirty="0"/>
              <a:t>Bu veriler, başlangıç dozuyla indüklenen </a:t>
            </a:r>
            <a:r>
              <a:rPr lang="tr-TR" sz="1500" dirty="0" err="1"/>
              <a:t>occult</a:t>
            </a:r>
            <a:r>
              <a:rPr lang="tr-TR" sz="1500" dirty="0"/>
              <a:t> hasarın önemli bir miktarının 2 yıl içinde azaldığını göstermektedir.</a:t>
            </a:r>
          </a:p>
          <a:p>
            <a:pPr lvl="2">
              <a:lnSpc>
                <a:spcPct val="110000"/>
              </a:lnSpc>
              <a:buFont typeface="Wingdings" panose="05000000000000000000" pitchFamily="2" charset="2"/>
              <a:buChar char="ü"/>
            </a:pPr>
            <a:endParaRPr lang="tr-TR" sz="1500" dirty="0"/>
          </a:p>
        </p:txBody>
      </p:sp>
      <p:pic>
        <p:nvPicPr>
          <p:cNvPr id="4" name="Resim 3">
            <a:extLst>
              <a:ext uri="{FF2B5EF4-FFF2-40B4-BE49-F238E27FC236}">
                <a16:creationId xmlns:a16="http://schemas.microsoft.com/office/drawing/2014/main" id="{69CC914D-2EEF-87B0-E434-777501D09661}"/>
              </a:ext>
            </a:extLst>
          </p:cNvPr>
          <p:cNvPicPr>
            <a:picLocks noChangeAspect="1"/>
          </p:cNvPicPr>
          <p:nvPr/>
        </p:nvPicPr>
        <p:blipFill>
          <a:blip r:embed="rId2"/>
          <a:stretch>
            <a:fillRect/>
          </a:stretch>
        </p:blipFill>
        <p:spPr>
          <a:xfrm>
            <a:off x="6126935" y="2332026"/>
            <a:ext cx="5972343" cy="1508015"/>
          </a:xfrm>
          <a:prstGeom prst="rect">
            <a:avLst/>
          </a:prstGeom>
        </p:spPr>
      </p:pic>
      <p:cxnSp>
        <p:nvCxnSpPr>
          <p:cNvPr id="13" name="Straight Connector 12">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094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3611-8D25-5B17-0DA5-2B364E6EAFC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06C559A-1D8C-AB4D-9C71-93BA1178FDD8}"/>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4A3F6BD2-AC86-B4F2-8859-5699ACA185EC}"/>
              </a:ext>
            </a:extLst>
          </p:cNvPr>
          <p:cNvSpPr>
            <a:spLocks noGrp="1"/>
          </p:cNvSpPr>
          <p:nvPr>
            <p:ph idx="1"/>
          </p:nvPr>
        </p:nvSpPr>
        <p:spPr/>
        <p:txBody>
          <a:bodyPr>
            <a:normAutofit fontScale="85000" lnSpcReduction="10000"/>
          </a:bodyPr>
          <a:lstStyle/>
          <a:p>
            <a:r>
              <a:rPr lang="tr-TR" sz="2200" dirty="0"/>
              <a:t>Spinal </a:t>
            </a:r>
            <a:r>
              <a:rPr lang="tr-TR" sz="2200" dirty="0" err="1"/>
              <a:t>Kord</a:t>
            </a:r>
            <a:r>
              <a:rPr lang="tr-TR" sz="2200" dirty="0"/>
              <a:t> :</a:t>
            </a:r>
          </a:p>
          <a:p>
            <a:pPr lvl="2">
              <a:buFont typeface="Wingdings" panose="05000000000000000000" pitchFamily="2" charset="2"/>
              <a:buChar char="ü"/>
            </a:pPr>
            <a:r>
              <a:rPr lang="tr-TR" sz="2400" dirty="0"/>
              <a:t>İnsanlarda, 2 </a:t>
            </a:r>
            <a:r>
              <a:rPr lang="tr-TR" sz="2400" dirty="0" err="1"/>
              <a:t>Gy</a:t>
            </a:r>
            <a:r>
              <a:rPr lang="tr-TR" sz="2400" dirty="0"/>
              <a:t> fraksiyonlarda 46 </a:t>
            </a:r>
            <a:r>
              <a:rPr lang="tr-TR" sz="2400" dirty="0" err="1"/>
              <a:t>Gy'ye</a:t>
            </a:r>
            <a:r>
              <a:rPr lang="tr-TR" sz="2400" dirty="0"/>
              <a:t> eşdeğer bir başlangıç ​​dozunu 1 veya 2 yıl sonra 2 </a:t>
            </a:r>
            <a:r>
              <a:rPr lang="tr-TR" sz="2400" dirty="0" err="1"/>
              <a:t>Gy</a:t>
            </a:r>
            <a:r>
              <a:rPr lang="tr-TR" sz="2400" dirty="0"/>
              <a:t> fraksiyonlarda ek 23-24 </a:t>
            </a:r>
            <a:r>
              <a:rPr lang="tr-TR" sz="2400" dirty="0" err="1"/>
              <a:t>Gy’lik</a:t>
            </a:r>
            <a:r>
              <a:rPr lang="tr-TR" sz="2400" dirty="0"/>
              <a:t> (tolerans dozunun %50’si) bir doz takip edebilir. </a:t>
            </a:r>
          </a:p>
          <a:p>
            <a:pPr lvl="2">
              <a:buFont typeface="Wingdings" panose="05000000000000000000" pitchFamily="2" charset="2"/>
              <a:buChar char="ü"/>
            </a:pPr>
            <a:r>
              <a:rPr lang="tr-TR" sz="2400" dirty="0"/>
              <a:t>Bu yorumu destekleyen farklı kurumlardan klinik veriler yayınlanmıştır (Schiff vd. 1995; </a:t>
            </a:r>
            <a:r>
              <a:rPr lang="tr-TR" sz="2400" dirty="0" err="1"/>
              <a:t>Grosu</a:t>
            </a:r>
            <a:r>
              <a:rPr lang="tr-TR" sz="2400" dirty="0"/>
              <a:t> vd. 2002). </a:t>
            </a:r>
          </a:p>
          <a:p>
            <a:pPr lvl="2">
              <a:buFont typeface="Wingdings" panose="05000000000000000000" pitchFamily="2" charset="2"/>
              <a:buChar char="ü"/>
            </a:pPr>
            <a:r>
              <a:rPr lang="tr-TR" sz="2400" dirty="0"/>
              <a:t>Çoğu hasta palyatif re-RT ile tedavi edildiğinden takip süresi genellikle sınırlıdır. </a:t>
            </a:r>
          </a:p>
          <a:p>
            <a:pPr lvl="2">
              <a:buFont typeface="Wingdings" panose="05000000000000000000" pitchFamily="2" charset="2"/>
              <a:buChar char="ü"/>
            </a:pPr>
            <a:r>
              <a:rPr lang="tr-TR" sz="2400" dirty="0"/>
              <a:t>Daha iyi prognoza sahip hastalarda, kümülatif MS dozu genellikle çok düşük seviyelerde tutulmuştur.</a:t>
            </a:r>
            <a:endParaRPr lang="tr-TR" sz="2000" dirty="0"/>
          </a:p>
        </p:txBody>
      </p:sp>
    </p:spTree>
    <p:extLst>
      <p:ext uri="{BB962C8B-B14F-4D97-AF65-F5344CB8AC3E}">
        <p14:creationId xmlns:p14="http://schemas.microsoft.com/office/powerpoint/2010/main" val="1367795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9DD6D6-822B-AAC1-5214-77850F2F922A}"/>
            </a:ext>
          </a:extLst>
        </p:cNvPr>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8ABFAF6D-5095-8DC9-FC49-460498798797}"/>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BE991863-FD7A-8213-1F5D-8478D0590D37}"/>
              </a:ext>
            </a:extLst>
          </p:cNvPr>
          <p:cNvSpPr>
            <a:spLocks noGrp="1"/>
          </p:cNvSpPr>
          <p:nvPr>
            <p:ph idx="1"/>
          </p:nvPr>
        </p:nvSpPr>
        <p:spPr>
          <a:xfrm>
            <a:off x="1143001" y="2332026"/>
            <a:ext cx="4953000" cy="3567118"/>
          </a:xfrm>
        </p:spPr>
        <p:txBody>
          <a:bodyPr anchor="t">
            <a:normAutofit/>
          </a:bodyPr>
          <a:lstStyle/>
          <a:p>
            <a:pPr>
              <a:lnSpc>
                <a:spcPct val="110000"/>
              </a:lnSpc>
            </a:pPr>
            <a:r>
              <a:rPr lang="tr-TR" sz="1500" dirty="0"/>
              <a:t>Spinal </a:t>
            </a:r>
            <a:r>
              <a:rPr lang="tr-TR" sz="1500" dirty="0" err="1"/>
              <a:t>Kord</a:t>
            </a:r>
            <a:r>
              <a:rPr lang="tr-TR" sz="1500" dirty="0"/>
              <a:t> :</a:t>
            </a:r>
          </a:p>
          <a:p>
            <a:pPr lvl="2">
              <a:lnSpc>
                <a:spcPct val="110000"/>
              </a:lnSpc>
              <a:buFont typeface="Wingdings" panose="05000000000000000000" pitchFamily="2" charset="2"/>
              <a:buChar char="ü"/>
            </a:pPr>
            <a:r>
              <a:rPr lang="tr-TR" sz="1500" dirty="0"/>
              <a:t>Bununla birlikte, daha uzun takip süresi olan hastalardan elde edilen veriler yayınlanmıştır, </a:t>
            </a:r>
          </a:p>
          <a:p>
            <a:pPr lvl="2">
              <a:lnSpc>
                <a:spcPct val="110000"/>
              </a:lnSpc>
              <a:buFont typeface="Wingdings" panose="05000000000000000000" pitchFamily="2" charset="2"/>
              <a:buChar char="ü"/>
            </a:pPr>
            <a:r>
              <a:rPr lang="tr-TR" sz="1500" dirty="0"/>
              <a:t>Örneğin, tekrarlayan Hodgkin hastalığı olan ve re-</a:t>
            </a:r>
            <a:r>
              <a:rPr lang="tr-TR" sz="1500" dirty="0" err="1"/>
              <a:t>RT’den</a:t>
            </a:r>
            <a:r>
              <a:rPr lang="tr-TR" sz="1500" dirty="0"/>
              <a:t> sonra 5 yıldan fazla takip edilen beş hasta (Magrini vd. 1990). </a:t>
            </a:r>
          </a:p>
          <a:p>
            <a:pPr lvl="2">
              <a:lnSpc>
                <a:spcPct val="110000"/>
              </a:lnSpc>
              <a:buFont typeface="Wingdings" panose="05000000000000000000" pitchFamily="2" charset="2"/>
              <a:buChar char="ü"/>
            </a:pPr>
            <a:r>
              <a:rPr lang="tr-TR" sz="1500" dirty="0"/>
              <a:t>İlk MS dozu 1,7 </a:t>
            </a:r>
            <a:r>
              <a:rPr lang="tr-TR" sz="1500" dirty="0" err="1"/>
              <a:t>Gy</a:t>
            </a:r>
            <a:r>
              <a:rPr lang="tr-TR" sz="1500" dirty="0"/>
              <a:t> fraksiyonlarda 30 </a:t>
            </a:r>
            <a:r>
              <a:rPr lang="tr-TR" sz="1500" dirty="0" err="1"/>
              <a:t>Gy</a:t>
            </a:r>
            <a:r>
              <a:rPr lang="tr-TR" sz="1500" dirty="0"/>
              <a:t> (kemoterapiyle birlikte) ve 1-3 yıl sonra 2 </a:t>
            </a:r>
            <a:r>
              <a:rPr lang="tr-TR" sz="1500" dirty="0" err="1"/>
              <a:t>Gy</a:t>
            </a:r>
            <a:r>
              <a:rPr lang="tr-TR" sz="1500" dirty="0"/>
              <a:t> fraksiyonlarda 40 </a:t>
            </a:r>
            <a:r>
              <a:rPr lang="tr-TR" sz="1500" dirty="0" err="1"/>
              <a:t>Gy'ye</a:t>
            </a:r>
            <a:r>
              <a:rPr lang="tr-TR" sz="1500" dirty="0"/>
              <a:t> kadar uygulanmış (iki ila üç vertebral segment) ve </a:t>
            </a:r>
            <a:r>
              <a:rPr lang="tr-TR" sz="1500" dirty="0" err="1"/>
              <a:t>miyelopatiye</a:t>
            </a:r>
            <a:r>
              <a:rPr lang="tr-TR" sz="1500" dirty="0"/>
              <a:t> neden olmadığı gözlenmiştir. </a:t>
            </a:r>
          </a:p>
        </p:txBody>
      </p:sp>
      <p:pic>
        <p:nvPicPr>
          <p:cNvPr id="5" name="Resim 4">
            <a:extLst>
              <a:ext uri="{FF2B5EF4-FFF2-40B4-BE49-F238E27FC236}">
                <a16:creationId xmlns:a16="http://schemas.microsoft.com/office/drawing/2014/main" id="{AC556F8C-1CC7-7EED-EB34-13CF65914F48}"/>
              </a:ext>
            </a:extLst>
          </p:cNvPr>
          <p:cNvPicPr>
            <a:picLocks noChangeAspect="1"/>
          </p:cNvPicPr>
          <p:nvPr/>
        </p:nvPicPr>
        <p:blipFill>
          <a:blip r:embed="rId2"/>
          <a:stretch>
            <a:fillRect/>
          </a:stretch>
        </p:blipFill>
        <p:spPr>
          <a:xfrm>
            <a:off x="6574774" y="2332026"/>
            <a:ext cx="5076665" cy="1878365"/>
          </a:xfrm>
          <a:prstGeom prst="rect">
            <a:avLst/>
          </a:prstGeom>
        </p:spPr>
      </p:pic>
      <p:cxnSp>
        <p:nvCxnSpPr>
          <p:cNvPr id="18"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03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16B242-173C-8652-B1CF-4F167C823A6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8B8ECAD0-E00D-6A6D-F27A-0F4773390A50}"/>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EA688AB6-E06A-F8BA-1B0C-314F25EC8950}"/>
              </a:ext>
            </a:extLst>
          </p:cNvPr>
          <p:cNvSpPr>
            <a:spLocks noGrp="1"/>
          </p:cNvSpPr>
          <p:nvPr>
            <p:ph idx="1"/>
          </p:nvPr>
        </p:nvSpPr>
        <p:spPr>
          <a:xfrm>
            <a:off x="1143001" y="2332026"/>
            <a:ext cx="4953000" cy="3567118"/>
          </a:xfrm>
        </p:spPr>
        <p:txBody>
          <a:bodyPr anchor="t">
            <a:normAutofit fontScale="92500" lnSpcReduction="10000"/>
          </a:bodyPr>
          <a:lstStyle/>
          <a:p>
            <a:pPr>
              <a:lnSpc>
                <a:spcPct val="110000"/>
              </a:lnSpc>
            </a:pPr>
            <a:r>
              <a:rPr lang="tr-TR" sz="1300"/>
              <a:t>Spinal </a:t>
            </a:r>
            <a:r>
              <a:rPr lang="tr-TR" sz="1300" err="1"/>
              <a:t>Kord</a:t>
            </a:r>
            <a:r>
              <a:rPr lang="tr-TR" sz="1300"/>
              <a:t> :</a:t>
            </a:r>
          </a:p>
          <a:p>
            <a:pPr lvl="2">
              <a:lnSpc>
                <a:spcPct val="110000"/>
              </a:lnSpc>
              <a:buFont typeface="Wingdings" panose="05000000000000000000" pitchFamily="2" charset="2"/>
              <a:buChar char="ü"/>
            </a:pPr>
            <a:r>
              <a:rPr lang="tr-TR" sz="1300" err="1"/>
              <a:t>Miyelopatiyi</a:t>
            </a:r>
            <a:r>
              <a:rPr lang="tr-TR" sz="1300"/>
              <a:t> bildirenler (</a:t>
            </a:r>
            <a:r>
              <a:rPr lang="tr-TR" sz="1300" err="1"/>
              <a:t>Wong</a:t>
            </a:r>
            <a:r>
              <a:rPr lang="tr-TR" sz="1300"/>
              <a:t> ve ark. 1994) dahil olmak üzere farklı yayınlanmış serilerden elde edilen tüm mevcut veriler </a:t>
            </a:r>
            <a:r>
              <a:rPr lang="tr-TR" sz="1300" err="1"/>
              <a:t>Nieder</a:t>
            </a:r>
            <a:r>
              <a:rPr lang="tr-TR" sz="1300"/>
              <a:t> ve ark. tarafından analiz edilmiştir. (2005b, 2006a). </a:t>
            </a:r>
          </a:p>
          <a:p>
            <a:pPr lvl="2">
              <a:lnSpc>
                <a:spcPct val="110000"/>
              </a:lnSpc>
              <a:buFont typeface="Wingdings" panose="05000000000000000000" pitchFamily="2" charset="2"/>
              <a:buChar char="ü"/>
            </a:pPr>
            <a:r>
              <a:rPr lang="tr-TR" sz="1300"/>
              <a:t>Yetmiş sekiz hasta dahil edilmiş ve zaman aralığına, kümülatif doza ve oldukça yüksek MS maruziyetine neden olan herhangi bir tedavi varlığına veya yokluğuna dayalı bir risk tahmin modeli geliştirilmiş. </a:t>
            </a:r>
          </a:p>
          <a:p>
            <a:pPr lvl="2">
              <a:lnSpc>
                <a:spcPct val="110000"/>
              </a:lnSpc>
              <a:buFont typeface="Wingdings" panose="05000000000000000000" pitchFamily="2" charset="2"/>
              <a:buChar char="ü"/>
            </a:pPr>
            <a:r>
              <a:rPr lang="tr-TR" sz="1300"/>
              <a:t>Kümülatif dozun yanı sıra, &lt;6 ay aralık ve iki seriden birinde 2-Gy fraksiyonlarda &gt;50 </a:t>
            </a:r>
            <a:r>
              <a:rPr lang="tr-TR" sz="1300" err="1"/>
              <a:t>Gy'ye</a:t>
            </a:r>
            <a:r>
              <a:rPr lang="tr-TR" sz="1300"/>
              <a:t> eşdeğer toplam dozun </a:t>
            </a:r>
            <a:r>
              <a:rPr lang="tr-TR" sz="1300" err="1"/>
              <a:t>miyelopati</a:t>
            </a:r>
            <a:r>
              <a:rPr lang="tr-TR" sz="1300"/>
              <a:t> riskini artırdığı gösterilmiş </a:t>
            </a:r>
          </a:p>
          <a:p>
            <a:pPr lvl="2">
              <a:lnSpc>
                <a:spcPct val="110000"/>
              </a:lnSpc>
              <a:buFont typeface="Wingdings" panose="05000000000000000000" pitchFamily="2" charset="2"/>
              <a:buChar char="ü"/>
            </a:pPr>
            <a:r>
              <a:rPr lang="tr-TR" sz="1300"/>
              <a:t>Düşük riskli hastalarda </a:t>
            </a:r>
            <a:r>
              <a:rPr lang="tr-TR" sz="1300" err="1"/>
              <a:t>miyelopati</a:t>
            </a:r>
            <a:r>
              <a:rPr lang="tr-TR" sz="1300"/>
              <a:t> riski &lt;%5 iken orta riskli hastalarda yaklaşık %25'tir. </a:t>
            </a:r>
          </a:p>
          <a:p>
            <a:pPr lvl="2">
              <a:lnSpc>
                <a:spcPct val="110000"/>
              </a:lnSpc>
              <a:buFont typeface="Wingdings" panose="05000000000000000000" pitchFamily="2" charset="2"/>
              <a:buChar char="ü"/>
            </a:pPr>
            <a:r>
              <a:rPr lang="tr-TR" sz="1300"/>
              <a:t>Ancak, yazarın Norveç, </a:t>
            </a:r>
            <a:r>
              <a:rPr lang="tr-TR" sz="1300" err="1"/>
              <a:t>Bodø'deki</a:t>
            </a:r>
            <a:r>
              <a:rPr lang="tr-TR" sz="1300"/>
              <a:t> kurumunda 2006'dan sonra tedavi edilen yayınlanmamış vakaların hiçbirinde </a:t>
            </a:r>
            <a:r>
              <a:rPr lang="tr-TR" sz="1300" err="1"/>
              <a:t>miyelopati</a:t>
            </a:r>
            <a:r>
              <a:rPr lang="tr-TR" sz="1300"/>
              <a:t> görülmemiş olup bu da gerçek riskin daha önce tahmin edilenden daha düşük olabileceğini düşündürmektedir.</a:t>
            </a:r>
          </a:p>
        </p:txBody>
      </p:sp>
      <p:pic>
        <p:nvPicPr>
          <p:cNvPr id="5" name="Resim 4">
            <a:extLst>
              <a:ext uri="{FF2B5EF4-FFF2-40B4-BE49-F238E27FC236}">
                <a16:creationId xmlns:a16="http://schemas.microsoft.com/office/drawing/2014/main" id="{5DCA8091-C59B-995C-2984-1B854C04EB46}"/>
              </a:ext>
            </a:extLst>
          </p:cNvPr>
          <p:cNvPicPr>
            <a:picLocks noChangeAspect="1"/>
          </p:cNvPicPr>
          <p:nvPr/>
        </p:nvPicPr>
        <p:blipFill>
          <a:blip r:embed="rId2"/>
          <a:stretch>
            <a:fillRect/>
          </a:stretch>
        </p:blipFill>
        <p:spPr>
          <a:xfrm>
            <a:off x="6515106" y="2332026"/>
            <a:ext cx="5196000" cy="1857569"/>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67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D6C8E-5774-579F-FC4C-378DC8D3A7C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057D6D9-2424-5C59-4FA8-DCEE8345DAEF}"/>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79624C7E-7AE2-6D70-9274-DE6A4A20F6CA}"/>
              </a:ext>
            </a:extLst>
          </p:cNvPr>
          <p:cNvSpPr>
            <a:spLocks noGrp="1"/>
          </p:cNvSpPr>
          <p:nvPr>
            <p:ph idx="1"/>
          </p:nvPr>
        </p:nvSpPr>
        <p:spPr/>
        <p:txBody>
          <a:bodyPr>
            <a:normAutofit fontScale="70000" lnSpcReduction="20000"/>
          </a:bodyPr>
          <a:lstStyle/>
          <a:p>
            <a:r>
              <a:rPr lang="tr-TR" sz="2200" dirty="0"/>
              <a:t>Spinal </a:t>
            </a:r>
            <a:r>
              <a:rPr lang="tr-TR" sz="2200" dirty="0" err="1"/>
              <a:t>Kord</a:t>
            </a:r>
            <a:r>
              <a:rPr lang="tr-TR" sz="2200" dirty="0"/>
              <a:t> :</a:t>
            </a:r>
          </a:p>
          <a:p>
            <a:pPr lvl="2">
              <a:buFont typeface="Wingdings" panose="05000000000000000000" pitchFamily="2" charset="2"/>
              <a:buChar char="ü"/>
            </a:pPr>
            <a:r>
              <a:rPr lang="tr-TR" sz="2400" dirty="0"/>
              <a:t>Medin ve ark. (2012), spinal kordun 10 cm uzunluğundaki bir kısmının (C3-T1) 10 fraksiyonda 30 </a:t>
            </a:r>
            <a:r>
              <a:rPr lang="tr-TR" sz="2400" dirty="0" err="1"/>
              <a:t>Gy</a:t>
            </a:r>
            <a:r>
              <a:rPr lang="tr-TR" sz="2400" dirty="0"/>
              <a:t> ışınlandığı ve 1 yıl sonra daha önce ışınlanmış segmentin merkezini tek fraksiyon </a:t>
            </a:r>
            <a:r>
              <a:rPr lang="tr-TR" sz="2400" dirty="0" err="1"/>
              <a:t>radyocerrahi</a:t>
            </a:r>
            <a:r>
              <a:rPr lang="tr-TR" sz="2400" dirty="0"/>
              <a:t> ile yeniden ışınlandığı bir domuz modeli geliştirdiler. </a:t>
            </a:r>
          </a:p>
          <a:p>
            <a:pPr lvl="2">
              <a:buFont typeface="Wingdings" panose="05000000000000000000" pitchFamily="2" charset="2"/>
              <a:buChar char="ü"/>
            </a:pPr>
            <a:r>
              <a:rPr lang="tr-TR" sz="2400" dirty="0" err="1"/>
              <a:t>Radyocerrahi</a:t>
            </a:r>
            <a:r>
              <a:rPr lang="tr-TR" sz="2400" dirty="0"/>
              <a:t>, yaklaşık 5 cm uzunluğunda ve 2 cm çapında, servikal </a:t>
            </a:r>
            <a:r>
              <a:rPr lang="tr-TR" sz="2400" dirty="0" err="1"/>
              <a:t>MS’e</a:t>
            </a:r>
            <a:r>
              <a:rPr lang="tr-TR" sz="2400" dirty="0"/>
              <a:t> lateral olarak konumlandırılmış silindirik bir hacme uygulandı ve bunun sonucunda sırasıyla ipsilateral, santral ve kontralateral kordu geçen %90, %50 ve %10’luk </a:t>
            </a:r>
            <a:r>
              <a:rPr lang="tr-TR" sz="2400" dirty="0" err="1"/>
              <a:t>izodoz</a:t>
            </a:r>
            <a:r>
              <a:rPr lang="tr-TR" sz="2400" dirty="0"/>
              <a:t> hatlarına sahip bir doz dağılımı elde edildi. </a:t>
            </a:r>
          </a:p>
          <a:p>
            <a:pPr lvl="2">
              <a:buFont typeface="Wingdings" panose="05000000000000000000" pitchFamily="2" charset="2"/>
              <a:buChar char="ü"/>
            </a:pPr>
            <a:r>
              <a:rPr lang="tr-TR" sz="2400" dirty="0"/>
              <a:t>Re-</a:t>
            </a:r>
            <a:r>
              <a:rPr lang="tr-TR" sz="2400" dirty="0" err="1"/>
              <a:t>RT’den</a:t>
            </a:r>
            <a:r>
              <a:rPr lang="tr-TR" sz="2400" dirty="0"/>
              <a:t> sonraki takip 1 yıl sürdü. </a:t>
            </a:r>
          </a:p>
          <a:p>
            <a:pPr lvl="2">
              <a:buFont typeface="Wingdings" panose="05000000000000000000" pitchFamily="2" charset="2"/>
              <a:buChar char="ü"/>
            </a:pPr>
            <a:r>
              <a:rPr lang="tr-TR" sz="2400" dirty="0"/>
              <a:t>Kısaca özetlemek gerekirse, 10 fraksiyonda 30 </a:t>
            </a:r>
            <a:r>
              <a:rPr lang="tr-TR" sz="2400" dirty="0" err="1"/>
              <a:t>Gy'lik</a:t>
            </a:r>
            <a:r>
              <a:rPr lang="tr-TR" sz="2400" dirty="0"/>
              <a:t> </a:t>
            </a:r>
            <a:r>
              <a:rPr lang="tr-TR" sz="2400" dirty="0" err="1"/>
              <a:t>RT’den</a:t>
            </a:r>
            <a:r>
              <a:rPr lang="tr-TR" sz="2400" dirty="0"/>
              <a:t> 1 yıl sonra </a:t>
            </a:r>
            <a:r>
              <a:rPr lang="tr-TR" sz="2400" dirty="0" err="1"/>
              <a:t>radyocerrahi</a:t>
            </a:r>
            <a:r>
              <a:rPr lang="tr-TR" sz="2400" dirty="0"/>
              <a:t> alan domuzlar, yalnızca RT alan domuzlara kıyasla motor defisit geliştirme açısından önemli ölçüde daha yüksek risk altında bulunmamıştır.</a:t>
            </a:r>
            <a:endParaRPr lang="tr-TR" sz="2000" dirty="0"/>
          </a:p>
        </p:txBody>
      </p:sp>
    </p:spTree>
    <p:extLst>
      <p:ext uri="{BB962C8B-B14F-4D97-AF65-F5344CB8AC3E}">
        <p14:creationId xmlns:p14="http://schemas.microsoft.com/office/powerpoint/2010/main" val="3577559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7D0A1F-9CB6-285F-31E9-077FBAF654E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C0D0B025-509F-F02B-6398-A814862D918E}"/>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2645291D-EA95-526E-5B1F-7F923E093CA3}"/>
              </a:ext>
            </a:extLst>
          </p:cNvPr>
          <p:cNvSpPr>
            <a:spLocks noGrp="1"/>
          </p:cNvSpPr>
          <p:nvPr>
            <p:ph idx="1"/>
          </p:nvPr>
        </p:nvSpPr>
        <p:spPr>
          <a:xfrm>
            <a:off x="1143001" y="2332026"/>
            <a:ext cx="4953000" cy="3567118"/>
          </a:xfrm>
        </p:spPr>
        <p:txBody>
          <a:bodyPr anchor="t">
            <a:normAutofit lnSpcReduction="10000"/>
          </a:bodyPr>
          <a:lstStyle/>
          <a:p>
            <a:pPr>
              <a:lnSpc>
                <a:spcPct val="110000"/>
              </a:lnSpc>
            </a:pPr>
            <a:r>
              <a:rPr lang="tr-TR" sz="1700" dirty="0"/>
              <a:t>Spinal </a:t>
            </a:r>
            <a:r>
              <a:rPr lang="tr-TR" sz="1700" dirty="0" err="1"/>
              <a:t>Kord</a:t>
            </a:r>
            <a:r>
              <a:rPr lang="tr-TR" sz="1700" dirty="0"/>
              <a:t> :</a:t>
            </a:r>
          </a:p>
          <a:p>
            <a:pPr lvl="2">
              <a:lnSpc>
                <a:spcPct val="110000"/>
              </a:lnSpc>
              <a:buFont typeface="Wingdings" panose="05000000000000000000" pitchFamily="2" charset="2"/>
              <a:buChar char="ü"/>
            </a:pPr>
            <a:r>
              <a:rPr lang="tr-TR" sz="1500" dirty="0" err="1"/>
              <a:t>Damast</a:t>
            </a:r>
            <a:r>
              <a:rPr lang="tr-TR" sz="1500" dirty="0"/>
              <a:t> ve ark. (2011) vertebral RT sonrası (medyan doz 30 </a:t>
            </a:r>
            <a:r>
              <a:rPr lang="tr-TR" sz="1500" dirty="0" err="1"/>
              <a:t>Gy</a:t>
            </a:r>
            <a:r>
              <a:rPr lang="tr-TR" sz="1500" dirty="0"/>
              <a:t>) </a:t>
            </a:r>
            <a:r>
              <a:rPr lang="tr-TR" sz="1500" dirty="0" err="1"/>
              <a:t>infield</a:t>
            </a:r>
            <a:r>
              <a:rPr lang="tr-TR" sz="1500" dirty="0"/>
              <a:t> nüksü gelen ve sonrasında 4Gyx5Frx=20Gy(n = 42) veya 6Gyx5Frx=30Gy(n = 55) </a:t>
            </a:r>
            <a:r>
              <a:rPr lang="tr-TR" sz="1500" dirty="0" err="1"/>
              <a:t>fraksiyonasyonları</a:t>
            </a:r>
            <a:r>
              <a:rPr lang="tr-TR" sz="1500" dirty="0"/>
              <a:t> ile IMRT alan hastaların kayıtlarını incelemişlerdir. </a:t>
            </a:r>
          </a:p>
          <a:p>
            <a:pPr lvl="2">
              <a:lnSpc>
                <a:spcPct val="110000"/>
              </a:lnSpc>
              <a:buFont typeface="Wingdings" panose="05000000000000000000" pitchFamily="2" charset="2"/>
              <a:buChar char="ü"/>
            </a:pPr>
            <a:r>
              <a:rPr lang="tr-TR" sz="1500" dirty="0"/>
              <a:t>Medyan takip süresi 12 ay. </a:t>
            </a:r>
          </a:p>
          <a:p>
            <a:pPr lvl="2">
              <a:lnSpc>
                <a:spcPct val="110000"/>
              </a:lnSpc>
              <a:buFont typeface="Wingdings" panose="05000000000000000000" pitchFamily="2" charset="2"/>
              <a:buChar char="ü"/>
            </a:pPr>
            <a:r>
              <a:rPr lang="tr-TR" sz="1500" dirty="0"/>
              <a:t>Spinal </a:t>
            </a:r>
            <a:r>
              <a:rPr lang="tr-TR" sz="1500" dirty="0" err="1"/>
              <a:t>kord</a:t>
            </a:r>
            <a:r>
              <a:rPr lang="tr-TR" sz="1500" dirty="0"/>
              <a:t> ve </a:t>
            </a:r>
            <a:r>
              <a:rPr lang="tr-TR" sz="1500" dirty="0" err="1"/>
              <a:t>kauda</a:t>
            </a:r>
            <a:r>
              <a:rPr lang="tr-TR" sz="1500" dirty="0"/>
              <a:t> </a:t>
            </a:r>
            <a:r>
              <a:rPr lang="tr-TR" sz="1500" dirty="0" err="1"/>
              <a:t>ekinaya</a:t>
            </a:r>
            <a:r>
              <a:rPr lang="tr-TR" sz="1500" dirty="0"/>
              <a:t> verilen maksimum nokta dozu sırasıyla 14 </a:t>
            </a:r>
            <a:r>
              <a:rPr lang="tr-TR" sz="1500" dirty="0" err="1"/>
              <a:t>Gy</a:t>
            </a:r>
            <a:r>
              <a:rPr lang="tr-TR" sz="1500" dirty="0"/>
              <a:t> ve 16 </a:t>
            </a:r>
            <a:r>
              <a:rPr lang="tr-TR" sz="1500" dirty="0" err="1"/>
              <a:t>Gy</a:t>
            </a:r>
            <a:r>
              <a:rPr lang="tr-TR" sz="1500" dirty="0"/>
              <a:t> ile sınırlıydı. </a:t>
            </a:r>
          </a:p>
          <a:p>
            <a:pPr lvl="2">
              <a:lnSpc>
                <a:spcPct val="110000"/>
              </a:lnSpc>
              <a:buFont typeface="Wingdings" panose="05000000000000000000" pitchFamily="2" charset="2"/>
              <a:buChar char="ü"/>
            </a:pPr>
            <a:r>
              <a:rPr lang="tr-TR" sz="1500" dirty="0"/>
              <a:t>Hiçbir hastada </a:t>
            </a:r>
            <a:r>
              <a:rPr lang="tr-TR" sz="1500" dirty="0" err="1"/>
              <a:t>miyelopati</a:t>
            </a:r>
            <a:r>
              <a:rPr lang="tr-TR" sz="1500" dirty="0"/>
              <a:t> gözlenmemiştir.</a:t>
            </a:r>
          </a:p>
          <a:p>
            <a:pPr lvl="2">
              <a:lnSpc>
                <a:spcPct val="110000"/>
              </a:lnSpc>
              <a:buFont typeface="Wingdings" panose="05000000000000000000" pitchFamily="2" charset="2"/>
              <a:buChar char="ü"/>
            </a:pPr>
            <a:r>
              <a:rPr lang="tr-TR" sz="1500" dirty="0"/>
              <a:t>Ancak farklı olarak </a:t>
            </a:r>
            <a:r>
              <a:rPr lang="tr-TR" sz="1500" dirty="0" err="1"/>
              <a:t>IMRT'den</a:t>
            </a:r>
            <a:r>
              <a:rPr lang="tr-TR" sz="1500" dirty="0"/>
              <a:t> sonra dokuz vertebral korpus fraktürü ve bir </a:t>
            </a:r>
            <a:r>
              <a:rPr lang="tr-TR" sz="1500" dirty="0" err="1"/>
              <a:t>benign</a:t>
            </a:r>
            <a:r>
              <a:rPr lang="tr-TR" sz="1500" dirty="0"/>
              <a:t> </a:t>
            </a:r>
            <a:r>
              <a:rPr lang="tr-TR" sz="1500" dirty="0" err="1"/>
              <a:t>özofageal</a:t>
            </a:r>
            <a:r>
              <a:rPr lang="tr-TR" sz="1500" dirty="0"/>
              <a:t> darlık gözlenmiştir.</a:t>
            </a:r>
          </a:p>
        </p:txBody>
      </p:sp>
      <p:pic>
        <p:nvPicPr>
          <p:cNvPr id="5" name="Resim 4">
            <a:extLst>
              <a:ext uri="{FF2B5EF4-FFF2-40B4-BE49-F238E27FC236}">
                <a16:creationId xmlns:a16="http://schemas.microsoft.com/office/drawing/2014/main" id="{CDADA516-928C-CB83-F62D-2EDDF30CB5D9}"/>
              </a:ext>
            </a:extLst>
          </p:cNvPr>
          <p:cNvPicPr>
            <a:picLocks noChangeAspect="1"/>
          </p:cNvPicPr>
          <p:nvPr/>
        </p:nvPicPr>
        <p:blipFill>
          <a:blip r:embed="rId2"/>
          <a:stretch>
            <a:fillRect/>
          </a:stretch>
        </p:blipFill>
        <p:spPr>
          <a:xfrm>
            <a:off x="6636607" y="2332026"/>
            <a:ext cx="4952999" cy="2179319"/>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61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28E82E-27B4-DF7C-28D6-AD4F10543AAF}"/>
              </a:ext>
            </a:extLst>
          </p:cNvPr>
          <p:cNvSpPr>
            <a:spLocks noGrp="1"/>
          </p:cNvSpPr>
          <p:nvPr>
            <p:ph type="title"/>
          </p:nvPr>
        </p:nvSpPr>
        <p:spPr/>
        <p:txBody>
          <a:bodyPr/>
          <a:lstStyle/>
          <a:p>
            <a:r>
              <a:rPr lang="tr-TR" dirty="0"/>
              <a:t>ERKEN YAN ETKİLER</a:t>
            </a:r>
          </a:p>
        </p:txBody>
      </p:sp>
      <p:sp>
        <p:nvSpPr>
          <p:cNvPr id="3" name="İçerik Yer Tutucusu 2">
            <a:extLst>
              <a:ext uri="{FF2B5EF4-FFF2-40B4-BE49-F238E27FC236}">
                <a16:creationId xmlns:a16="http://schemas.microsoft.com/office/drawing/2014/main" id="{E5B69062-F7B1-EB55-644D-E07F62D3E1A2}"/>
              </a:ext>
            </a:extLst>
          </p:cNvPr>
          <p:cNvSpPr>
            <a:spLocks noGrp="1"/>
          </p:cNvSpPr>
          <p:nvPr>
            <p:ph idx="1"/>
          </p:nvPr>
        </p:nvSpPr>
        <p:spPr/>
        <p:txBody>
          <a:bodyPr>
            <a:normAutofit fontScale="62500" lnSpcReduction="20000"/>
          </a:bodyPr>
          <a:lstStyle/>
          <a:p>
            <a:r>
              <a:rPr lang="tr-TR" sz="3500" dirty="0"/>
              <a:t>Cilt ve Mukoza :</a:t>
            </a:r>
          </a:p>
          <a:p>
            <a:pPr lvl="2">
              <a:buFont typeface="Wingdings" panose="05000000000000000000" pitchFamily="2" charset="2"/>
              <a:buChar char="ü"/>
            </a:pPr>
            <a:r>
              <a:rPr lang="tr-TR" sz="2700" dirty="0"/>
              <a:t>Cildin Re-</a:t>
            </a:r>
            <a:r>
              <a:rPr lang="tr-TR" sz="2700" dirty="0" err="1"/>
              <a:t>RT’ye</a:t>
            </a:r>
            <a:r>
              <a:rPr lang="tr-TR" sz="2700" dirty="0"/>
              <a:t> karşı akut toleransının yeniden kazanılması, muhtemelen epidermisin radyasyon kaynaklı hasara </a:t>
            </a:r>
            <a:r>
              <a:rPr lang="tr-TR" sz="2700" dirty="0" err="1"/>
              <a:t>akselere</a:t>
            </a:r>
            <a:r>
              <a:rPr lang="tr-TR" sz="2700" dirty="0"/>
              <a:t> re-popülasyon ve kök hücre göçü ile yanıt verme yeteneğinin bir sonucudur ve ışınlanmış dokuda orijinal hücre sayısının ve doku bütünlüğünün geri kazanılmasını sağlar.</a:t>
            </a:r>
          </a:p>
          <a:p>
            <a:pPr lvl="2">
              <a:buFont typeface="Wingdings" panose="05000000000000000000" pitchFamily="2" charset="2"/>
              <a:buChar char="ü"/>
            </a:pPr>
            <a:r>
              <a:rPr lang="tr-TR" sz="2700" dirty="0"/>
              <a:t>Birçok çalışma baş ve boyun tümörleri, meme kanseri, küçük hücreli olmayan akciğer kanseri gibi farklı bölge kanserlerinde re-</a:t>
            </a:r>
            <a:r>
              <a:rPr lang="tr-TR" sz="2700" dirty="0" err="1"/>
              <a:t>RT’den</a:t>
            </a:r>
            <a:r>
              <a:rPr lang="tr-TR" sz="2700" dirty="0"/>
              <a:t> sonra gözlenen akut cilt ve mukozal reaksiyonların derecesinin ilk radyoterapiden sonra </a:t>
            </a:r>
            <a:r>
              <a:rPr lang="tr-TR" sz="2700" dirty="0" err="1"/>
              <a:t>gözlemlenenki</a:t>
            </a:r>
            <a:r>
              <a:rPr lang="tr-TR" sz="2700" dirty="0"/>
              <a:t> ile benzer aralıkta olduğunu göstermiştir (De </a:t>
            </a:r>
            <a:r>
              <a:rPr lang="tr-TR" sz="2700" dirty="0" err="1"/>
              <a:t>Crevoisier</a:t>
            </a:r>
            <a:r>
              <a:rPr lang="tr-TR" sz="2700" dirty="0"/>
              <a:t> ve ark. 1998; </a:t>
            </a:r>
            <a:r>
              <a:rPr lang="tr-TR" sz="2700" dirty="0" err="1"/>
              <a:t>Montebello</a:t>
            </a:r>
            <a:r>
              <a:rPr lang="tr-TR" sz="2700" dirty="0"/>
              <a:t> ve ark. 1993; </a:t>
            </a:r>
            <a:r>
              <a:rPr lang="tr-TR" sz="2700" dirty="0" err="1"/>
              <a:t>Harms</a:t>
            </a:r>
            <a:r>
              <a:rPr lang="tr-TR" sz="2700" dirty="0"/>
              <a:t> ve ark. 2004; Tada ve ark. 2005; </a:t>
            </a:r>
            <a:r>
              <a:rPr lang="tr-TR" sz="2700" dirty="0" err="1"/>
              <a:t>Langendijk</a:t>
            </a:r>
            <a:r>
              <a:rPr lang="tr-TR" sz="2700" dirty="0"/>
              <a:t> ve ark. 2006; </a:t>
            </a:r>
            <a:r>
              <a:rPr lang="tr-TR" sz="2700" dirty="0" err="1"/>
              <a:t>Würschmidt</a:t>
            </a:r>
            <a:r>
              <a:rPr lang="tr-TR" sz="2700" dirty="0"/>
              <a:t> ve ark. 2008; </a:t>
            </a:r>
            <a:r>
              <a:rPr lang="tr-TR" sz="2700" dirty="0" err="1"/>
              <a:t>Tian</a:t>
            </a:r>
            <a:r>
              <a:rPr lang="tr-TR" sz="2700" dirty="0"/>
              <a:t> ve ark. 2014).</a:t>
            </a:r>
          </a:p>
          <a:p>
            <a:pPr lvl="2">
              <a:buFont typeface="Wingdings" panose="05000000000000000000" pitchFamily="2" charset="2"/>
              <a:buChar char="ü"/>
            </a:pPr>
            <a:r>
              <a:rPr lang="tr-TR" sz="2700" dirty="0"/>
              <a:t>Eğer önceki tedavi kalıcı şiddetli mukozal hasara neden olmuşsa, re-RT zayıf bir şekilde tolere edilebilir.</a:t>
            </a:r>
          </a:p>
        </p:txBody>
      </p:sp>
    </p:spTree>
    <p:extLst>
      <p:ext uri="{BB962C8B-B14F-4D97-AF65-F5344CB8AC3E}">
        <p14:creationId xmlns:p14="http://schemas.microsoft.com/office/powerpoint/2010/main" val="3270955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D876E7-E2DE-E609-830B-450655C9FC4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25979A26-0D4F-8555-7509-ED48D6EBE7D7}"/>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C152BE7C-4830-9444-37DC-C577B1715A7C}"/>
              </a:ext>
            </a:extLst>
          </p:cNvPr>
          <p:cNvSpPr>
            <a:spLocks noGrp="1"/>
          </p:cNvSpPr>
          <p:nvPr>
            <p:ph idx="1"/>
          </p:nvPr>
        </p:nvSpPr>
        <p:spPr>
          <a:xfrm>
            <a:off x="1143001" y="2332026"/>
            <a:ext cx="4953000" cy="3567118"/>
          </a:xfrm>
        </p:spPr>
        <p:txBody>
          <a:bodyPr anchor="t">
            <a:normAutofit lnSpcReduction="10000"/>
          </a:bodyPr>
          <a:lstStyle/>
          <a:p>
            <a:pPr>
              <a:lnSpc>
                <a:spcPct val="110000"/>
              </a:lnSpc>
            </a:pPr>
            <a:r>
              <a:rPr lang="tr-TR" sz="1300" dirty="0"/>
              <a:t>Spinal </a:t>
            </a:r>
            <a:r>
              <a:rPr lang="tr-TR" sz="1300" dirty="0" err="1"/>
              <a:t>Kord</a:t>
            </a:r>
            <a:r>
              <a:rPr lang="tr-TR" sz="1300" dirty="0"/>
              <a:t> :</a:t>
            </a:r>
          </a:p>
          <a:p>
            <a:pPr lvl="2">
              <a:lnSpc>
                <a:spcPct val="110000"/>
              </a:lnSpc>
              <a:buFont typeface="Wingdings" panose="05000000000000000000" pitchFamily="2" charset="2"/>
              <a:buChar char="ü"/>
            </a:pPr>
            <a:r>
              <a:rPr lang="tr-TR" dirty="0" err="1"/>
              <a:t>Choi</a:t>
            </a:r>
            <a:r>
              <a:rPr lang="tr-TR" dirty="0"/>
              <a:t> ve ark. (2010), spinal metastazları </a:t>
            </a:r>
            <a:r>
              <a:rPr lang="tr-TR" dirty="0" err="1"/>
              <a:t>infield</a:t>
            </a:r>
            <a:r>
              <a:rPr lang="tr-TR" dirty="0"/>
              <a:t> nüks gelen (önceki </a:t>
            </a:r>
            <a:r>
              <a:rPr lang="tr-TR" dirty="0" err="1"/>
              <a:t>kord</a:t>
            </a:r>
            <a:r>
              <a:rPr lang="tr-TR" dirty="0"/>
              <a:t> dozu medyan 40 </a:t>
            </a:r>
            <a:r>
              <a:rPr lang="tr-TR" dirty="0" err="1"/>
              <a:t>Gy</a:t>
            </a:r>
            <a:r>
              <a:rPr lang="tr-TR" dirty="0"/>
              <a:t> olan) ve daha sonra 1-5 fraksiyonda (medyan 2) medyan doz 20 </a:t>
            </a:r>
            <a:r>
              <a:rPr lang="tr-TR" dirty="0" err="1"/>
              <a:t>Gy</a:t>
            </a:r>
            <a:r>
              <a:rPr lang="tr-TR" dirty="0"/>
              <a:t> (aralığı 10-30 </a:t>
            </a:r>
            <a:r>
              <a:rPr lang="tr-TR" dirty="0" err="1"/>
              <a:t>Gy</a:t>
            </a:r>
            <a:r>
              <a:rPr lang="tr-TR" dirty="0"/>
              <a:t>) olacak şekilde </a:t>
            </a:r>
            <a:r>
              <a:rPr lang="tr-TR" dirty="0" err="1"/>
              <a:t>stereotaktik</a:t>
            </a:r>
            <a:r>
              <a:rPr lang="tr-TR" dirty="0"/>
              <a:t> </a:t>
            </a:r>
            <a:r>
              <a:rPr lang="tr-TR" dirty="0" err="1"/>
              <a:t>radyocerrahi</a:t>
            </a:r>
            <a:r>
              <a:rPr lang="tr-TR" dirty="0"/>
              <a:t> ile tedavi edilen 42 hastadaki 51 lezyonu retrospektif olarak incelemişler. </a:t>
            </a:r>
          </a:p>
          <a:p>
            <a:pPr lvl="2">
              <a:lnSpc>
                <a:spcPct val="110000"/>
              </a:lnSpc>
              <a:buFont typeface="Wingdings" panose="05000000000000000000" pitchFamily="2" charset="2"/>
              <a:buChar char="ü"/>
            </a:pPr>
            <a:r>
              <a:rPr lang="tr-TR" dirty="0"/>
              <a:t>Medyan takip süresi 7 ay (aralığı 2-47 ay). Medyan MS </a:t>
            </a:r>
            <a:r>
              <a:rPr lang="tr-TR" dirty="0" err="1"/>
              <a:t>max</a:t>
            </a:r>
            <a:r>
              <a:rPr lang="tr-TR" dirty="0"/>
              <a:t> toplam dozu ve re-</a:t>
            </a:r>
            <a:r>
              <a:rPr lang="tr-TR" dirty="0" err="1"/>
              <a:t>RT'nin</a:t>
            </a:r>
            <a:r>
              <a:rPr lang="tr-TR" dirty="0"/>
              <a:t> fraksiyon başına medyan dozu sırasıyla 19,3 </a:t>
            </a:r>
            <a:r>
              <a:rPr lang="tr-TR" dirty="0" err="1"/>
              <a:t>Gy</a:t>
            </a:r>
            <a:r>
              <a:rPr lang="tr-TR" dirty="0"/>
              <a:t> (aralığı 5,1-31,3 </a:t>
            </a:r>
            <a:r>
              <a:rPr lang="tr-TR" dirty="0" err="1"/>
              <a:t>Gy</a:t>
            </a:r>
            <a:r>
              <a:rPr lang="tr-TR" dirty="0"/>
              <a:t>) ve 7,2 </a:t>
            </a:r>
            <a:r>
              <a:rPr lang="tr-TR" dirty="0" err="1"/>
              <a:t>Gy</a:t>
            </a:r>
            <a:r>
              <a:rPr lang="tr-TR" dirty="0"/>
              <a:t> (aralığı 2,9-19,3 </a:t>
            </a:r>
            <a:r>
              <a:rPr lang="tr-TR" dirty="0" err="1"/>
              <a:t>Gy</a:t>
            </a:r>
            <a:r>
              <a:rPr lang="tr-TR" dirty="0"/>
              <a:t>) idi. </a:t>
            </a:r>
          </a:p>
        </p:txBody>
      </p:sp>
      <p:pic>
        <p:nvPicPr>
          <p:cNvPr id="5" name="Resim 4">
            <a:extLst>
              <a:ext uri="{FF2B5EF4-FFF2-40B4-BE49-F238E27FC236}">
                <a16:creationId xmlns:a16="http://schemas.microsoft.com/office/drawing/2014/main" id="{DF4AEEBA-0E16-1FB8-CA09-1293882CB959}"/>
              </a:ext>
            </a:extLst>
          </p:cNvPr>
          <p:cNvPicPr>
            <a:picLocks noChangeAspect="1"/>
          </p:cNvPicPr>
          <p:nvPr/>
        </p:nvPicPr>
        <p:blipFill>
          <a:blip r:embed="rId2"/>
          <a:stretch>
            <a:fillRect/>
          </a:stretch>
        </p:blipFill>
        <p:spPr>
          <a:xfrm>
            <a:off x="6786822" y="2332026"/>
            <a:ext cx="4652568" cy="1965710"/>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122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095C4-8B34-EE83-5571-E0D4DFF453B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6A7CF44-B55F-D7FD-ADE6-7CD835822915}"/>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5C8A1871-9889-9EB6-1C93-2EA583C69344}"/>
              </a:ext>
            </a:extLst>
          </p:cNvPr>
          <p:cNvSpPr>
            <a:spLocks noGrp="1"/>
          </p:cNvSpPr>
          <p:nvPr>
            <p:ph idx="1"/>
          </p:nvPr>
        </p:nvSpPr>
        <p:spPr>
          <a:xfrm>
            <a:off x="1143001" y="2332026"/>
            <a:ext cx="4953000" cy="3567118"/>
          </a:xfrm>
        </p:spPr>
        <p:txBody>
          <a:bodyPr anchor="t">
            <a:normAutofit fontScale="92500" lnSpcReduction="10000"/>
          </a:bodyPr>
          <a:lstStyle/>
          <a:p>
            <a:pPr>
              <a:lnSpc>
                <a:spcPct val="110000"/>
              </a:lnSpc>
            </a:pPr>
            <a:r>
              <a:rPr lang="tr-TR" sz="1300" dirty="0"/>
              <a:t>Spinal </a:t>
            </a:r>
            <a:r>
              <a:rPr lang="tr-TR" sz="1300" dirty="0" err="1"/>
              <a:t>Kord</a:t>
            </a:r>
            <a:r>
              <a:rPr lang="tr-TR" sz="1300" dirty="0"/>
              <a:t> :</a:t>
            </a:r>
          </a:p>
          <a:p>
            <a:pPr lvl="2">
              <a:lnSpc>
                <a:spcPct val="110000"/>
              </a:lnSpc>
              <a:buFont typeface="Wingdings" panose="05000000000000000000" pitchFamily="2" charset="2"/>
              <a:buChar char="ü"/>
            </a:pPr>
            <a:r>
              <a:rPr lang="tr-TR" dirty="0"/>
              <a:t>Bir hasta (%2) 4. derece nörotoksisite yaşamıştır.</a:t>
            </a:r>
          </a:p>
          <a:p>
            <a:pPr lvl="2">
              <a:lnSpc>
                <a:spcPct val="110000"/>
              </a:lnSpc>
              <a:buFont typeface="Wingdings" panose="05000000000000000000" pitchFamily="2" charset="2"/>
              <a:buChar char="ü"/>
            </a:pPr>
            <a:r>
              <a:rPr lang="tr-TR" dirty="0"/>
              <a:t>Re-</a:t>
            </a:r>
            <a:r>
              <a:rPr lang="tr-TR" dirty="0" err="1"/>
              <a:t>RT'sinden</a:t>
            </a:r>
            <a:r>
              <a:rPr lang="tr-TR" dirty="0"/>
              <a:t> 81 ay önce T4 ile L1 vertebra gövdelerine 1,8 </a:t>
            </a:r>
            <a:r>
              <a:rPr lang="tr-TR" dirty="0" err="1"/>
              <a:t>Gy</a:t>
            </a:r>
            <a:r>
              <a:rPr lang="tr-TR" dirty="0"/>
              <a:t> fraksiyonlarda 39,6 </a:t>
            </a:r>
            <a:r>
              <a:rPr lang="tr-TR" dirty="0" err="1"/>
              <a:t>Gy</a:t>
            </a:r>
            <a:r>
              <a:rPr lang="tr-TR" dirty="0"/>
              <a:t> (toplam 40 </a:t>
            </a:r>
            <a:r>
              <a:rPr lang="tr-TR" dirty="0" err="1"/>
              <a:t>Gy</a:t>
            </a:r>
            <a:r>
              <a:rPr lang="tr-TR" dirty="0"/>
              <a:t> MS dozu) aldıktan sonra, T5 nüksünü tedavi etmek için 2 fraksiyonda 20 </a:t>
            </a:r>
            <a:r>
              <a:rPr lang="tr-TR" dirty="0" err="1"/>
              <a:t>Gy</a:t>
            </a:r>
            <a:r>
              <a:rPr lang="tr-TR" dirty="0"/>
              <a:t> almıştır.</a:t>
            </a:r>
          </a:p>
          <a:p>
            <a:pPr lvl="2">
              <a:lnSpc>
                <a:spcPct val="110000"/>
              </a:lnSpc>
              <a:buFont typeface="Wingdings" panose="05000000000000000000" pitchFamily="2" charset="2"/>
              <a:buChar char="ü"/>
            </a:pPr>
            <a:r>
              <a:rPr lang="tr-TR" dirty="0"/>
              <a:t>Tedavi %80 </a:t>
            </a:r>
            <a:r>
              <a:rPr lang="tr-TR" dirty="0" err="1"/>
              <a:t>izodoz</a:t>
            </a:r>
            <a:r>
              <a:rPr lang="tr-TR" dirty="0"/>
              <a:t> hattına reçete edildi. </a:t>
            </a:r>
          </a:p>
          <a:p>
            <a:pPr lvl="2">
              <a:lnSpc>
                <a:spcPct val="110000"/>
              </a:lnSpc>
              <a:buFont typeface="Wingdings" panose="05000000000000000000" pitchFamily="2" charset="2"/>
              <a:buChar char="ü"/>
            </a:pPr>
            <a:r>
              <a:rPr lang="tr-TR" dirty="0"/>
              <a:t>Re-RT </a:t>
            </a:r>
            <a:r>
              <a:rPr lang="tr-TR" dirty="0" err="1"/>
              <a:t>max</a:t>
            </a:r>
            <a:r>
              <a:rPr lang="tr-TR" dirty="0"/>
              <a:t> MS dozu 19,25 </a:t>
            </a:r>
            <a:r>
              <a:rPr lang="tr-TR" dirty="0" err="1"/>
              <a:t>Gy</a:t>
            </a:r>
            <a:r>
              <a:rPr lang="tr-TR" dirty="0"/>
              <a:t> ve bu 2 </a:t>
            </a:r>
            <a:r>
              <a:rPr lang="tr-TR" dirty="0" err="1"/>
              <a:t>Gy</a:t>
            </a:r>
            <a:r>
              <a:rPr lang="tr-TR" dirty="0"/>
              <a:t> fraksiyonlarda 56 </a:t>
            </a:r>
            <a:r>
              <a:rPr lang="tr-TR" dirty="0" err="1"/>
              <a:t>Gy'ye</a:t>
            </a:r>
            <a:r>
              <a:rPr lang="tr-TR" dirty="0"/>
              <a:t> eşdeğer olarak hesaplanmıştır. </a:t>
            </a:r>
          </a:p>
          <a:p>
            <a:pPr lvl="2">
              <a:lnSpc>
                <a:spcPct val="110000"/>
              </a:lnSpc>
              <a:buFont typeface="Wingdings" panose="05000000000000000000" pitchFamily="2" charset="2"/>
              <a:buChar char="ü"/>
            </a:pPr>
            <a:r>
              <a:rPr lang="tr-TR" dirty="0"/>
              <a:t>Bu nedenle, bu hastanın yukarıda belirtilen risk skoruna göre </a:t>
            </a:r>
            <a:r>
              <a:rPr lang="tr-TR" dirty="0" err="1"/>
              <a:t>miyelopati</a:t>
            </a:r>
            <a:r>
              <a:rPr lang="tr-TR" dirty="0"/>
              <a:t> olasılığının yüksek olduğu tahmin edilir (</a:t>
            </a:r>
            <a:r>
              <a:rPr lang="tr-TR" dirty="0" err="1"/>
              <a:t>Nieder</a:t>
            </a:r>
            <a:r>
              <a:rPr lang="tr-TR" dirty="0"/>
              <a:t> ve ark. 2006a).</a:t>
            </a:r>
          </a:p>
        </p:txBody>
      </p:sp>
      <p:pic>
        <p:nvPicPr>
          <p:cNvPr id="5" name="Resim 4">
            <a:extLst>
              <a:ext uri="{FF2B5EF4-FFF2-40B4-BE49-F238E27FC236}">
                <a16:creationId xmlns:a16="http://schemas.microsoft.com/office/drawing/2014/main" id="{6F8407D3-7A6F-8E63-EF70-213FFCB19A29}"/>
              </a:ext>
            </a:extLst>
          </p:cNvPr>
          <p:cNvPicPr>
            <a:picLocks noChangeAspect="1"/>
          </p:cNvPicPr>
          <p:nvPr/>
        </p:nvPicPr>
        <p:blipFill>
          <a:blip r:embed="rId2"/>
          <a:stretch>
            <a:fillRect/>
          </a:stretch>
        </p:blipFill>
        <p:spPr>
          <a:xfrm>
            <a:off x="6786822" y="2332026"/>
            <a:ext cx="4652568" cy="1965710"/>
          </a:xfrm>
          <a:prstGeom prst="rect">
            <a:avLst/>
          </a:prstGeom>
        </p:spPr>
      </p:pic>
    </p:spTree>
    <p:extLst>
      <p:ext uri="{BB962C8B-B14F-4D97-AF65-F5344CB8AC3E}">
        <p14:creationId xmlns:p14="http://schemas.microsoft.com/office/powerpoint/2010/main" val="2540051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C0C4A-7553-3A79-A03A-E64540761DA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2A4BF11-1053-C602-AE5B-D73B1418BB1E}"/>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0FBDF9A0-794D-F447-10D1-9E5B8C09C578}"/>
              </a:ext>
            </a:extLst>
          </p:cNvPr>
          <p:cNvSpPr>
            <a:spLocks noGrp="1"/>
          </p:cNvSpPr>
          <p:nvPr>
            <p:ph idx="1"/>
          </p:nvPr>
        </p:nvSpPr>
        <p:spPr/>
        <p:txBody>
          <a:bodyPr>
            <a:normAutofit/>
          </a:bodyPr>
          <a:lstStyle/>
          <a:p>
            <a:r>
              <a:rPr lang="tr-TR" sz="1800" dirty="0"/>
              <a:t>Spinal </a:t>
            </a:r>
            <a:r>
              <a:rPr lang="tr-TR" sz="1800" dirty="0" err="1"/>
              <a:t>Kord</a:t>
            </a:r>
            <a:r>
              <a:rPr lang="tr-TR" sz="1800" dirty="0"/>
              <a:t> :</a:t>
            </a:r>
          </a:p>
          <a:p>
            <a:pPr lvl="2">
              <a:buFont typeface="Wingdings" panose="05000000000000000000" pitchFamily="2" charset="2"/>
              <a:buChar char="ü"/>
            </a:pPr>
            <a:r>
              <a:rPr lang="tr-TR" dirty="0"/>
              <a:t>T1'de </a:t>
            </a:r>
            <a:r>
              <a:rPr lang="tr-TR" dirty="0" err="1"/>
              <a:t>thekal</a:t>
            </a:r>
            <a:r>
              <a:rPr lang="tr-TR" dirty="0"/>
              <a:t> kesesine 2 fraksiyonda maksimum 20,9 </a:t>
            </a:r>
            <a:r>
              <a:rPr lang="tr-TR" dirty="0" err="1"/>
              <a:t>Gy</a:t>
            </a:r>
            <a:r>
              <a:rPr lang="tr-TR" dirty="0"/>
              <a:t> doz alan vakada re-</a:t>
            </a:r>
            <a:r>
              <a:rPr lang="tr-TR" dirty="0" err="1"/>
              <a:t>RT'den</a:t>
            </a:r>
            <a:r>
              <a:rPr lang="tr-TR" dirty="0"/>
              <a:t> 5 ay sonra </a:t>
            </a:r>
            <a:r>
              <a:rPr lang="tr-TR" dirty="0" err="1"/>
              <a:t>miyelopati</a:t>
            </a:r>
            <a:r>
              <a:rPr lang="tr-TR" dirty="0"/>
              <a:t> gelişmiştir (2012). Önceki tedavi 28 fraksiyonda sadece 25 </a:t>
            </a:r>
            <a:r>
              <a:rPr lang="tr-TR" dirty="0" err="1"/>
              <a:t>Gy</a:t>
            </a:r>
            <a:r>
              <a:rPr lang="tr-TR" dirty="0"/>
              <a:t> idi (interval 70 ay). </a:t>
            </a:r>
          </a:p>
          <a:p>
            <a:pPr lvl="2">
              <a:buFont typeface="Wingdings" panose="05000000000000000000" pitchFamily="2" charset="2"/>
              <a:buChar char="ü"/>
            </a:pPr>
            <a:r>
              <a:rPr lang="tr-TR" dirty="0"/>
              <a:t>Aynı makalede bir vaka daha bildirilmiş olup burada da, başlangıç ​​tedavisi toleransa yakın, yani 2 </a:t>
            </a:r>
            <a:r>
              <a:rPr lang="tr-TR" dirty="0" err="1"/>
              <a:t>Gy</a:t>
            </a:r>
            <a:r>
              <a:rPr lang="tr-TR" dirty="0"/>
              <a:t> fraksiyonlarda 52 </a:t>
            </a:r>
            <a:r>
              <a:rPr lang="tr-TR" dirty="0" err="1"/>
              <a:t>Gy'ye</a:t>
            </a:r>
            <a:r>
              <a:rPr lang="tr-TR" dirty="0"/>
              <a:t> eşdeğerdi. </a:t>
            </a:r>
            <a:r>
              <a:rPr lang="tr-TR" dirty="0" err="1"/>
              <a:t>Thekal</a:t>
            </a:r>
            <a:r>
              <a:rPr lang="tr-TR" dirty="0"/>
              <a:t> kesesine maksimum re-RT dozu tek fraksiyonda 14,7 </a:t>
            </a:r>
            <a:r>
              <a:rPr lang="tr-TR" dirty="0" err="1"/>
              <a:t>Gy</a:t>
            </a:r>
            <a:r>
              <a:rPr lang="tr-TR" dirty="0"/>
              <a:t> idi (seviye T10, aralık 12 ay). 3 ay aradan sonra </a:t>
            </a:r>
            <a:r>
              <a:rPr lang="tr-TR" dirty="0" err="1"/>
              <a:t>miyelopati</a:t>
            </a:r>
            <a:r>
              <a:rPr lang="tr-TR" dirty="0"/>
              <a:t> gelişmiştir. </a:t>
            </a:r>
          </a:p>
          <a:p>
            <a:pPr lvl="2">
              <a:buFont typeface="Wingdings" panose="05000000000000000000" pitchFamily="2" charset="2"/>
              <a:buChar char="ü"/>
            </a:pPr>
            <a:r>
              <a:rPr lang="tr-TR" dirty="0"/>
              <a:t>Bir başka vakada, başlangıç ​​tedavisi 2 </a:t>
            </a:r>
            <a:r>
              <a:rPr lang="tr-TR" dirty="0" err="1"/>
              <a:t>Gy</a:t>
            </a:r>
            <a:r>
              <a:rPr lang="tr-TR" dirty="0"/>
              <a:t> fraksiyonlarda 50 </a:t>
            </a:r>
            <a:r>
              <a:rPr lang="tr-TR" dirty="0" err="1"/>
              <a:t>Gy'ye</a:t>
            </a:r>
            <a:r>
              <a:rPr lang="tr-TR" dirty="0"/>
              <a:t> eşdeğerdi ve </a:t>
            </a:r>
            <a:r>
              <a:rPr lang="tr-TR" dirty="0" err="1"/>
              <a:t>thekal</a:t>
            </a:r>
            <a:r>
              <a:rPr lang="tr-TR" dirty="0"/>
              <a:t> kesesine maksimum re-RT dozu 3 fraksiyonda 32,6 </a:t>
            </a:r>
            <a:r>
              <a:rPr lang="tr-TR" dirty="0" err="1"/>
              <a:t>Gy</a:t>
            </a:r>
            <a:r>
              <a:rPr lang="tr-TR" dirty="0"/>
              <a:t> idi (seviye C1/ C2, aralık 18 ay). 8 ay aradan sonra </a:t>
            </a:r>
            <a:r>
              <a:rPr lang="tr-TR" dirty="0" err="1"/>
              <a:t>miyelopatisi</a:t>
            </a:r>
            <a:r>
              <a:rPr lang="tr-TR" dirty="0"/>
              <a:t> gelişmiştir.</a:t>
            </a:r>
          </a:p>
        </p:txBody>
      </p:sp>
    </p:spTree>
    <p:extLst>
      <p:ext uri="{BB962C8B-B14F-4D97-AF65-F5344CB8AC3E}">
        <p14:creationId xmlns:p14="http://schemas.microsoft.com/office/powerpoint/2010/main" val="3563641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DF126-4E30-9401-2641-C7F78731F07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849F2AD-5455-CE30-CF5D-D8435C4F0635}"/>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90BDC5E2-CA4A-97C9-2048-0580947F254F}"/>
              </a:ext>
            </a:extLst>
          </p:cNvPr>
          <p:cNvSpPr>
            <a:spLocks noGrp="1"/>
          </p:cNvSpPr>
          <p:nvPr>
            <p:ph idx="1"/>
          </p:nvPr>
        </p:nvSpPr>
        <p:spPr/>
        <p:txBody>
          <a:bodyPr>
            <a:normAutofit/>
          </a:bodyPr>
          <a:lstStyle/>
          <a:p>
            <a:r>
              <a:rPr lang="tr-TR" sz="1800" dirty="0"/>
              <a:t>Spinal </a:t>
            </a:r>
            <a:r>
              <a:rPr lang="tr-TR" sz="1800" dirty="0" err="1"/>
              <a:t>Kord</a:t>
            </a:r>
            <a:r>
              <a:rPr lang="tr-TR" sz="1800" dirty="0"/>
              <a:t> :</a:t>
            </a:r>
          </a:p>
          <a:p>
            <a:pPr lvl="2">
              <a:buFont typeface="Wingdings" panose="05000000000000000000" pitchFamily="2" charset="2"/>
              <a:buChar char="ü"/>
            </a:pPr>
            <a:r>
              <a:rPr lang="tr-TR" sz="1500" dirty="0" err="1"/>
              <a:t>Sahgal</a:t>
            </a:r>
            <a:r>
              <a:rPr lang="tr-TR" sz="1500" dirty="0"/>
              <a:t> ve ark. (2012) raporlarında, ilk konvansiyonel </a:t>
            </a:r>
            <a:r>
              <a:rPr lang="tr-TR" sz="1500" dirty="0" err="1"/>
              <a:t>RT’den</a:t>
            </a:r>
            <a:r>
              <a:rPr lang="tr-TR" sz="1500" dirty="0"/>
              <a:t> sonra makul </a:t>
            </a:r>
            <a:r>
              <a:rPr lang="tr-TR" sz="1500" dirty="0" err="1"/>
              <a:t>stereotaktik</a:t>
            </a:r>
            <a:r>
              <a:rPr lang="tr-TR" sz="1500" dirty="0"/>
              <a:t> re-RT dozları önerdiler (en az 5 aylık aralık). </a:t>
            </a:r>
          </a:p>
          <a:p>
            <a:pPr lvl="2">
              <a:buFont typeface="Wingdings" panose="05000000000000000000" pitchFamily="2" charset="2"/>
              <a:buChar char="ü"/>
            </a:pPr>
            <a:r>
              <a:rPr lang="tr-TR" sz="1500" dirty="0"/>
              <a:t>Toplam P(</a:t>
            </a:r>
            <a:r>
              <a:rPr lang="tr-TR" sz="1500" dirty="0" err="1"/>
              <a:t>max</a:t>
            </a:r>
            <a:r>
              <a:rPr lang="tr-TR" sz="1500" dirty="0"/>
              <a:t>) EQD2'nin yaklaşık 70 </a:t>
            </a:r>
            <a:r>
              <a:rPr lang="tr-TR" sz="1500" dirty="0" err="1"/>
              <a:t>Gy'yi</a:t>
            </a:r>
            <a:r>
              <a:rPr lang="tr-TR" sz="1500" dirty="0"/>
              <a:t> geçmemesi ve SBRT </a:t>
            </a:r>
            <a:r>
              <a:rPr lang="tr-TR" sz="1500" dirty="0" err="1"/>
              <a:t>thekal</a:t>
            </a:r>
            <a:r>
              <a:rPr lang="tr-TR" sz="1500" dirty="0"/>
              <a:t> kesesi P(</a:t>
            </a:r>
            <a:r>
              <a:rPr lang="tr-TR" sz="1500" dirty="0" err="1"/>
              <a:t>max</a:t>
            </a:r>
            <a:r>
              <a:rPr lang="tr-TR" sz="1500" dirty="0"/>
              <a:t>) EQD2'nin toplam normalize edilmiş biyolojik eşdeğer dozun yaklaşık %50'sinden fazlasını oluşturmaması koşuluyla, 20-25 </a:t>
            </a:r>
            <a:r>
              <a:rPr lang="tr-TR" sz="1500" dirty="0" err="1"/>
              <a:t>Gy'lik</a:t>
            </a:r>
            <a:r>
              <a:rPr lang="tr-TR" sz="1500" dirty="0"/>
              <a:t> bir </a:t>
            </a:r>
            <a:r>
              <a:rPr lang="tr-TR" sz="1500" dirty="0" err="1"/>
              <a:t>thekal</a:t>
            </a:r>
            <a:r>
              <a:rPr lang="tr-TR" sz="1500" dirty="0"/>
              <a:t> kesesi noktası maksimum P(</a:t>
            </a:r>
            <a:r>
              <a:rPr lang="tr-TR" sz="1500" dirty="0" err="1"/>
              <a:t>max</a:t>
            </a:r>
            <a:r>
              <a:rPr lang="tr-TR" sz="1500" dirty="0"/>
              <a:t>) EQD2'nin güvenli olduğu görülmektedir.</a:t>
            </a:r>
          </a:p>
          <a:p>
            <a:pPr lvl="2">
              <a:buFont typeface="Wingdings" panose="05000000000000000000" pitchFamily="2" charset="2"/>
              <a:buChar char="ü"/>
            </a:pPr>
            <a:r>
              <a:rPr lang="tr-TR" sz="1500" dirty="0"/>
              <a:t>Başlangıçta SBRT ile ışınlanan ve daha sonra </a:t>
            </a:r>
            <a:r>
              <a:rPr lang="tr-TR" sz="1500" dirty="0" err="1"/>
              <a:t>progrese</a:t>
            </a:r>
            <a:r>
              <a:rPr lang="tr-TR" sz="1500" dirty="0"/>
              <a:t> olan spinal metastazların, aynı seviyeye ikinci bir SBRT kürü ile tedavi edilebileceği yakın zamanda doğrulanmıştır (</a:t>
            </a:r>
            <a:r>
              <a:rPr lang="tr-TR" sz="1500" dirty="0" err="1"/>
              <a:t>Thibault</a:t>
            </a:r>
            <a:r>
              <a:rPr lang="tr-TR" sz="1500" dirty="0"/>
              <a:t> ve ark. 2015).</a:t>
            </a:r>
          </a:p>
        </p:txBody>
      </p:sp>
    </p:spTree>
    <p:extLst>
      <p:ext uri="{BB962C8B-B14F-4D97-AF65-F5344CB8AC3E}">
        <p14:creationId xmlns:p14="http://schemas.microsoft.com/office/powerpoint/2010/main" val="2435868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6B656-E53B-7449-2A32-9378A686664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2853A68-B98A-7FB4-C24D-3C1536BCBDDF}"/>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23295433-F2AC-9261-E8DA-FF5B99C11B2A}"/>
              </a:ext>
            </a:extLst>
          </p:cNvPr>
          <p:cNvSpPr>
            <a:spLocks noGrp="1"/>
          </p:cNvSpPr>
          <p:nvPr>
            <p:ph idx="1"/>
          </p:nvPr>
        </p:nvSpPr>
        <p:spPr/>
        <p:txBody>
          <a:bodyPr>
            <a:normAutofit fontScale="85000" lnSpcReduction="20000"/>
          </a:bodyPr>
          <a:lstStyle/>
          <a:p>
            <a:r>
              <a:rPr lang="tr-TR" sz="2200" dirty="0"/>
              <a:t>Beyin :</a:t>
            </a:r>
          </a:p>
          <a:p>
            <a:pPr lvl="2">
              <a:buFont typeface="Wingdings" panose="05000000000000000000" pitchFamily="2" charset="2"/>
              <a:buChar char="ü"/>
            </a:pPr>
            <a:r>
              <a:rPr lang="tr-TR" sz="2400" dirty="0"/>
              <a:t>Aslında, şu ana kadar yayınlanmış büyük randomize faz 3 çalışma bulunmamakta. Ancak, deneyimli klinisyenler tarafından kullanılan seçim kriterleri düşük-orta düzeyde geç toksisite riski ve umut verici medyan sağ kalımla birlikte re-</a:t>
            </a:r>
            <a:r>
              <a:rPr lang="tr-TR" sz="2400" dirty="0" err="1"/>
              <a:t>RT’nin</a:t>
            </a:r>
            <a:r>
              <a:rPr lang="tr-TR" sz="2400" dirty="0"/>
              <a:t> mümkün olduğunu göstermektedir (</a:t>
            </a:r>
            <a:r>
              <a:rPr lang="tr-TR" sz="2400" dirty="0" err="1"/>
              <a:t>Nieder</a:t>
            </a:r>
            <a:r>
              <a:rPr lang="tr-TR" sz="2400" dirty="0"/>
              <a:t> ve ark. 2006b , 2008 ; </a:t>
            </a:r>
            <a:r>
              <a:rPr lang="tr-TR" sz="2400" dirty="0" err="1"/>
              <a:t>Fogh</a:t>
            </a:r>
            <a:r>
              <a:rPr lang="tr-TR" sz="2400" dirty="0"/>
              <a:t> ve ark. 2010).</a:t>
            </a:r>
          </a:p>
          <a:p>
            <a:pPr lvl="2">
              <a:buFont typeface="Wingdings" panose="05000000000000000000" pitchFamily="2" charset="2"/>
              <a:buChar char="ü"/>
            </a:pPr>
            <a:r>
              <a:rPr lang="tr-TR" sz="2400" dirty="0"/>
              <a:t>Beyin tümörlerinin re-</a:t>
            </a:r>
            <a:r>
              <a:rPr lang="tr-TR" sz="2400" dirty="0" err="1"/>
              <a:t>RT’sinden</a:t>
            </a:r>
            <a:r>
              <a:rPr lang="tr-TR" sz="2400" dirty="0"/>
              <a:t> sonra gerçek uzun vadeli sağ kalım olasılığı düşüktür, ancak burada bu sağkalım düşüklüğünün tümör progresyonu ile mi ilişkili yoksa re-RT toksisitesi ile mi ilişkili ayrımını yapmak zordur. Dolayısıyla gerçek toksisite oranlarını da tahmin etmek yine zordur (Mayer ve </a:t>
            </a:r>
            <a:r>
              <a:rPr lang="tr-TR" sz="2400" dirty="0" err="1"/>
              <a:t>Sminia</a:t>
            </a:r>
            <a:r>
              <a:rPr lang="tr-TR" sz="2400" dirty="0"/>
              <a:t> 2008 ; </a:t>
            </a:r>
            <a:r>
              <a:rPr lang="tr-TR" sz="2400" dirty="0" err="1"/>
              <a:t>Sminia</a:t>
            </a:r>
            <a:r>
              <a:rPr lang="tr-TR" sz="2400" dirty="0"/>
              <a:t> ve Mayer 2012 ).</a:t>
            </a:r>
            <a:endParaRPr lang="tr-TR" sz="2000" dirty="0"/>
          </a:p>
        </p:txBody>
      </p:sp>
    </p:spTree>
    <p:extLst>
      <p:ext uri="{BB962C8B-B14F-4D97-AF65-F5344CB8AC3E}">
        <p14:creationId xmlns:p14="http://schemas.microsoft.com/office/powerpoint/2010/main" val="4132732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D9C523-0D93-B820-A1B4-EE50B02931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D8B33122-45A4-E358-7838-5E9591859F79}"/>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0BC90CC0-548F-0469-3E9F-3EB04058940E}"/>
              </a:ext>
            </a:extLst>
          </p:cNvPr>
          <p:cNvSpPr>
            <a:spLocks noGrp="1"/>
          </p:cNvSpPr>
          <p:nvPr>
            <p:ph idx="1"/>
          </p:nvPr>
        </p:nvSpPr>
        <p:spPr>
          <a:xfrm>
            <a:off x="1143001" y="2332026"/>
            <a:ext cx="4953000" cy="3567118"/>
          </a:xfrm>
        </p:spPr>
        <p:txBody>
          <a:bodyPr anchor="t">
            <a:normAutofit/>
          </a:bodyPr>
          <a:lstStyle/>
          <a:p>
            <a:pPr>
              <a:lnSpc>
                <a:spcPct val="110000"/>
              </a:lnSpc>
            </a:pPr>
            <a:r>
              <a:rPr lang="tr-TR" sz="1700" dirty="0"/>
              <a:t>Beyin :</a:t>
            </a:r>
          </a:p>
          <a:p>
            <a:pPr lvl="2">
              <a:lnSpc>
                <a:spcPct val="110000"/>
              </a:lnSpc>
              <a:buFont typeface="Wingdings" panose="05000000000000000000" pitchFamily="2" charset="2"/>
              <a:buChar char="ü"/>
            </a:pPr>
            <a:r>
              <a:rPr lang="tr-TR" sz="1500" dirty="0" err="1"/>
              <a:t>Flickinger</a:t>
            </a:r>
            <a:r>
              <a:rPr lang="tr-TR" sz="1500" dirty="0"/>
              <a:t> ve arkadaşları (1989), iki seri RT aldıktan sonra 5 yıldan fazla takip edilen </a:t>
            </a:r>
            <a:r>
              <a:rPr lang="tr-TR" sz="1500" dirty="0" err="1"/>
              <a:t>suprasellar</a:t>
            </a:r>
            <a:r>
              <a:rPr lang="tr-TR" sz="1500" dirty="0"/>
              <a:t> veya hipofiz tümörlü dokuz hastadan oluşan bir seri yayınlamıştır.</a:t>
            </a:r>
          </a:p>
          <a:p>
            <a:pPr lvl="2">
              <a:lnSpc>
                <a:spcPct val="110000"/>
              </a:lnSpc>
              <a:buFont typeface="Wingdings" panose="05000000000000000000" pitchFamily="2" charset="2"/>
              <a:buChar char="ü"/>
            </a:pPr>
            <a:r>
              <a:rPr lang="tr-TR" sz="1500" dirty="0"/>
              <a:t>Dozlar, ilk seri için 36 ila 54 </a:t>
            </a:r>
            <a:r>
              <a:rPr lang="tr-TR" sz="1500" dirty="0" err="1"/>
              <a:t>Gy</a:t>
            </a:r>
            <a:r>
              <a:rPr lang="tr-TR" sz="1500" dirty="0"/>
              <a:t> ve ikinci seri için 35-50 </a:t>
            </a:r>
            <a:r>
              <a:rPr lang="tr-TR" sz="1500" dirty="0" err="1"/>
              <a:t>Gy</a:t>
            </a:r>
            <a:r>
              <a:rPr lang="tr-TR" sz="1500" dirty="0"/>
              <a:t> arasında değişmiştir. </a:t>
            </a:r>
          </a:p>
          <a:p>
            <a:pPr lvl="2">
              <a:lnSpc>
                <a:spcPct val="110000"/>
              </a:lnSpc>
              <a:buFont typeface="Wingdings" panose="05000000000000000000" pitchFamily="2" charset="2"/>
              <a:buChar char="ü"/>
            </a:pPr>
            <a:r>
              <a:rPr lang="tr-TR" sz="1500" dirty="0"/>
              <a:t>Medyan aralık 7,5 yıl</a:t>
            </a:r>
          </a:p>
          <a:p>
            <a:pPr lvl="2">
              <a:lnSpc>
                <a:spcPct val="110000"/>
              </a:lnSpc>
              <a:buFont typeface="Wingdings" panose="05000000000000000000" pitchFamily="2" charset="2"/>
              <a:buChar char="ü"/>
            </a:pPr>
            <a:r>
              <a:rPr lang="tr-TR" sz="1500" dirty="0"/>
              <a:t>Toplam doz, üç hastanın en az 86 </a:t>
            </a:r>
            <a:r>
              <a:rPr lang="tr-TR" sz="1500" dirty="0" err="1"/>
              <a:t>Gy</a:t>
            </a:r>
            <a:r>
              <a:rPr lang="tr-TR" sz="1500" dirty="0"/>
              <a:t> aldığı 2 </a:t>
            </a:r>
            <a:r>
              <a:rPr lang="tr-TR" sz="1500" dirty="0" err="1"/>
              <a:t>Gy</a:t>
            </a:r>
            <a:r>
              <a:rPr lang="tr-TR" sz="1500" dirty="0"/>
              <a:t> fraksiyonlarda 70 ila 89 </a:t>
            </a:r>
            <a:r>
              <a:rPr lang="tr-TR" sz="1500" dirty="0" err="1"/>
              <a:t>Gy</a:t>
            </a:r>
            <a:r>
              <a:rPr lang="tr-TR" sz="1500" dirty="0"/>
              <a:t> arasında değişmiştir. </a:t>
            </a:r>
          </a:p>
          <a:p>
            <a:pPr lvl="2">
              <a:lnSpc>
                <a:spcPct val="110000"/>
              </a:lnSpc>
              <a:buFont typeface="Wingdings" panose="05000000000000000000" pitchFamily="2" charset="2"/>
              <a:buChar char="ü"/>
            </a:pPr>
            <a:r>
              <a:rPr lang="tr-TR" sz="1500" dirty="0"/>
              <a:t>86 </a:t>
            </a:r>
            <a:r>
              <a:rPr lang="tr-TR" sz="1500" dirty="0" err="1"/>
              <a:t>Gy'ye</a:t>
            </a:r>
            <a:r>
              <a:rPr lang="tr-TR" sz="1500" dirty="0"/>
              <a:t> kadar tedavi edilen sadece bir hastada ciddi bir komplikasyon (optik nöropati) gelişmiştir.</a:t>
            </a:r>
          </a:p>
        </p:txBody>
      </p:sp>
      <p:pic>
        <p:nvPicPr>
          <p:cNvPr id="5" name="Resim 4">
            <a:extLst>
              <a:ext uri="{FF2B5EF4-FFF2-40B4-BE49-F238E27FC236}">
                <a16:creationId xmlns:a16="http://schemas.microsoft.com/office/drawing/2014/main" id="{70DAEDD2-A692-4A0E-3524-CB0A8F87722A}"/>
              </a:ext>
            </a:extLst>
          </p:cNvPr>
          <p:cNvPicPr>
            <a:picLocks noChangeAspect="1"/>
          </p:cNvPicPr>
          <p:nvPr/>
        </p:nvPicPr>
        <p:blipFill>
          <a:blip r:embed="rId2"/>
          <a:stretch>
            <a:fillRect/>
          </a:stretch>
        </p:blipFill>
        <p:spPr>
          <a:xfrm>
            <a:off x="6515107" y="2332026"/>
            <a:ext cx="5196000" cy="1857569"/>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723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A5C7C3-71D0-4FDD-F6D2-ADCE061319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0CFB3394-5A5D-0512-44C7-B8540429209C}"/>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E783527E-61A2-F8DE-C265-73C6CB70060F}"/>
              </a:ext>
            </a:extLst>
          </p:cNvPr>
          <p:cNvSpPr>
            <a:spLocks noGrp="1"/>
          </p:cNvSpPr>
          <p:nvPr>
            <p:ph idx="1"/>
          </p:nvPr>
        </p:nvSpPr>
        <p:spPr>
          <a:xfrm>
            <a:off x="1143001" y="2332026"/>
            <a:ext cx="4953000" cy="3567118"/>
          </a:xfrm>
        </p:spPr>
        <p:txBody>
          <a:bodyPr anchor="t">
            <a:normAutofit/>
          </a:bodyPr>
          <a:lstStyle/>
          <a:p>
            <a:pPr>
              <a:lnSpc>
                <a:spcPct val="110000"/>
              </a:lnSpc>
            </a:pPr>
            <a:r>
              <a:rPr lang="tr-TR" sz="1400"/>
              <a:t>Beyin :</a:t>
            </a:r>
          </a:p>
          <a:p>
            <a:pPr lvl="2">
              <a:lnSpc>
                <a:spcPct val="110000"/>
              </a:lnSpc>
              <a:buFont typeface="Wingdings" panose="05000000000000000000" pitchFamily="2" charset="2"/>
              <a:buChar char="ü"/>
            </a:pPr>
            <a:r>
              <a:rPr lang="tr-TR" sz="1400" err="1"/>
              <a:t>Shepherd</a:t>
            </a:r>
            <a:r>
              <a:rPr lang="tr-TR" sz="1400"/>
              <a:t> ve arkadaşları (1997) tarafından 55 </a:t>
            </a:r>
            <a:r>
              <a:rPr lang="tr-TR" sz="1400" err="1"/>
              <a:t>Gy'lik</a:t>
            </a:r>
            <a:r>
              <a:rPr lang="tr-TR" sz="1400"/>
              <a:t> medyan doz sonrası </a:t>
            </a:r>
            <a:r>
              <a:rPr lang="tr-TR" sz="1400" err="1"/>
              <a:t>fraksiyone</a:t>
            </a:r>
            <a:r>
              <a:rPr lang="tr-TR" sz="1400"/>
              <a:t> </a:t>
            </a:r>
            <a:r>
              <a:rPr lang="tr-TR" sz="1400" err="1"/>
              <a:t>stereotaktik</a:t>
            </a:r>
            <a:r>
              <a:rPr lang="tr-TR" sz="1400"/>
              <a:t> radyoterapi (haftada 5 fraksiyon, fraksiyon başına 5 </a:t>
            </a:r>
            <a:r>
              <a:rPr lang="tr-TR" sz="1400" err="1"/>
              <a:t>Gy</a:t>
            </a:r>
            <a:r>
              <a:rPr lang="tr-TR" sz="1400"/>
              <a:t>) ile glioma re-</a:t>
            </a:r>
            <a:r>
              <a:rPr lang="tr-TR" sz="1400" err="1"/>
              <a:t>RT’si</a:t>
            </a:r>
            <a:r>
              <a:rPr lang="tr-TR" sz="1400"/>
              <a:t> rapor edilmiştir. </a:t>
            </a:r>
          </a:p>
          <a:p>
            <a:pPr lvl="2">
              <a:lnSpc>
                <a:spcPct val="110000"/>
              </a:lnSpc>
              <a:buFont typeface="Wingdings" panose="05000000000000000000" pitchFamily="2" charset="2"/>
              <a:buChar char="ü"/>
            </a:pPr>
            <a:r>
              <a:rPr lang="tr-TR" sz="1400"/>
              <a:t>40 </a:t>
            </a:r>
            <a:r>
              <a:rPr lang="tr-TR" sz="1400" err="1"/>
              <a:t>Gy'den</a:t>
            </a:r>
            <a:r>
              <a:rPr lang="tr-TR" sz="1400"/>
              <a:t> fazla tedavi edilen hastaların hepsinde geç toksisite gelişmişken, 30-40 </a:t>
            </a:r>
            <a:r>
              <a:rPr lang="tr-TR" sz="1400" err="1"/>
              <a:t>Gy</a:t>
            </a:r>
            <a:r>
              <a:rPr lang="tr-TR" sz="1400"/>
              <a:t> alanların sadece %25'inde bu tür olumsuz olaylar gelişmiştir.</a:t>
            </a:r>
          </a:p>
          <a:p>
            <a:pPr lvl="2">
              <a:lnSpc>
                <a:spcPct val="110000"/>
              </a:lnSpc>
              <a:buFont typeface="Wingdings" panose="05000000000000000000" pitchFamily="2" charset="2"/>
              <a:buChar char="ü"/>
            </a:pPr>
            <a:r>
              <a:rPr lang="tr-TR" sz="1400"/>
              <a:t>Birkaç kurum, 4 </a:t>
            </a:r>
            <a:r>
              <a:rPr lang="tr-TR" sz="1400" err="1"/>
              <a:t>Gy'nin</a:t>
            </a:r>
            <a:r>
              <a:rPr lang="tr-TR" sz="1400"/>
              <a:t> altındaki fraksiyon boyutlarında kabul edilebilir toksisite oranlarıyla 30-40 </a:t>
            </a:r>
            <a:r>
              <a:rPr lang="tr-TR" sz="1400" err="1"/>
              <a:t>Gy'lik</a:t>
            </a:r>
            <a:r>
              <a:rPr lang="tr-TR" sz="1400"/>
              <a:t> re-RT dozlarını kullanmıştır (</a:t>
            </a:r>
            <a:r>
              <a:rPr lang="tr-TR" sz="1400" err="1"/>
              <a:t>Combs</a:t>
            </a:r>
            <a:r>
              <a:rPr lang="tr-TR" sz="1400"/>
              <a:t> ve arkadaşları 2005; </a:t>
            </a:r>
            <a:r>
              <a:rPr lang="tr-TR" sz="1400" err="1"/>
              <a:t>Fogh</a:t>
            </a:r>
            <a:r>
              <a:rPr lang="tr-TR" sz="1400"/>
              <a:t> ve arkadaşları 2010) ve şu anda devam eden prospektif bir çalışma da bulunmaktadır (</a:t>
            </a:r>
            <a:r>
              <a:rPr lang="tr-TR" sz="1400" err="1"/>
              <a:t>Combs</a:t>
            </a:r>
            <a:r>
              <a:rPr lang="tr-TR" sz="1400"/>
              <a:t> ve arkadaşları 2010). </a:t>
            </a:r>
          </a:p>
        </p:txBody>
      </p:sp>
      <p:pic>
        <p:nvPicPr>
          <p:cNvPr id="5" name="Resim 4">
            <a:extLst>
              <a:ext uri="{FF2B5EF4-FFF2-40B4-BE49-F238E27FC236}">
                <a16:creationId xmlns:a16="http://schemas.microsoft.com/office/drawing/2014/main" id="{C0C818B4-75BF-7960-F450-797787A0B40F}"/>
              </a:ext>
            </a:extLst>
          </p:cNvPr>
          <p:cNvPicPr>
            <a:picLocks noChangeAspect="1"/>
          </p:cNvPicPr>
          <p:nvPr/>
        </p:nvPicPr>
        <p:blipFill>
          <a:blip r:embed="rId2"/>
          <a:stretch>
            <a:fillRect/>
          </a:stretch>
        </p:blipFill>
        <p:spPr>
          <a:xfrm>
            <a:off x="6323430" y="2332026"/>
            <a:ext cx="5579353" cy="1799339"/>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691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13141B-AA16-E80F-7001-06B8D3FE45D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A257E631-68BF-5720-0736-456A6F82C751}"/>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2DD253BC-1108-B380-37C1-AC2B87D26C8A}"/>
              </a:ext>
            </a:extLst>
          </p:cNvPr>
          <p:cNvSpPr>
            <a:spLocks noGrp="1"/>
          </p:cNvSpPr>
          <p:nvPr>
            <p:ph idx="1"/>
          </p:nvPr>
        </p:nvSpPr>
        <p:spPr>
          <a:xfrm>
            <a:off x="1143001" y="2332026"/>
            <a:ext cx="4953000" cy="3567118"/>
          </a:xfrm>
        </p:spPr>
        <p:txBody>
          <a:bodyPr anchor="t">
            <a:normAutofit/>
          </a:bodyPr>
          <a:lstStyle/>
          <a:p>
            <a:r>
              <a:rPr lang="tr-TR" dirty="0"/>
              <a:t>Beyin :</a:t>
            </a:r>
          </a:p>
          <a:p>
            <a:pPr lvl="2">
              <a:buFont typeface="Wingdings" panose="05000000000000000000" pitchFamily="2" charset="2"/>
              <a:buChar char="ü"/>
            </a:pPr>
            <a:r>
              <a:rPr lang="tr-TR" dirty="0" err="1"/>
              <a:t>Sneed</a:t>
            </a:r>
            <a:r>
              <a:rPr lang="tr-TR" dirty="0"/>
              <a:t> ve ark. (2015), tekrarlayan beyin metastazları için 2. seri </a:t>
            </a:r>
            <a:r>
              <a:rPr lang="tr-TR" dirty="0" err="1"/>
              <a:t>radyocerrahide</a:t>
            </a:r>
            <a:r>
              <a:rPr lang="tr-TR" dirty="0"/>
              <a:t> semptomatik olumsuz radyasyon etkisinin 1 yıllık kümülatif insidansının %20 olduğunu bildirmiştir. (medyan re-RT dozu 18 </a:t>
            </a:r>
            <a:r>
              <a:rPr lang="tr-TR" dirty="0" err="1"/>
              <a:t>Gy</a:t>
            </a:r>
            <a:r>
              <a:rPr lang="tr-TR" dirty="0"/>
              <a:t>, n = 72). </a:t>
            </a:r>
          </a:p>
          <a:p>
            <a:pPr lvl="2">
              <a:buFont typeface="Wingdings" panose="05000000000000000000" pitchFamily="2" charset="2"/>
              <a:buChar char="ü"/>
            </a:pPr>
            <a:r>
              <a:rPr lang="tr-TR" dirty="0"/>
              <a:t>Aynı lezyona daha önce </a:t>
            </a:r>
            <a:r>
              <a:rPr lang="tr-TR" dirty="0" err="1"/>
              <a:t>radyocerrahi</a:t>
            </a:r>
            <a:r>
              <a:rPr lang="tr-TR" dirty="0"/>
              <a:t> uygulanmamış hastalarla karşılaştırıldığında, herhangi bir olumsuz radyasyon etkisi için tehlike oranı 5,05 olarak hesaplanmıştır (%95 güven aralığı 1,9-13,2).</a:t>
            </a:r>
          </a:p>
        </p:txBody>
      </p:sp>
      <p:pic>
        <p:nvPicPr>
          <p:cNvPr id="5" name="Resim 4">
            <a:extLst>
              <a:ext uri="{FF2B5EF4-FFF2-40B4-BE49-F238E27FC236}">
                <a16:creationId xmlns:a16="http://schemas.microsoft.com/office/drawing/2014/main" id="{F290DF1D-29A4-1152-F6D1-CCD4496BCEA7}"/>
              </a:ext>
            </a:extLst>
          </p:cNvPr>
          <p:cNvPicPr>
            <a:picLocks noChangeAspect="1"/>
          </p:cNvPicPr>
          <p:nvPr/>
        </p:nvPicPr>
        <p:blipFill>
          <a:blip r:embed="rId2"/>
          <a:stretch>
            <a:fillRect/>
          </a:stretch>
        </p:blipFill>
        <p:spPr>
          <a:xfrm>
            <a:off x="6539402" y="2233833"/>
            <a:ext cx="5147408" cy="2303464"/>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468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34A0B7-E805-EFA4-0F05-5F01BC85FD2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FF7F3299-68E9-92A8-FB3E-5FAD0513F433}"/>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81256C83-E166-32D1-C16C-C838A52D9B3A}"/>
              </a:ext>
            </a:extLst>
          </p:cNvPr>
          <p:cNvSpPr>
            <a:spLocks noGrp="1"/>
          </p:cNvSpPr>
          <p:nvPr>
            <p:ph idx="1"/>
          </p:nvPr>
        </p:nvSpPr>
        <p:spPr>
          <a:xfrm>
            <a:off x="1143001" y="2332026"/>
            <a:ext cx="4953000" cy="3567118"/>
          </a:xfrm>
        </p:spPr>
        <p:txBody>
          <a:bodyPr anchor="t">
            <a:normAutofit fontScale="92500" lnSpcReduction="10000"/>
          </a:bodyPr>
          <a:lstStyle/>
          <a:p>
            <a:pPr>
              <a:lnSpc>
                <a:spcPct val="110000"/>
              </a:lnSpc>
            </a:pPr>
            <a:r>
              <a:rPr lang="tr-TR" sz="1400" dirty="0"/>
              <a:t>Kalp :</a:t>
            </a:r>
          </a:p>
          <a:p>
            <a:pPr lvl="2">
              <a:lnSpc>
                <a:spcPct val="110000"/>
              </a:lnSpc>
              <a:buFont typeface="Wingdings" panose="05000000000000000000" pitchFamily="2" charset="2"/>
              <a:buChar char="ü"/>
            </a:pPr>
            <a:r>
              <a:rPr lang="tr-TR" sz="1400" dirty="0" err="1"/>
              <a:t>Wondergem</a:t>
            </a:r>
            <a:r>
              <a:rPr lang="tr-TR" sz="1400" dirty="0"/>
              <a:t> ve ark. (1996) sıçan modelinde 9 aya kadar aralıklarla kalbin re-RT toleransını, re-</a:t>
            </a:r>
            <a:r>
              <a:rPr lang="tr-TR" sz="1400" dirty="0" err="1"/>
              <a:t>RT’den</a:t>
            </a:r>
            <a:r>
              <a:rPr lang="tr-TR" sz="1400" dirty="0"/>
              <a:t> 6 ay sonra </a:t>
            </a:r>
            <a:r>
              <a:rPr lang="tr-TR" sz="1400" dirty="0" err="1"/>
              <a:t>ex</a:t>
            </a:r>
            <a:r>
              <a:rPr lang="tr-TR" sz="1400" dirty="0"/>
              <a:t> </a:t>
            </a:r>
            <a:r>
              <a:rPr lang="tr-TR" sz="1400" dirty="0" err="1"/>
              <a:t>vivo</a:t>
            </a:r>
            <a:r>
              <a:rPr lang="tr-TR" sz="1400" dirty="0"/>
              <a:t> kardiyak fonksiyonu ölçerek değerlendirmiştir.</a:t>
            </a:r>
          </a:p>
          <a:p>
            <a:pPr lvl="2">
              <a:lnSpc>
                <a:spcPct val="110000"/>
              </a:lnSpc>
              <a:buFont typeface="Wingdings" panose="05000000000000000000" pitchFamily="2" charset="2"/>
              <a:buChar char="ü"/>
            </a:pPr>
            <a:r>
              <a:rPr lang="tr-TR" sz="1400" dirty="0"/>
              <a:t>Kardiyak tolerans dozu, tedavi edilen hayvanların yarısında en az %50 fonksiyon kaybına neden olan doz olarak tanımlanmıştır (ED50). </a:t>
            </a:r>
          </a:p>
          <a:p>
            <a:pPr lvl="2">
              <a:lnSpc>
                <a:spcPct val="110000"/>
              </a:lnSpc>
              <a:buFont typeface="Wingdings" panose="05000000000000000000" pitchFamily="2" charset="2"/>
              <a:buChar char="ü"/>
            </a:pPr>
            <a:r>
              <a:rPr lang="tr-TR" sz="1400" dirty="0"/>
              <a:t>6 aylık bir aralığa kadar, re-RT ED50’si ilk seri ED50'sine yakın hesaplanmış ancak aralık 6 aydan uzun olduğunda önemli ölçüde düşmüştür.</a:t>
            </a:r>
          </a:p>
          <a:p>
            <a:pPr lvl="2">
              <a:lnSpc>
                <a:spcPct val="110000"/>
              </a:lnSpc>
              <a:buFont typeface="Wingdings" panose="05000000000000000000" pitchFamily="2" charset="2"/>
              <a:buChar char="ü"/>
            </a:pPr>
            <a:r>
              <a:rPr lang="tr-TR" sz="1400" dirty="0"/>
              <a:t>ED50 ayrıca ilk dozun yükselmesi durumunda da azalmıştır. </a:t>
            </a:r>
          </a:p>
          <a:p>
            <a:pPr lvl="2">
              <a:lnSpc>
                <a:spcPct val="110000"/>
              </a:lnSpc>
              <a:buFont typeface="Wingdings" panose="05000000000000000000" pitchFamily="2" charset="2"/>
              <a:buChar char="ü"/>
            </a:pPr>
            <a:r>
              <a:rPr lang="tr-TR" sz="1400" dirty="0"/>
              <a:t>RT bağlı hasarın yavaş ilerlemesi, zamanla toleranstaki azalmanın makul bir açıklamasıdır. Sistematik klinik veriler mevcut değildir.</a:t>
            </a:r>
          </a:p>
          <a:p>
            <a:pPr lvl="2">
              <a:lnSpc>
                <a:spcPct val="110000"/>
              </a:lnSpc>
              <a:buFont typeface="Wingdings" panose="05000000000000000000" pitchFamily="2" charset="2"/>
              <a:buChar char="ü"/>
            </a:pPr>
            <a:endParaRPr lang="tr-TR" sz="1400" dirty="0"/>
          </a:p>
        </p:txBody>
      </p:sp>
      <p:pic>
        <p:nvPicPr>
          <p:cNvPr id="5" name="Resim 4">
            <a:extLst>
              <a:ext uri="{FF2B5EF4-FFF2-40B4-BE49-F238E27FC236}">
                <a16:creationId xmlns:a16="http://schemas.microsoft.com/office/drawing/2014/main" id="{DF6EFE24-C8A0-D63F-02BE-1C9D6DF179B5}"/>
              </a:ext>
            </a:extLst>
          </p:cNvPr>
          <p:cNvPicPr>
            <a:picLocks noChangeAspect="1"/>
          </p:cNvPicPr>
          <p:nvPr/>
        </p:nvPicPr>
        <p:blipFill>
          <a:blip r:embed="rId2"/>
          <a:stretch>
            <a:fillRect/>
          </a:stretch>
        </p:blipFill>
        <p:spPr>
          <a:xfrm>
            <a:off x="6204917" y="2332026"/>
            <a:ext cx="5816380" cy="1686749"/>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736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ABC49D-FF86-59DA-FD78-C381E7FF35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1C16A9EC-04E5-C8E0-5AA6-F24A14A16E38}"/>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C1CBFBC5-DC7B-2715-249F-980A507EA94D}"/>
              </a:ext>
            </a:extLst>
          </p:cNvPr>
          <p:cNvSpPr>
            <a:spLocks noGrp="1"/>
          </p:cNvSpPr>
          <p:nvPr>
            <p:ph idx="1"/>
          </p:nvPr>
        </p:nvSpPr>
        <p:spPr>
          <a:xfrm>
            <a:off x="1143001" y="2332026"/>
            <a:ext cx="4953000" cy="3567118"/>
          </a:xfrm>
        </p:spPr>
        <p:txBody>
          <a:bodyPr anchor="t">
            <a:normAutofit fontScale="92500" lnSpcReduction="10000"/>
          </a:bodyPr>
          <a:lstStyle/>
          <a:p>
            <a:pPr>
              <a:lnSpc>
                <a:spcPct val="110000"/>
              </a:lnSpc>
            </a:pPr>
            <a:r>
              <a:rPr lang="tr-TR" sz="1300" dirty="0"/>
              <a:t>Mesane :</a:t>
            </a:r>
          </a:p>
          <a:p>
            <a:pPr lvl="2">
              <a:lnSpc>
                <a:spcPct val="110000"/>
              </a:lnSpc>
              <a:buFont typeface="Wingdings" panose="05000000000000000000" pitchFamily="2" charset="2"/>
              <a:buChar char="ü"/>
            </a:pPr>
            <a:r>
              <a:rPr lang="tr-TR" sz="1300" dirty="0" err="1"/>
              <a:t>Stewart</a:t>
            </a:r>
            <a:r>
              <a:rPr lang="tr-TR" sz="1300" dirty="0"/>
              <a:t> ve ark. (1990) farelerde tüm mesane ışınlamasını incelemiştir.</a:t>
            </a:r>
          </a:p>
          <a:p>
            <a:pPr lvl="2">
              <a:lnSpc>
                <a:spcPct val="110000"/>
              </a:lnSpc>
              <a:buFont typeface="Wingdings" panose="05000000000000000000" pitchFamily="2" charset="2"/>
              <a:buChar char="ü"/>
            </a:pPr>
            <a:r>
              <a:rPr lang="tr-TR" sz="1300" dirty="0"/>
              <a:t>Başlangıç dozları, herhangi bir gözlemlenebilir fonksiyonel mesane hasarı oluşturmayan 8 </a:t>
            </a:r>
            <a:r>
              <a:rPr lang="tr-TR" sz="1300" dirty="0" err="1"/>
              <a:t>Gy</a:t>
            </a:r>
            <a:r>
              <a:rPr lang="tr-TR" sz="1300" dirty="0"/>
              <a:t> ve tam tolerans dozunun %60'ına denk gelen ve yaklaşık 30 haftadan itibaren orta düzeyde hasara neden olan 16 </a:t>
            </a:r>
            <a:r>
              <a:rPr lang="tr-TR" sz="1300" dirty="0" err="1"/>
              <a:t>Gy</a:t>
            </a:r>
            <a:r>
              <a:rPr lang="tr-TR" sz="1300" dirty="0"/>
              <a:t> olarak belirlenmiştir. </a:t>
            </a:r>
          </a:p>
          <a:p>
            <a:pPr lvl="2">
              <a:lnSpc>
                <a:spcPct val="110000"/>
              </a:lnSpc>
              <a:buFont typeface="Wingdings" panose="05000000000000000000" pitchFamily="2" charset="2"/>
              <a:buChar char="ü"/>
            </a:pPr>
            <a:r>
              <a:rPr lang="tr-TR" sz="1300" dirty="0"/>
              <a:t>Yaklaşık 13 veya 39 hafta sonra tekrar ışınlama yapılmıştır. </a:t>
            </a:r>
          </a:p>
          <a:p>
            <a:pPr lvl="2">
              <a:lnSpc>
                <a:spcPct val="110000"/>
              </a:lnSpc>
              <a:buFont typeface="Wingdings" panose="05000000000000000000" pitchFamily="2" charset="2"/>
              <a:buChar char="ü"/>
            </a:pPr>
            <a:r>
              <a:rPr lang="tr-TR" sz="1300" dirty="0"/>
              <a:t>İdrara çıkma sıklığında artış olarak ortaya çıkan akut toksisite, her iki başlangıç dozu seviyesinden 13 hafta sonra re-RT alanlarda hafifti ancak 16 </a:t>
            </a:r>
            <a:r>
              <a:rPr lang="tr-TR" sz="1300" dirty="0" err="1"/>
              <a:t>Gy'lik</a:t>
            </a:r>
            <a:r>
              <a:rPr lang="tr-TR" sz="1300" dirty="0"/>
              <a:t> başlangıç dozundan 39 hafta sonra re-RT alan grupta artmıştır. </a:t>
            </a:r>
          </a:p>
          <a:p>
            <a:pPr lvl="2">
              <a:lnSpc>
                <a:spcPct val="110000"/>
              </a:lnSpc>
              <a:buFont typeface="Wingdings" panose="05000000000000000000" pitchFamily="2" charset="2"/>
              <a:buChar char="ü"/>
            </a:pPr>
            <a:r>
              <a:rPr lang="tr-TR" sz="1300" dirty="0"/>
              <a:t>Geç mesane hasarı açısından (son nokta mesane hacminde &gt;%50 azalma, re-</a:t>
            </a:r>
            <a:r>
              <a:rPr lang="tr-TR" sz="1300" dirty="0" err="1"/>
              <a:t>RT’den</a:t>
            </a:r>
            <a:r>
              <a:rPr lang="tr-TR" sz="1300" dirty="0"/>
              <a:t> ≥27 hafta sonra idrara çıkma sıklığında artış olarak tanımlanır), 9 aylığa kadarki süreçte uzun vadeli iyileşme gözlemlenmemiştir.</a:t>
            </a:r>
          </a:p>
        </p:txBody>
      </p:sp>
      <p:pic>
        <p:nvPicPr>
          <p:cNvPr id="5" name="Resim 4">
            <a:extLst>
              <a:ext uri="{FF2B5EF4-FFF2-40B4-BE49-F238E27FC236}">
                <a16:creationId xmlns:a16="http://schemas.microsoft.com/office/drawing/2014/main" id="{D831E610-E4DF-E53E-3911-56A4CEA98D33}"/>
              </a:ext>
            </a:extLst>
          </p:cNvPr>
          <p:cNvPicPr>
            <a:picLocks noChangeAspect="1"/>
          </p:cNvPicPr>
          <p:nvPr/>
        </p:nvPicPr>
        <p:blipFill>
          <a:blip r:embed="rId2"/>
          <a:stretch>
            <a:fillRect/>
          </a:stretch>
        </p:blipFill>
        <p:spPr>
          <a:xfrm>
            <a:off x="6137967" y="2233833"/>
            <a:ext cx="5950279" cy="1889213"/>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39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098C14-DB11-91FC-7B42-EF6D2F152AC0}"/>
            </a:ext>
          </a:extLst>
        </p:cNvPr>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54FB8AA8-A1F6-9215-1F97-EE8401DB8B81}"/>
              </a:ext>
            </a:extLst>
          </p:cNvPr>
          <p:cNvSpPr>
            <a:spLocks noGrp="1"/>
          </p:cNvSpPr>
          <p:nvPr>
            <p:ph type="title"/>
          </p:nvPr>
        </p:nvSpPr>
        <p:spPr>
          <a:xfrm>
            <a:off x="1143001" y="872935"/>
            <a:ext cx="5999018" cy="1360898"/>
          </a:xfrm>
        </p:spPr>
        <p:txBody>
          <a:bodyPr>
            <a:normAutofit/>
          </a:bodyPr>
          <a:lstStyle/>
          <a:p>
            <a:r>
              <a:rPr lang="tr-TR" dirty="0"/>
              <a:t>ERKEN YAN ETKİLER</a:t>
            </a:r>
          </a:p>
        </p:txBody>
      </p:sp>
      <p:sp>
        <p:nvSpPr>
          <p:cNvPr id="3" name="İçerik Yer Tutucusu 2">
            <a:extLst>
              <a:ext uri="{FF2B5EF4-FFF2-40B4-BE49-F238E27FC236}">
                <a16:creationId xmlns:a16="http://schemas.microsoft.com/office/drawing/2014/main" id="{09F267DB-6075-301E-5F75-233F057B06F8}"/>
              </a:ext>
            </a:extLst>
          </p:cNvPr>
          <p:cNvSpPr>
            <a:spLocks noGrp="1"/>
          </p:cNvSpPr>
          <p:nvPr>
            <p:ph idx="1"/>
          </p:nvPr>
        </p:nvSpPr>
        <p:spPr>
          <a:xfrm>
            <a:off x="1143001" y="2332025"/>
            <a:ext cx="5310050" cy="3744303"/>
          </a:xfrm>
        </p:spPr>
        <p:txBody>
          <a:bodyPr anchor="t">
            <a:normAutofit fontScale="62500" lnSpcReduction="20000"/>
          </a:bodyPr>
          <a:lstStyle/>
          <a:p>
            <a:pPr>
              <a:lnSpc>
                <a:spcPct val="110000"/>
              </a:lnSpc>
            </a:pPr>
            <a:r>
              <a:rPr lang="tr-TR" sz="2600" dirty="0"/>
              <a:t>Bağırsak :</a:t>
            </a:r>
          </a:p>
          <a:p>
            <a:pPr lvl="2">
              <a:lnSpc>
                <a:spcPct val="110000"/>
              </a:lnSpc>
              <a:buFont typeface="Wingdings" panose="05000000000000000000" pitchFamily="2" charset="2"/>
              <a:buChar char="ü"/>
            </a:pPr>
            <a:r>
              <a:rPr lang="tr-TR" sz="2300" dirty="0"/>
              <a:t>Bağırsağın deneysel re-RT toleransı hakkında tek bir çalışma vardır (</a:t>
            </a:r>
            <a:r>
              <a:rPr lang="tr-TR" sz="2300" dirty="0" err="1"/>
              <a:t>Reynaud</a:t>
            </a:r>
            <a:r>
              <a:rPr lang="tr-TR" sz="2300" dirty="0"/>
              <a:t> ve Travis 1984). </a:t>
            </a:r>
          </a:p>
          <a:p>
            <a:pPr lvl="2">
              <a:lnSpc>
                <a:spcPct val="110000"/>
              </a:lnSpc>
              <a:buFont typeface="Wingdings" panose="05000000000000000000" pitchFamily="2" charset="2"/>
              <a:buChar char="ü"/>
            </a:pPr>
            <a:r>
              <a:rPr lang="tr-TR" sz="2300" dirty="0"/>
              <a:t>Fareler 9 veya 11,5 </a:t>
            </a:r>
            <a:r>
              <a:rPr lang="tr-TR" sz="2300" dirty="0" err="1"/>
              <a:t>Gy</a:t>
            </a:r>
            <a:r>
              <a:rPr lang="tr-TR" sz="2300" dirty="0"/>
              <a:t> tüm batın RT almıştır, bu akut mortaliteye neden olmamış ancak ince bağırsak </a:t>
            </a:r>
            <a:r>
              <a:rPr lang="tr-TR" sz="2300" dirty="0" err="1"/>
              <a:t>kript</a:t>
            </a:r>
            <a:r>
              <a:rPr lang="tr-TR" sz="2300" dirty="0"/>
              <a:t> sayısını yaklaşık %10 oranında azaltmış ve 1 yıl içinde bağırsak hasarından %10 geç mortaliteye neden olmuştur. </a:t>
            </a:r>
          </a:p>
          <a:p>
            <a:pPr lvl="2">
              <a:lnSpc>
                <a:spcPct val="110000"/>
              </a:lnSpc>
              <a:buFont typeface="Wingdings" panose="05000000000000000000" pitchFamily="2" charset="2"/>
              <a:buChar char="ü"/>
            </a:pPr>
            <a:r>
              <a:rPr lang="tr-TR" sz="2300" dirty="0"/>
              <a:t>Daha sonra 2, 6 veya 12 ay sonra olmak üzere tüm vücut RT verilmiştir. </a:t>
            </a:r>
          </a:p>
          <a:p>
            <a:pPr lvl="2">
              <a:lnSpc>
                <a:spcPct val="110000"/>
              </a:lnSpc>
              <a:buFont typeface="Wingdings" panose="05000000000000000000" pitchFamily="2" charset="2"/>
              <a:buChar char="ü"/>
            </a:pPr>
            <a:r>
              <a:rPr lang="tr-TR" sz="2300" dirty="0"/>
              <a:t>Re-</a:t>
            </a:r>
            <a:r>
              <a:rPr lang="tr-TR" sz="2300" dirty="0" err="1"/>
              <a:t>RT’den</a:t>
            </a:r>
            <a:r>
              <a:rPr lang="tr-TR" sz="2300" dirty="0"/>
              <a:t> 3,5 gün sonra </a:t>
            </a:r>
            <a:r>
              <a:rPr lang="tr-TR" sz="2300" dirty="0" err="1"/>
              <a:t>kript</a:t>
            </a:r>
            <a:r>
              <a:rPr lang="tr-TR" sz="2300" dirty="0"/>
              <a:t> sağ kalımının değerlendirilmesi, geride kalan </a:t>
            </a:r>
            <a:r>
              <a:rPr lang="tr-TR" sz="2300" dirty="0" err="1"/>
              <a:t>kriptler</a:t>
            </a:r>
            <a:r>
              <a:rPr lang="tr-TR" sz="2300" dirty="0"/>
              <a:t> tarafından başlangıç ​​abdominal radyasyon dozunun çok azının hatırlandığını veya hiç hatırlanmadığını göstermiş ve bu da re-</a:t>
            </a:r>
            <a:r>
              <a:rPr lang="tr-TR" sz="2300" dirty="0" err="1"/>
              <a:t>RT’ye</a:t>
            </a:r>
            <a:r>
              <a:rPr lang="tr-TR" sz="2300" dirty="0"/>
              <a:t> karşı dikkate değer bir tolerans olduğunu göstermiştir.</a:t>
            </a:r>
          </a:p>
        </p:txBody>
      </p:sp>
      <p:pic>
        <p:nvPicPr>
          <p:cNvPr id="5" name="Resim 4">
            <a:extLst>
              <a:ext uri="{FF2B5EF4-FFF2-40B4-BE49-F238E27FC236}">
                <a16:creationId xmlns:a16="http://schemas.microsoft.com/office/drawing/2014/main" id="{A9382EF9-15C3-4CAC-0CF5-CB578129829A}"/>
              </a:ext>
            </a:extLst>
          </p:cNvPr>
          <p:cNvPicPr>
            <a:picLocks noChangeAspect="1"/>
          </p:cNvPicPr>
          <p:nvPr/>
        </p:nvPicPr>
        <p:blipFill>
          <a:blip r:embed="rId2"/>
          <a:stretch>
            <a:fillRect/>
          </a:stretch>
        </p:blipFill>
        <p:spPr>
          <a:xfrm>
            <a:off x="6694055" y="2329705"/>
            <a:ext cx="5310050" cy="1632841"/>
          </a:xfrm>
          <a:prstGeom prst="rect">
            <a:avLst/>
          </a:prstGeom>
        </p:spPr>
      </p:pic>
      <p:cxnSp>
        <p:nvCxnSpPr>
          <p:cNvPr id="18"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31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3EFD9-97F0-21D6-624C-D0ADF529E8E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28BEBFA-54A6-DE99-334E-4E5557CF9E6E}"/>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D2E19D43-0D26-64AF-9518-5008B6643560}"/>
              </a:ext>
            </a:extLst>
          </p:cNvPr>
          <p:cNvSpPr>
            <a:spLocks noGrp="1"/>
          </p:cNvSpPr>
          <p:nvPr>
            <p:ph idx="1"/>
          </p:nvPr>
        </p:nvSpPr>
        <p:spPr/>
        <p:txBody>
          <a:bodyPr>
            <a:normAutofit fontScale="62500" lnSpcReduction="20000"/>
          </a:bodyPr>
          <a:lstStyle/>
          <a:p>
            <a:r>
              <a:rPr lang="tr-TR" sz="2200" dirty="0"/>
              <a:t>Böbrek :</a:t>
            </a:r>
          </a:p>
          <a:p>
            <a:pPr lvl="2">
              <a:buFont typeface="Wingdings" panose="05000000000000000000" pitchFamily="2" charset="2"/>
              <a:buChar char="ü"/>
            </a:pPr>
            <a:r>
              <a:rPr lang="tr-TR" sz="2800" dirty="0"/>
              <a:t>Fare, sıçan ve domuz böbreği üzerinde yapılan çalışmalar, radyasyon kaynaklı toksisitenin zamanla iyileşmek yerine ilerlediğini ileri sürmüştür (Robbins vd. 1991; </a:t>
            </a:r>
            <a:r>
              <a:rPr lang="tr-TR" sz="2800" dirty="0" err="1"/>
              <a:t>Stewart</a:t>
            </a:r>
            <a:r>
              <a:rPr lang="tr-TR" sz="2800" dirty="0"/>
              <a:t> vd. 1994). Örneğin, </a:t>
            </a:r>
            <a:r>
              <a:rPr lang="tr-TR" sz="2800" dirty="0" err="1"/>
              <a:t>Stewart</a:t>
            </a:r>
            <a:r>
              <a:rPr lang="tr-TR" sz="2800" dirty="0"/>
              <a:t> vd. (1994) tarafından gerçekleştirilen fare deneyleri, re-RT toleransının başlangıç dozuyla ters orantılı olduğunu ve toleransın artan zaman aralığıyla önemli ölçüde artmak yerine azaldığını göstermiştir.</a:t>
            </a:r>
          </a:p>
          <a:p>
            <a:pPr lvl="2">
              <a:buFont typeface="Wingdings" panose="05000000000000000000" pitchFamily="2" charset="2"/>
              <a:buChar char="ü"/>
            </a:pPr>
            <a:r>
              <a:rPr lang="tr-TR" sz="2800" dirty="0"/>
              <a:t>Klinik açıdan ilgi çekici olan bir diğer bulgu ise, tek taraflı böbrek ışınlanmasından 1 yıl sonra uygulanan tek doz sisplatinin (5 mg/kg) ışınlanmış böbreğin işlevini, ilaç tedavisinden 5 ve 11 hafta sonra ölçülen şekilde giderek kötüleştirdiği bir sıçan modelinde elde edilen bulgudur (</a:t>
            </a:r>
            <a:r>
              <a:rPr lang="tr-TR" sz="2800" dirty="0" err="1"/>
              <a:t>Landuyt</a:t>
            </a:r>
            <a:r>
              <a:rPr lang="tr-TR" sz="2800" dirty="0"/>
              <a:t> ve ark. 1988). Karşı taraf böbrekle karşılaştırıldığında, ışınlanmış böbrek, hem ilacın hem de radyasyonun </a:t>
            </a:r>
            <a:r>
              <a:rPr lang="tr-TR" sz="2800" dirty="0" err="1"/>
              <a:t>subklinik</a:t>
            </a:r>
            <a:r>
              <a:rPr lang="tr-TR" sz="2800" dirty="0"/>
              <a:t> dozlarında bile sisplatin kaynaklı hasara karşı daha büyük bir duyarlılık göstermiştir.</a:t>
            </a:r>
            <a:endParaRPr lang="tr-TR" sz="2000" dirty="0"/>
          </a:p>
        </p:txBody>
      </p:sp>
    </p:spTree>
    <p:extLst>
      <p:ext uri="{BB962C8B-B14F-4D97-AF65-F5344CB8AC3E}">
        <p14:creationId xmlns:p14="http://schemas.microsoft.com/office/powerpoint/2010/main" val="3727271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7BFF2-FA1A-2C9F-5144-CF4CC58AFAE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5EDAF88A-9A83-B716-3CF9-0700736B6B3F}"/>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2C9B1AFF-C7D9-8CA2-5AFC-9A75998B95C2}"/>
              </a:ext>
            </a:extLst>
          </p:cNvPr>
          <p:cNvSpPr>
            <a:spLocks noGrp="1"/>
          </p:cNvSpPr>
          <p:nvPr>
            <p:ph idx="1"/>
          </p:nvPr>
        </p:nvSpPr>
        <p:spPr>
          <a:xfrm>
            <a:off x="1143001" y="2332026"/>
            <a:ext cx="4953000" cy="3567118"/>
          </a:xfrm>
        </p:spPr>
        <p:txBody>
          <a:bodyPr anchor="t">
            <a:normAutofit fontScale="92500" lnSpcReduction="20000"/>
          </a:bodyPr>
          <a:lstStyle/>
          <a:p>
            <a:pPr>
              <a:lnSpc>
                <a:spcPct val="110000"/>
              </a:lnSpc>
            </a:pPr>
            <a:r>
              <a:rPr lang="tr-TR" sz="1500" dirty="0"/>
              <a:t>Karaciğer :</a:t>
            </a:r>
          </a:p>
          <a:p>
            <a:pPr lvl="2">
              <a:lnSpc>
                <a:spcPct val="110000"/>
              </a:lnSpc>
              <a:buFont typeface="Wingdings" panose="05000000000000000000" pitchFamily="2" charset="2"/>
              <a:buChar char="ü"/>
            </a:pPr>
            <a:r>
              <a:rPr lang="tr-TR" sz="1500" dirty="0"/>
              <a:t>Lee ve ark. (2016) HCC tanılı 12 hastayı tedavi etmiş. </a:t>
            </a:r>
          </a:p>
          <a:p>
            <a:pPr lvl="2">
              <a:lnSpc>
                <a:spcPct val="110000"/>
              </a:lnSpc>
              <a:buFont typeface="Wingdings" panose="05000000000000000000" pitchFamily="2" charset="2"/>
              <a:buChar char="ü"/>
            </a:pPr>
            <a:r>
              <a:rPr lang="tr-TR" sz="1500" dirty="0"/>
              <a:t>Medyan başlangıç ​​dozu 50 </a:t>
            </a:r>
            <a:r>
              <a:rPr lang="tr-TR" sz="1500" dirty="0" err="1"/>
              <a:t>Gy</a:t>
            </a:r>
            <a:r>
              <a:rPr lang="tr-TR" sz="1500" dirty="0"/>
              <a:t>, fraksiyon başına medyan doz 1,8 </a:t>
            </a:r>
            <a:r>
              <a:rPr lang="tr-TR" sz="1500" dirty="0" err="1"/>
              <a:t>Gy</a:t>
            </a:r>
            <a:r>
              <a:rPr lang="tr-TR" sz="1500" dirty="0"/>
              <a:t>. </a:t>
            </a:r>
          </a:p>
          <a:p>
            <a:pPr lvl="2">
              <a:lnSpc>
                <a:spcPct val="110000"/>
              </a:lnSpc>
              <a:buFont typeface="Wingdings" panose="05000000000000000000" pitchFamily="2" charset="2"/>
              <a:buChar char="ü"/>
            </a:pPr>
            <a:r>
              <a:rPr lang="tr-TR" sz="1500" dirty="0"/>
              <a:t>Re-</a:t>
            </a:r>
            <a:r>
              <a:rPr lang="tr-TR" sz="1500" dirty="0" err="1"/>
              <a:t>RT’ye</a:t>
            </a:r>
            <a:r>
              <a:rPr lang="tr-TR" sz="1500" dirty="0"/>
              <a:t> kadar geçen minimum aralık 5 aydı (medyan 20 ay). </a:t>
            </a:r>
          </a:p>
          <a:p>
            <a:pPr lvl="2">
              <a:lnSpc>
                <a:spcPct val="110000"/>
              </a:lnSpc>
              <a:buFont typeface="Wingdings" panose="05000000000000000000" pitchFamily="2" charset="2"/>
              <a:buChar char="ü"/>
            </a:pPr>
            <a:r>
              <a:rPr lang="tr-TR" sz="1500" dirty="0"/>
              <a:t>Re-RT medyan doz 50 </a:t>
            </a:r>
            <a:r>
              <a:rPr lang="tr-TR" sz="1500" dirty="0" err="1"/>
              <a:t>Gy</a:t>
            </a:r>
            <a:r>
              <a:rPr lang="tr-TR" sz="1500" dirty="0"/>
              <a:t>, aralık 36-58, fraksiyon başına medyan doz 2,5 </a:t>
            </a:r>
            <a:r>
              <a:rPr lang="tr-TR" sz="1500" dirty="0" err="1"/>
              <a:t>Gy</a:t>
            </a:r>
            <a:r>
              <a:rPr lang="tr-TR" sz="1500" dirty="0"/>
              <a:t> idi.</a:t>
            </a:r>
          </a:p>
          <a:p>
            <a:pPr lvl="2">
              <a:lnSpc>
                <a:spcPct val="110000"/>
              </a:lnSpc>
              <a:buFont typeface="Wingdings" panose="05000000000000000000" pitchFamily="2" charset="2"/>
              <a:buChar char="ü"/>
            </a:pPr>
            <a:r>
              <a:rPr lang="tr-TR" sz="1500" dirty="0"/>
              <a:t>En az 700 cc kalan karaciğer hacmi ile ortalama kalan karaciğer dozunun ≤30 </a:t>
            </a:r>
            <a:r>
              <a:rPr lang="tr-TR" sz="1500" dirty="0" err="1"/>
              <a:t>Gy</a:t>
            </a:r>
            <a:r>
              <a:rPr lang="tr-TR" sz="1500" dirty="0"/>
              <a:t> olmasını hedeflemişlerdir (</a:t>
            </a:r>
            <a:r>
              <a:rPr lang="en-US" sz="1500" dirty="0"/>
              <a:t>mean remaining liver dose (MRLD) ≤30 Gy, with at least 700 cc of remaining liver volume.</a:t>
            </a:r>
            <a:r>
              <a:rPr lang="tr-TR" sz="1500"/>
              <a:t>)</a:t>
            </a:r>
            <a:endParaRPr lang="tr-TR" sz="1500" dirty="0"/>
          </a:p>
          <a:p>
            <a:pPr lvl="2">
              <a:lnSpc>
                <a:spcPct val="110000"/>
              </a:lnSpc>
              <a:buFont typeface="Wingdings" panose="05000000000000000000" pitchFamily="2" charset="2"/>
              <a:buChar char="ü"/>
            </a:pPr>
            <a:r>
              <a:rPr lang="tr-TR" sz="1500" dirty="0"/>
              <a:t>Re-</a:t>
            </a:r>
            <a:r>
              <a:rPr lang="tr-TR" sz="1500" dirty="0" err="1"/>
              <a:t>RT’den</a:t>
            </a:r>
            <a:r>
              <a:rPr lang="tr-TR" sz="1500" dirty="0"/>
              <a:t> sonra, 12 hastanın 6'sında düşük-orta ve dört hastada ciddi KCFT bozulması (Child-</a:t>
            </a:r>
            <a:r>
              <a:rPr lang="tr-TR" sz="1500" dirty="0" err="1"/>
              <a:t>Pugh</a:t>
            </a:r>
            <a:r>
              <a:rPr lang="tr-TR" sz="1500" dirty="0"/>
              <a:t> skor yükselmesi ≥3 puan) gözlenmiştir. </a:t>
            </a:r>
          </a:p>
        </p:txBody>
      </p:sp>
      <p:pic>
        <p:nvPicPr>
          <p:cNvPr id="5" name="Resim 4">
            <a:extLst>
              <a:ext uri="{FF2B5EF4-FFF2-40B4-BE49-F238E27FC236}">
                <a16:creationId xmlns:a16="http://schemas.microsoft.com/office/drawing/2014/main" id="{820CA5F5-8587-6E0B-FB34-C5C3940E47AD}"/>
              </a:ext>
            </a:extLst>
          </p:cNvPr>
          <p:cNvPicPr>
            <a:picLocks noChangeAspect="1"/>
          </p:cNvPicPr>
          <p:nvPr/>
        </p:nvPicPr>
        <p:blipFill>
          <a:blip r:embed="rId2"/>
          <a:stretch>
            <a:fillRect/>
          </a:stretch>
        </p:blipFill>
        <p:spPr>
          <a:xfrm>
            <a:off x="6227929" y="2332026"/>
            <a:ext cx="5770354" cy="1774384"/>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880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BF15-37AA-3AF0-1D4F-39FE374F8C4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F0224D9-C028-815A-05AB-7A6983432F78}"/>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887AB6FB-1BD5-C7F2-39C6-02708CF62FBD}"/>
              </a:ext>
            </a:extLst>
          </p:cNvPr>
          <p:cNvSpPr>
            <a:spLocks noGrp="1"/>
          </p:cNvSpPr>
          <p:nvPr>
            <p:ph idx="1"/>
          </p:nvPr>
        </p:nvSpPr>
        <p:spPr/>
        <p:txBody>
          <a:bodyPr>
            <a:noAutofit/>
          </a:bodyPr>
          <a:lstStyle/>
          <a:p>
            <a:r>
              <a:rPr lang="tr-TR" sz="1700" dirty="0"/>
              <a:t>Re-RT, yalnızca kritik dokuların veya organların radyasyon toleransının ilk tedavi sırasında aşılmamış olması durumunda, yani ilk doz dağılımının ve alanlarının dikkatli bir şekilde incelenmesinden ve ilk tedaviden sonra organ durumunun ve yan etkilerin değerlendirilmesinden sonra düşünülmelidir. </a:t>
            </a:r>
          </a:p>
          <a:p>
            <a:r>
              <a:rPr lang="tr-TR" sz="1700" dirty="0" err="1"/>
              <a:t>Hastanun</a:t>
            </a:r>
            <a:r>
              <a:rPr lang="tr-TR" sz="1700" dirty="0"/>
              <a:t> performans durumu ve diğer, daha az toksik tedavi alternatiflerinin olmaması ön koşullardır. Beklenen faydaların morbidite ve bozulmuş yaşam kalitesine karşısında değerlendirilmesi önemlidir.</a:t>
            </a:r>
          </a:p>
          <a:p>
            <a:r>
              <a:rPr lang="tr-TR" sz="1700" dirty="0"/>
              <a:t>Akut yanıt veren dokular, genel olarak, radyasyon değişikliklerini birkaç ay içinde pratik olarak tamamen iyileştirir ve bu nedenle tekrarlanan tedaviyi tolere edebilir. </a:t>
            </a:r>
          </a:p>
          <a:p>
            <a:r>
              <a:rPr lang="tr-TR" sz="1700" dirty="0"/>
              <a:t>Geç yaralanma son noktaları için, kalp, mesane ve böbrek uzun vadeli iyileşme gösteremezken cilt, mukoza ve spinal </a:t>
            </a:r>
            <a:r>
              <a:rPr lang="tr-TR" sz="1700" dirty="0" err="1"/>
              <a:t>kord</a:t>
            </a:r>
            <a:r>
              <a:rPr lang="tr-TR" sz="1700" dirty="0"/>
              <a:t> göstermiştir.</a:t>
            </a:r>
          </a:p>
        </p:txBody>
      </p:sp>
    </p:spTree>
    <p:extLst>
      <p:ext uri="{BB962C8B-B14F-4D97-AF65-F5344CB8AC3E}">
        <p14:creationId xmlns:p14="http://schemas.microsoft.com/office/powerpoint/2010/main" val="2352596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48A3F-030D-7F12-FC86-1A09105A8AA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56E923C-88B6-A8FB-0331-0CC22E264009}"/>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3AD9706C-99A0-8AD5-4FD7-80DFD530FFDC}"/>
              </a:ext>
            </a:extLst>
          </p:cNvPr>
          <p:cNvSpPr>
            <a:spLocks noGrp="1"/>
          </p:cNvSpPr>
          <p:nvPr>
            <p:ph idx="1"/>
          </p:nvPr>
        </p:nvSpPr>
        <p:spPr/>
        <p:txBody>
          <a:bodyPr>
            <a:noAutofit/>
          </a:bodyPr>
          <a:lstStyle/>
          <a:p>
            <a:r>
              <a:rPr lang="tr-TR" dirty="0"/>
              <a:t>Uzun vadeli iyileşme, başlangıç dozunun büyüklüğüne bağlı olan ve dokular, türler ve yaş arasında farklılık gösteren belirli bir zaman periyodu içinde gerçekleşir. </a:t>
            </a:r>
          </a:p>
          <a:p>
            <a:r>
              <a:rPr lang="tr-TR" dirty="0"/>
              <a:t>Klinik kanıtlar, fibrozisin, bozulmuş kan perfüzyonunun ve genel olarak, insanlarda geç normal doku hasarının uzun yıllar ve hatta on yıllar boyunca ilerlemeye devam ettiğini göstermektedir.</a:t>
            </a:r>
          </a:p>
          <a:p>
            <a:r>
              <a:rPr lang="tr-TR" sz="2000" dirty="0"/>
              <a:t>Lee ve ark. (1992) </a:t>
            </a:r>
            <a:r>
              <a:rPr lang="tr-TR" sz="2000" dirty="0" err="1"/>
              <a:t>nazofarenks</a:t>
            </a:r>
            <a:r>
              <a:rPr lang="tr-TR" sz="2000" dirty="0"/>
              <a:t> kanseri nedeniyle ışınlanmış 4.500'den fazla hastayı analiz etmiş ve </a:t>
            </a:r>
            <a:r>
              <a:rPr lang="tr-TR" sz="2000" dirty="0" err="1"/>
              <a:t>miyelopati</a:t>
            </a:r>
            <a:r>
              <a:rPr lang="tr-TR" sz="2000" dirty="0"/>
              <a:t> hariç her türlü geç radyasyon toksisitesinin görülme sıklığının tedaviden 10 yıldan fazla bir süre sonra bile artmaya devam ettiğini bulmuştur.</a:t>
            </a:r>
            <a:endParaRPr lang="tr-TR" sz="2200" dirty="0"/>
          </a:p>
        </p:txBody>
      </p:sp>
    </p:spTree>
    <p:extLst>
      <p:ext uri="{BB962C8B-B14F-4D97-AF65-F5344CB8AC3E}">
        <p14:creationId xmlns:p14="http://schemas.microsoft.com/office/powerpoint/2010/main" val="4015586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2F47C4-5AD4-FA6B-3143-8CB3046ED87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9C5BF91-C796-A856-8E8B-EF0DEA8F3D68}"/>
              </a:ext>
            </a:extLst>
          </p:cNvPr>
          <p:cNvSpPr>
            <a:spLocks noGrp="1"/>
          </p:cNvSpPr>
          <p:nvPr>
            <p:ph idx="1"/>
          </p:nvPr>
        </p:nvSpPr>
        <p:spPr/>
        <p:txBody>
          <a:bodyPr/>
          <a:lstStyle/>
          <a:p>
            <a:r>
              <a:rPr lang="tr-TR" dirty="0"/>
              <a:t>Beni dinlediğiniz için teşekkür ederim..</a:t>
            </a:r>
          </a:p>
        </p:txBody>
      </p:sp>
    </p:spTree>
    <p:extLst>
      <p:ext uri="{BB962C8B-B14F-4D97-AF65-F5344CB8AC3E}">
        <p14:creationId xmlns:p14="http://schemas.microsoft.com/office/powerpoint/2010/main" val="70417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92EDED-BA28-C049-45C5-2A419EE98F8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645AFD1C-5622-F87B-0928-BB41794D7760}"/>
              </a:ext>
            </a:extLst>
          </p:cNvPr>
          <p:cNvSpPr>
            <a:spLocks noGrp="1"/>
          </p:cNvSpPr>
          <p:nvPr>
            <p:ph type="title"/>
          </p:nvPr>
        </p:nvSpPr>
        <p:spPr>
          <a:xfrm>
            <a:off x="1143001" y="872935"/>
            <a:ext cx="5999018" cy="1360898"/>
          </a:xfrm>
        </p:spPr>
        <p:txBody>
          <a:bodyPr>
            <a:normAutofit/>
          </a:bodyPr>
          <a:lstStyle/>
          <a:p>
            <a:r>
              <a:rPr lang="tr-TR" dirty="0"/>
              <a:t>ERKEN YAN ETKİLER</a:t>
            </a:r>
          </a:p>
        </p:txBody>
      </p:sp>
      <p:sp>
        <p:nvSpPr>
          <p:cNvPr id="3" name="İçerik Yer Tutucusu 2">
            <a:extLst>
              <a:ext uri="{FF2B5EF4-FFF2-40B4-BE49-F238E27FC236}">
                <a16:creationId xmlns:a16="http://schemas.microsoft.com/office/drawing/2014/main" id="{59765940-2632-5ECD-8845-4793D1C44E60}"/>
              </a:ext>
            </a:extLst>
          </p:cNvPr>
          <p:cNvSpPr>
            <a:spLocks noGrp="1"/>
          </p:cNvSpPr>
          <p:nvPr>
            <p:ph idx="1"/>
          </p:nvPr>
        </p:nvSpPr>
        <p:spPr>
          <a:xfrm>
            <a:off x="1143001" y="2332026"/>
            <a:ext cx="4953000" cy="3567118"/>
          </a:xfrm>
        </p:spPr>
        <p:txBody>
          <a:bodyPr anchor="t">
            <a:normAutofit/>
          </a:bodyPr>
          <a:lstStyle/>
          <a:p>
            <a:r>
              <a:rPr lang="tr-TR" dirty="0"/>
              <a:t>Bağırsak :</a:t>
            </a:r>
          </a:p>
          <a:p>
            <a:pPr lvl="2">
              <a:buFont typeface="Wingdings" panose="05000000000000000000" pitchFamily="2" charset="2"/>
              <a:buChar char="ü"/>
            </a:pPr>
            <a:r>
              <a:rPr lang="tr-TR" dirty="0"/>
              <a:t>Klinikte, </a:t>
            </a:r>
            <a:r>
              <a:rPr lang="tr-TR" dirty="0" err="1"/>
              <a:t>Haque</a:t>
            </a:r>
            <a:r>
              <a:rPr lang="tr-TR" dirty="0"/>
              <a:t> ve ark. (2009) </a:t>
            </a:r>
            <a:r>
              <a:rPr lang="tr-TR" dirty="0" err="1"/>
              <a:t>gastrointestinal</a:t>
            </a:r>
            <a:r>
              <a:rPr lang="tr-TR" dirty="0"/>
              <a:t> maligniteler için abdomene re-RT uygulanan 13 hastada sadece bir akut yüksek dereceli toksisite (derece 3 veya daha yüksek) vakası gözlemlemişlerdir. </a:t>
            </a:r>
          </a:p>
          <a:p>
            <a:pPr lvl="2">
              <a:buFont typeface="Wingdings" panose="05000000000000000000" pitchFamily="2" charset="2"/>
              <a:buChar char="ü"/>
            </a:pPr>
            <a:r>
              <a:rPr lang="tr-TR" dirty="0"/>
              <a:t>Bu yazarlar, günde iki kez 1,5 </a:t>
            </a:r>
            <a:r>
              <a:rPr lang="tr-TR" dirty="0" err="1"/>
              <a:t>Gy</a:t>
            </a:r>
            <a:r>
              <a:rPr lang="tr-TR" dirty="0"/>
              <a:t> fraksiyonlar kullanan, medyan dozu 30 </a:t>
            </a:r>
            <a:r>
              <a:rPr lang="tr-TR" dirty="0" err="1"/>
              <a:t>Gy</a:t>
            </a:r>
            <a:r>
              <a:rPr lang="tr-TR" dirty="0"/>
              <a:t> (aralığı 24-48 </a:t>
            </a:r>
            <a:r>
              <a:rPr lang="tr-TR" dirty="0" err="1"/>
              <a:t>Gy</a:t>
            </a:r>
            <a:r>
              <a:rPr lang="tr-TR" dirty="0"/>
              <a:t>) olan ve çoğu durumda eş zamanlı kemoterapi uygulanan </a:t>
            </a:r>
            <a:r>
              <a:rPr lang="tr-TR" dirty="0" err="1"/>
              <a:t>hiperfraksiyone</a:t>
            </a:r>
            <a:r>
              <a:rPr lang="tr-TR" dirty="0"/>
              <a:t>-hızlandırılmış bir rejim uygulamışlardır.</a:t>
            </a:r>
          </a:p>
        </p:txBody>
      </p:sp>
      <p:pic>
        <p:nvPicPr>
          <p:cNvPr id="5" name="Resim 4">
            <a:extLst>
              <a:ext uri="{FF2B5EF4-FFF2-40B4-BE49-F238E27FC236}">
                <a16:creationId xmlns:a16="http://schemas.microsoft.com/office/drawing/2014/main" id="{12C1DD7E-B35F-E0B3-519F-E0F199550BD0}"/>
              </a:ext>
            </a:extLst>
          </p:cNvPr>
          <p:cNvPicPr>
            <a:picLocks noChangeAspect="1"/>
          </p:cNvPicPr>
          <p:nvPr/>
        </p:nvPicPr>
        <p:blipFill>
          <a:blip r:embed="rId2"/>
          <a:stretch>
            <a:fillRect/>
          </a:stretch>
        </p:blipFill>
        <p:spPr>
          <a:xfrm>
            <a:off x="6954686" y="2233833"/>
            <a:ext cx="4316840" cy="2741193"/>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65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BFCBF-A1EA-86B8-99A3-7F2FA2C09FD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0661D2B-7FBD-BDF9-E532-8CD8631C104E}"/>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BD1FFDCB-115E-1BE7-55A2-7AFA180BF542}"/>
              </a:ext>
            </a:extLst>
          </p:cNvPr>
          <p:cNvSpPr>
            <a:spLocks noGrp="1"/>
          </p:cNvSpPr>
          <p:nvPr>
            <p:ph idx="1"/>
          </p:nvPr>
        </p:nvSpPr>
        <p:spPr/>
        <p:txBody>
          <a:bodyPr>
            <a:normAutofit/>
          </a:bodyPr>
          <a:lstStyle/>
          <a:p>
            <a:r>
              <a:rPr lang="tr-TR" sz="2200" dirty="0"/>
              <a:t>Epitelyal ve Mezenkimal Dokular :</a:t>
            </a:r>
          </a:p>
          <a:p>
            <a:pPr lvl="2">
              <a:buFont typeface="Wingdings" panose="05000000000000000000" pitchFamily="2" charset="2"/>
              <a:buChar char="ü"/>
            </a:pPr>
            <a:r>
              <a:rPr lang="tr-TR" sz="2000" dirty="0"/>
              <a:t>Birçok kanser türüyle ilgili klinik veriler, yüksek kümülatif dozlarda re-</a:t>
            </a:r>
            <a:r>
              <a:rPr lang="tr-TR" sz="2000" dirty="0" err="1"/>
              <a:t>RT’den</a:t>
            </a:r>
            <a:r>
              <a:rPr lang="tr-TR" sz="2000" dirty="0"/>
              <a:t> sonra geç komplikasyonların beklenenden daha sık olduğunu ortaya koymuştur.</a:t>
            </a:r>
          </a:p>
          <a:p>
            <a:pPr lvl="2">
              <a:buFont typeface="Wingdings" panose="05000000000000000000" pitchFamily="2" charset="2"/>
              <a:buChar char="ü"/>
            </a:pPr>
            <a:r>
              <a:rPr lang="tr-TR" sz="2000" dirty="0"/>
              <a:t>Yaklaşık 30 </a:t>
            </a:r>
            <a:r>
              <a:rPr lang="tr-TR" sz="2000" dirty="0" err="1"/>
              <a:t>Gy'lik</a:t>
            </a:r>
            <a:r>
              <a:rPr lang="tr-TR" sz="2000" dirty="0"/>
              <a:t> bir başlangıç ​​dozundan sonra ikinci bir tüm cilt elektron RT (18-24 </a:t>
            </a:r>
            <a:r>
              <a:rPr lang="tr-TR" sz="2000" dirty="0" err="1"/>
              <a:t>Gy</a:t>
            </a:r>
            <a:r>
              <a:rPr lang="tr-TR" sz="2000" dirty="0"/>
              <a:t>) alan </a:t>
            </a:r>
            <a:r>
              <a:rPr lang="tr-TR" sz="2000" dirty="0" err="1"/>
              <a:t>mikozis</a:t>
            </a:r>
            <a:r>
              <a:rPr lang="tr-TR" sz="2000" dirty="0"/>
              <a:t> </a:t>
            </a:r>
            <a:r>
              <a:rPr lang="tr-TR" sz="2000" dirty="0" err="1"/>
              <a:t>fungoidesli</a:t>
            </a:r>
            <a:r>
              <a:rPr lang="tr-TR" sz="2000" dirty="0"/>
              <a:t> hastalarda (n = 14), geç cilt toksisiteleri arasında yaygın </a:t>
            </a:r>
            <a:r>
              <a:rPr lang="tr-TR" sz="2000" dirty="0" err="1"/>
              <a:t>kseroz</a:t>
            </a:r>
            <a:r>
              <a:rPr lang="tr-TR" sz="2000" dirty="0"/>
              <a:t>, ayak ve el tırnaklarında distrofi ve dağınık </a:t>
            </a:r>
            <a:r>
              <a:rPr lang="tr-TR" sz="2000" dirty="0" err="1"/>
              <a:t>teleanjiektazi</a:t>
            </a:r>
            <a:r>
              <a:rPr lang="tr-TR" sz="2000" dirty="0"/>
              <a:t> yer almıştır (</a:t>
            </a:r>
            <a:r>
              <a:rPr lang="tr-TR" sz="2000" dirty="0" err="1"/>
              <a:t>Ysebaert</a:t>
            </a:r>
            <a:r>
              <a:rPr lang="tr-TR" sz="2000" dirty="0"/>
              <a:t> ve ark. 2004).</a:t>
            </a:r>
          </a:p>
        </p:txBody>
      </p:sp>
    </p:spTree>
    <p:extLst>
      <p:ext uri="{BB962C8B-B14F-4D97-AF65-F5344CB8AC3E}">
        <p14:creationId xmlns:p14="http://schemas.microsoft.com/office/powerpoint/2010/main" val="375186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661CD2-F776-FFE2-DDAF-941636EFE15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26176ADC-1530-6C5C-795B-7758FE9ADC70}"/>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04F33C2F-F9C1-6AE1-2B73-CFDD1309DDAD}"/>
              </a:ext>
            </a:extLst>
          </p:cNvPr>
          <p:cNvSpPr>
            <a:spLocks noGrp="1"/>
          </p:cNvSpPr>
          <p:nvPr>
            <p:ph idx="1"/>
          </p:nvPr>
        </p:nvSpPr>
        <p:spPr>
          <a:xfrm>
            <a:off x="1143001" y="2332026"/>
            <a:ext cx="4953000" cy="3567118"/>
          </a:xfrm>
        </p:spPr>
        <p:txBody>
          <a:bodyPr anchor="t">
            <a:normAutofit fontScale="62500" lnSpcReduction="20000"/>
          </a:bodyPr>
          <a:lstStyle/>
          <a:p>
            <a:pPr>
              <a:lnSpc>
                <a:spcPct val="110000"/>
              </a:lnSpc>
            </a:pPr>
            <a:r>
              <a:rPr lang="tr-TR" sz="2200" dirty="0"/>
              <a:t>Epitelyal ve Mezenkimal Dokular :</a:t>
            </a:r>
          </a:p>
          <a:p>
            <a:pPr lvl="2">
              <a:lnSpc>
                <a:spcPct val="110000"/>
              </a:lnSpc>
              <a:buFont typeface="Wingdings" panose="05000000000000000000" pitchFamily="2" charset="2"/>
              <a:buChar char="ü"/>
            </a:pPr>
            <a:r>
              <a:rPr lang="tr-TR" sz="2000" dirty="0" err="1"/>
              <a:t>Rekürren</a:t>
            </a:r>
            <a:r>
              <a:rPr lang="tr-TR" sz="2000" dirty="0"/>
              <a:t>, </a:t>
            </a:r>
            <a:r>
              <a:rPr lang="tr-TR" sz="2000" dirty="0" err="1"/>
              <a:t>unrezektabl</a:t>
            </a:r>
            <a:r>
              <a:rPr lang="tr-TR" sz="2000" dirty="0"/>
              <a:t> baş ve boyun tümörleri için 33 aylık bir medyan süreden sonra 130 </a:t>
            </a:r>
            <a:r>
              <a:rPr lang="tr-TR" sz="2000" dirty="0" err="1"/>
              <a:t>Gy'lik</a:t>
            </a:r>
            <a:r>
              <a:rPr lang="tr-TR" sz="2000" dirty="0"/>
              <a:t> medyan kümülatif dozda (bazıları eş zamanlı kemoterapi ile) tekrar ışınlanan 169 hastadan oluşan büyük bir serinin yazarları, sırasıyla %21 ve %8 oranında mukozal nekroz ve </a:t>
            </a:r>
            <a:r>
              <a:rPr lang="tr-TR" sz="2000" dirty="0" err="1"/>
              <a:t>osteoradyonekroz</a:t>
            </a:r>
            <a:r>
              <a:rPr lang="tr-TR" sz="2000" dirty="0"/>
              <a:t> insidansı bulmuşlardır (De </a:t>
            </a:r>
            <a:r>
              <a:rPr lang="tr-TR" sz="2000" dirty="0" err="1"/>
              <a:t>Crevoisier</a:t>
            </a:r>
            <a:r>
              <a:rPr lang="tr-TR" sz="2000" dirty="0"/>
              <a:t> vd. 1998). </a:t>
            </a:r>
          </a:p>
          <a:p>
            <a:pPr lvl="2">
              <a:lnSpc>
                <a:spcPct val="110000"/>
              </a:lnSpc>
              <a:buFont typeface="Wingdings" panose="05000000000000000000" pitchFamily="2" charset="2"/>
              <a:buChar char="ü"/>
            </a:pPr>
            <a:r>
              <a:rPr lang="tr-TR" sz="2000" dirty="0" err="1"/>
              <a:t>Trismus</a:t>
            </a:r>
            <a:r>
              <a:rPr lang="tr-TR" sz="2000" dirty="0"/>
              <a:t> ve servikal fibrozis gibi orta düzeyde geç morbidite hastaların %41'ine kadar gelişmiştir. </a:t>
            </a:r>
          </a:p>
          <a:p>
            <a:pPr lvl="2">
              <a:lnSpc>
                <a:spcPct val="110000"/>
              </a:lnSpc>
              <a:buFont typeface="Wingdings" panose="05000000000000000000" pitchFamily="2" charset="2"/>
              <a:buChar char="ü"/>
            </a:pPr>
            <a:r>
              <a:rPr lang="tr-TR" sz="2000" dirty="0"/>
              <a:t>Re-RT dozu, kümülatif doz, yeniden ışınlanan hacim veya iki tedavi arası geçen zaman, ciddi geç yaralanma riskini öngörmemiştir. </a:t>
            </a:r>
          </a:p>
          <a:p>
            <a:pPr lvl="2">
              <a:lnSpc>
                <a:spcPct val="110000"/>
              </a:lnSpc>
              <a:buFont typeface="Wingdings" panose="05000000000000000000" pitchFamily="2" charset="2"/>
              <a:buChar char="ü"/>
            </a:pPr>
            <a:r>
              <a:rPr lang="tr-TR" sz="2000" dirty="0"/>
              <a:t>Önceki ameliyattan sonraki perfüzyon bozukluğu veya önceden var olan kardiyovasküler hastalıklar gibi diğer faktörler de epitel ve bağ dokusu komplikasyonlarının nihai gelişimini etkileyebileceği unutulmamalıdır.</a:t>
            </a:r>
          </a:p>
        </p:txBody>
      </p:sp>
      <p:pic>
        <p:nvPicPr>
          <p:cNvPr id="5" name="Resim 4">
            <a:extLst>
              <a:ext uri="{FF2B5EF4-FFF2-40B4-BE49-F238E27FC236}">
                <a16:creationId xmlns:a16="http://schemas.microsoft.com/office/drawing/2014/main" id="{7FADEE9A-9395-E882-B682-7ADACA4B167F}"/>
              </a:ext>
            </a:extLst>
          </p:cNvPr>
          <p:cNvPicPr>
            <a:picLocks noChangeAspect="1"/>
          </p:cNvPicPr>
          <p:nvPr/>
        </p:nvPicPr>
        <p:blipFill>
          <a:blip r:embed="rId2"/>
          <a:stretch>
            <a:fillRect/>
          </a:stretch>
        </p:blipFill>
        <p:spPr>
          <a:xfrm>
            <a:off x="6360066" y="2330949"/>
            <a:ext cx="5506082" cy="1872067"/>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5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ADFCE6-5A39-EC56-BDE9-29AE7D18B60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51EE1E-6258-4F09-963A-853315C6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ACAFE6AC-1067-6E8C-4C1E-874CAF7F92A7}"/>
              </a:ext>
            </a:extLst>
          </p:cNvPr>
          <p:cNvSpPr>
            <a:spLocks noGrp="1"/>
          </p:cNvSpPr>
          <p:nvPr>
            <p:ph type="title"/>
          </p:nvPr>
        </p:nvSpPr>
        <p:spPr>
          <a:xfrm>
            <a:off x="1143001" y="872935"/>
            <a:ext cx="5999018" cy="1360898"/>
          </a:xfrm>
        </p:spPr>
        <p:txBody>
          <a:bodyPr>
            <a:normAutofit/>
          </a:bodyPr>
          <a:lstStyle/>
          <a:p>
            <a:r>
              <a:rPr lang="tr-TR" dirty="0"/>
              <a:t>GEÇ YAN ETKİLER</a:t>
            </a:r>
          </a:p>
        </p:txBody>
      </p:sp>
      <p:sp>
        <p:nvSpPr>
          <p:cNvPr id="3" name="İçerik Yer Tutucusu 2">
            <a:extLst>
              <a:ext uri="{FF2B5EF4-FFF2-40B4-BE49-F238E27FC236}">
                <a16:creationId xmlns:a16="http://schemas.microsoft.com/office/drawing/2014/main" id="{61476DB5-523E-39A0-FB20-7F184204D48F}"/>
              </a:ext>
            </a:extLst>
          </p:cNvPr>
          <p:cNvSpPr>
            <a:spLocks noGrp="1"/>
          </p:cNvSpPr>
          <p:nvPr>
            <p:ph idx="1"/>
          </p:nvPr>
        </p:nvSpPr>
        <p:spPr>
          <a:xfrm>
            <a:off x="1143001" y="2332026"/>
            <a:ext cx="4953000" cy="3567118"/>
          </a:xfrm>
        </p:spPr>
        <p:txBody>
          <a:bodyPr anchor="t">
            <a:normAutofit fontScale="92500" lnSpcReduction="10000"/>
          </a:bodyPr>
          <a:lstStyle/>
          <a:p>
            <a:pPr>
              <a:lnSpc>
                <a:spcPct val="110000"/>
              </a:lnSpc>
            </a:pPr>
            <a:r>
              <a:rPr lang="tr-TR" sz="1400"/>
              <a:t>Epitelyal ve Mezenkimal Dokular :</a:t>
            </a:r>
          </a:p>
          <a:p>
            <a:pPr lvl="2">
              <a:lnSpc>
                <a:spcPct val="110000"/>
              </a:lnSpc>
              <a:buFont typeface="Wingdings" panose="05000000000000000000" pitchFamily="2" charset="2"/>
              <a:buChar char="ü"/>
            </a:pPr>
            <a:r>
              <a:rPr lang="tr-TR" sz="1400"/>
              <a:t>Lee ve arkadaşları (1997), sırasıyla 60 </a:t>
            </a:r>
            <a:r>
              <a:rPr lang="tr-TR" sz="1400" err="1"/>
              <a:t>Gy</a:t>
            </a:r>
            <a:r>
              <a:rPr lang="tr-TR" sz="1400"/>
              <a:t> ve 46 </a:t>
            </a:r>
            <a:r>
              <a:rPr lang="tr-TR" sz="1400" err="1"/>
              <a:t>Gy'lik</a:t>
            </a:r>
            <a:r>
              <a:rPr lang="tr-TR" sz="1400"/>
              <a:t> medyan başlangıç ​​ve 2. seri dozlarında re-RT alan nüks </a:t>
            </a:r>
            <a:r>
              <a:rPr lang="tr-TR" sz="1400" err="1"/>
              <a:t>nazofarenks</a:t>
            </a:r>
            <a:r>
              <a:rPr lang="tr-TR" sz="1400"/>
              <a:t> karsinomu olan 654 hastanın verilerini, medyan aralık 2 yıl olacak şekilde bildirmişlerdir. </a:t>
            </a:r>
          </a:p>
          <a:p>
            <a:pPr lvl="2">
              <a:lnSpc>
                <a:spcPct val="110000"/>
              </a:lnSpc>
              <a:buFont typeface="Wingdings" panose="05000000000000000000" pitchFamily="2" charset="2"/>
              <a:buChar char="ü"/>
            </a:pPr>
            <a:r>
              <a:rPr lang="tr-TR" sz="1400"/>
              <a:t>Semptomatik geç sekellerin insidansı (tüm komplikasyonlar bir arada) 5 yılda yaklaşık %50 idi. </a:t>
            </a:r>
          </a:p>
          <a:p>
            <a:pPr lvl="2">
              <a:lnSpc>
                <a:spcPct val="110000"/>
              </a:lnSpc>
              <a:buFont typeface="Wingdings" panose="05000000000000000000" pitchFamily="2" charset="2"/>
              <a:buChar char="ü"/>
            </a:pPr>
            <a:r>
              <a:rPr lang="tr-TR" sz="1400"/>
              <a:t>İlk </a:t>
            </a:r>
            <a:r>
              <a:rPr lang="tr-TR" sz="1400" err="1"/>
              <a:t>RT’nin</a:t>
            </a:r>
            <a:r>
              <a:rPr lang="tr-TR" sz="1400"/>
              <a:t> BED değerinin geç yaralanma riskini önemli ölçüde etkilediğini, re-RT </a:t>
            </a:r>
            <a:r>
              <a:rPr lang="tr-TR" sz="1400" err="1"/>
              <a:t>BED'inin</a:t>
            </a:r>
            <a:r>
              <a:rPr lang="tr-TR" sz="1400"/>
              <a:t> sınırda anlamlı olduğunu, ancak her iki tedavi arasındaki intervalin önemli olmadığını bulmuşlardır. Volümün potansiyel etkileri değerlendirilememiştir. </a:t>
            </a:r>
          </a:p>
          <a:p>
            <a:pPr lvl="2">
              <a:lnSpc>
                <a:spcPct val="110000"/>
              </a:lnSpc>
              <a:buFont typeface="Wingdings" panose="05000000000000000000" pitchFamily="2" charset="2"/>
              <a:buChar char="ü"/>
            </a:pPr>
            <a:r>
              <a:rPr lang="tr-TR" sz="1400"/>
              <a:t>Daha sonraki bir analizde, aynı grup, re-RT sonrası komplikasyonların ana belirleyicisinin ilk kür sırasındaki hasarın şiddeti olduğunu bulmuştur (Lee ve arkadaşları, 2000). </a:t>
            </a:r>
          </a:p>
        </p:txBody>
      </p:sp>
      <p:pic>
        <p:nvPicPr>
          <p:cNvPr id="5" name="Resim 4">
            <a:extLst>
              <a:ext uri="{FF2B5EF4-FFF2-40B4-BE49-F238E27FC236}">
                <a16:creationId xmlns:a16="http://schemas.microsoft.com/office/drawing/2014/main" id="{0855F550-9C5F-786C-B573-2A4409BCE9FE}"/>
              </a:ext>
            </a:extLst>
          </p:cNvPr>
          <p:cNvPicPr>
            <a:picLocks noChangeAspect="1"/>
          </p:cNvPicPr>
          <p:nvPr/>
        </p:nvPicPr>
        <p:blipFill>
          <a:blip r:embed="rId2"/>
          <a:stretch>
            <a:fillRect/>
          </a:stretch>
        </p:blipFill>
        <p:spPr>
          <a:xfrm>
            <a:off x="6423518" y="2332026"/>
            <a:ext cx="5379176" cy="2582003"/>
          </a:xfrm>
          <a:prstGeom prst="rect">
            <a:avLst/>
          </a:prstGeom>
        </p:spPr>
      </p:pic>
      <p:cxnSp>
        <p:nvCxnSpPr>
          <p:cNvPr id="14" name="Straight Connector 13">
            <a:extLst>
              <a:ext uri="{FF2B5EF4-FFF2-40B4-BE49-F238E27FC236}">
                <a16:creationId xmlns:a16="http://schemas.microsoft.com/office/drawing/2014/main" id="{7FA07B03-7E5B-4F33-A494-D72BC5BEB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2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4DADA-2459-A3A4-E291-89977B7AF7B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99956C5-117D-DB13-58ED-A044D22D6EA7}"/>
              </a:ext>
            </a:extLst>
          </p:cNvPr>
          <p:cNvSpPr>
            <a:spLocks noGrp="1"/>
          </p:cNvSpPr>
          <p:nvPr>
            <p:ph type="title"/>
          </p:nvPr>
        </p:nvSpPr>
        <p:spPr/>
        <p:txBody>
          <a:bodyPr/>
          <a:lstStyle/>
          <a:p>
            <a:r>
              <a:rPr lang="tr-TR" dirty="0"/>
              <a:t>GEÇ YAN ETKİLER</a:t>
            </a:r>
          </a:p>
        </p:txBody>
      </p:sp>
      <p:sp>
        <p:nvSpPr>
          <p:cNvPr id="3" name="İçerik Yer Tutucusu 2">
            <a:extLst>
              <a:ext uri="{FF2B5EF4-FFF2-40B4-BE49-F238E27FC236}">
                <a16:creationId xmlns:a16="http://schemas.microsoft.com/office/drawing/2014/main" id="{3797580C-A0E8-6334-C528-27476E4423C3}"/>
              </a:ext>
            </a:extLst>
          </p:cNvPr>
          <p:cNvSpPr>
            <a:spLocks noGrp="1"/>
          </p:cNvSpPr>
          <p:nvPr>
            <p:ph idx="1"/>
          </p:nvPr>
        </p:nvSpPr>
        <p:spPr/>
        <p:txBody>
          <a:bodyPr>
            <a:normAutofit/>
          </a:bodyPr>
          <a:lstStyle/>
          <a:p>
            <a:r>
              <a:rPr lang="tr-TR" sz="2200" dirty="0"/>
              <a:t>Epitelyal ve Mezenkimal Dokular :</a:t>
            </a:r>
          </a:p>
          <a:p>
            <a:pPr lvl="2">
              <a:buFont typeface="Wingdings" panose="05000000000000000000" pitchFamily="2" charset="2"/>
              <a:buChar char="ü"/>
            </a:pPr>
            <a:r>
              <a:rPr lang="tr-TR" sz="2000" dirty="0" err="1"/>
              <a:t>Xiao</a:t>
            </a:r>
            <a:r>
              <a:rPr lang="tr-TR" sz="2000" dirty="0"/>
              <a:t> ve ark. (2015) tarafından 291 hastayı kapsayan bir çalışmada </a:t>
            </a:r>
            <a:r>
              <a:rPr lang="tr-TR" sz="2000" dirty="0" err="1"/>
              <a:t>GTV’nin</a:t>
            </a:r>
            <a:r>
              <a:rPr lang="tr-TR" sz="2000" dirty="0"/>
              <a:t> sadece uzak metastazların </a:t>
            </a:r>
            <a:r>
              <a:rPr lang="tr-TR" sz="2000" dirty="0" err="1"/>
              <a:t>prognozu</a:t>
            </a:r>
            <a:r>
              <a:rPr lang="tr-TR" sz="2000" dirty="0"/>
              <a:t> ve riski için değil, aynı zamanda örneğin büyük kanamadan kaynaklanan toksisiteye bağlı ölüm için de öngörücü </a:t>
            </a:r>
            <a:r>
              <a:rPr lang="tr-TR" sz="2000" dirty="0" err="1"/>
              <a:t>olduğnu</a:t>
            </a:r>
            <a:r>
              <a:rPr lang="tr-TR" sz="2000" dirty="0"/>
              <a:t> bulmuştur.</a:t>
            </a:r>
          </a:p>
          <a:p>
            <a:pPr lvl="2">
              <a:buFont typeface="Wingdings" panose="05000000000000000000" pitchFamily="2" charset="2"/>
              <a:buChar char="ü"/>
            </a:pPr>
            <a:r>
              <a:rPr lang="tr-TR" sz="2000" dirty="0" err="1"/>
              <a:t>Tian</a:t>
            </a:r>
            <a:r>
              <a:rPr lang="tr-TR" sz="2000" dirty="0"/>
              <a:t> ve arkadaşları (2014) tarafından yapılan prospektif çalışma da tümör hacminin mukozal nekroz riskini önemli ölçüde etkilediğini göstermiştir </a:t>
            </a:r>
            <a:r>
              <a:rPr lang="en-US" sz="2000" dirty="0"/>
              <a:t>(53 % if volume &gt;26</a:t>
            </a:r>
            <a:r>
              <a:rPr lang="tr-TR" sz="2000" dirty="0"/>
              <a:t> cc </a:t>
            </a:r>
            <a:r>
              <a:rPr lang="en-US" sz="2000" dirty="0"/>
              <a:t>vs. 23 % in smaller </a:t>
            </a:r>
            <a:r>
              <a:rPr lang="en-US" sz="2000" dirty="0" err="1"/>
              <a:t>tumours</a:t>
            </a:r>
            <a:r>
              <a:rPr lang="en-US" sz="2000" dirty="0"/>
              <a:t>)</a:t>
            </a:r>
            <a:r>
              <a:rPr lang="tr-TR" sz="2000" dirty="0"/>
              <a:t>.</a:t>
            </a:r>
            <a:endParaRPr lang="tr-TR" sz="1800" dirty="0"/>
          </a:p>
        </p:txBody>
      </p:sp>
    </p:spTree>
    <p:extLst>
      <p:ext uri="{BB962C8B-B14F-4D97-AF65-F5344CB8AC3E}">
        <p14:creationId xmlns:p14="http://schemas.microsoft.com/office/powerpoint/2010/main" val="3311975328"/>
      </p:ext>
    </p:extLst>
  </p:cSld>
  <p:clrMapOvr>
    <a:masterClrMapping/>
  </p:clrMapOvr>
</p:sld>
</file>

<file path=ppt/theme/theme1.xml><?xml version="1.0" encoding="utf-8"?>
<a:theme xmlns:a="http://schemas.openxmlformats.org/drawingml/2006/main" name="RegattaVTI">
  <a:themeElements>
    <a:clrScheme name="AnalogousFromDarkSeedLeftStep">
      <a:dk1>
        <a:srgbClr val="000000"/>
      </a:dk1>
      <a:lt1>
        <a:srgbClr val="FFFFFF"/>
      </a:lt1>
      <a:dk2>
        <a:srgbClr val="1A1634"/>
      </a:dk2>
      <a:lt2>
        <a:srgbClr val="F0F3F3"/>
      </a:lt2>
      <a:accent1>
        <a:srgbClr val="E72950"/>
      </a:accent1>
      <a:accent2>
        <a:srgbClr val="D5178E"/>
      </a:accent2>
      <a:accent3>
        <a:srgbClr val="DF29E7"/>
      </a:accent3>
      <a:accent4>
        <a:srgbClr val="7E17D5"/>
      </a:accent4>
      <a:accent5>
        <a:srgbClr val="4129E7"/>
      </a:accent5>
      <a:accent6>
        <a:srgbClr val="174ED5"/>
      </a:accent6>
      <a:hlink>
        <a:srgbClr val="7351C5"/>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emplate>Ion</Template>
  <TotalTime>1050</TotalTime>
  <Words>4283</Words>
  <Application>Microsoft Office PowerPoint</Application>
  <PresentationFormat>Geniş ekran</PresentationFormat>
  <Paragraphs>220</Paragraphs>
  <Slides>44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44</vt:i4>
      </vt:variant>
    </vt:vector>
  </HeadingPairs>
  <TitlesOfParts>
    <vt:vector size="48" baseType="lpstr">
      <vt:lpstr>Arial</vt:lpstr>
      <vt:lpstr>Walbaum Display</vt:lpstr>
      <vt:lpstr>Wingdings</vt:lpstr>
      <vt:lpstr>RegattaVTI</vt:lpstr>
      <vt:lpstr>RE-RADYOTERAPİDE ORGAN TOLERANSLARI</vt:lpstr>
      <vt:lpstr>GİRİŞ</vt:lpstr>
      <vt:lpstr>ERKEN YAN ETKİLER</vt:lpstr>
      <vt:lpstr>ERKEN YAN ETKİLER</vt:lpstr>
      <vt:lpstr>ERKEN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PowerPoint Sunusu</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GEÇ YAN ETKİLER</vt:lpstr>
      <vt:lpstr>TARTIŞMA</vt:lpstr>
      <vt:lpstr>TARTIŞMA</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Ergin Erden</dc:creator>
  <cp:lastModifiedBy>Ergin Erden</cp:lastModifiedBy>
  <cp:revision>79</cp:revision>
  <dcterms:created xsi:type="dcterms:W3CDTF">2024-11-28T12:54:52Z</dcterms:created>
  <dcterms:modified xsi:type="dcterms:W3CDTF">2024-12-10T16:29:23Z</dcterms:modified>
</cp:coreProperties>
</file>