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2" r:id="rId9"/>
    <p:sldId id="263" r:id="rId10"/>
    <p:sldId id="264" r:id="rId11"/>
    <p:sldId id="265" r:id="rId12"/>
    <p:sldId id="30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04A15-59F3-40AD-8A3B-9E6CFF42544A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831C-566C-485E-ABAC-2E61D06662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277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3720DD-5B6D-40BF-8493-A6B52D484E6B}" type="datetimeFigureOut">
              <a:rPr lang="tr-TR" smtClean="0"/>
              <a:t>13.01.2025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25405" y="2708920"/>
            <a:ext cx="7772400" cy="1819398"/>
          </a:xfrm>
        </p:spPr>
        <p:txBody>
          <a:bodyPr>
            <a:noAutofit/>
          </a:bodyPr>
          <a:lstStyle/>
          <a:p>
            <a:r>
              <a:rPr lang="tr-TR" sz="2400" dirty="0" smtClean="0"/>
              <a:t>Radyoterapide Kullanılan Lineer Hızlandırıcı ve Bilgisayarlı Tomografi Cihazlarının Belirli Periyotlardaki Kalite Kontrol Testlerinin Farklı Protokoller Eşliğinde İncelenmesi 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43608" y="454485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ESKİŞEHİR OSMANGAZİ ÜNİVERSİTESİ</a:t>
            </a:r>
          </a:p>
          <a:p>
            <a:pPr algn="ctr"/>
            <a:r>
              <a:rPr lang="tr-TR" sz="2800" dirty="0" smtClean="0"/>
              <a:t>SAĞLIK BİLİMLERİ ENSTİTÜSÜ</a:t>
            </a:r>
          </a:p>
          <a:p>
            <a:pPr algn="ctr"/>
            <a:endParaRPr lang="tr-TR" sz="1600" dirty="0" smtClean="0"/>
          </a:p>
          <a:p>
            <a:pPr algn="ctr"/>
            <a:r>
              <a:rPr lang="tr-TR" sz="2400" dirty="0" smtClean="0"/>
              <a:t>Radyasyon Onkolojisi  YL.</a:t>
            </a:r>
          </a:p>
          <a:p>
            <a:pPr algn="ctr"/>
            <a:r>
              <a:rPr lang="tr-TR" sz="2400" dirty="0" smtClean="0"/>
              <a:t>Yüksek Lisans Semineri</a:t>
            </a:r>
          </a:p>
          <a:p>
            <a:pPr algn="ctr"/>
            <a:r>
              <a:rPr lang="tr-TR" sz="1600" dirty="0" smtClean="0"/>
              <a:t> </a:t>
            </a:r>
            <a:endParaRPr lang="tr-TR" sz="1600" dirty="0"/>
          </a:p>
          <a:p>
            <a:pPr algn="ctr"/>
            <a:endParaRPr lang="tr-TR" sz="1600" dirty="0"/>
          </a:p>
        </p:txBody>
      </p:sp>
      <p:pic>
        <p:nvPicPr>
          <p:cNvPr id="1026" name="Picture 2" descr="ESOG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11" y="116632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308593" y="4653136"/>
            <a:ext cx="4448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/>
              <a:t>Danışman:  Prof. Dr. DURMUŞ ETİZ</a:t>
            </a:r>
          </a:p>
          <a:p>
            <a:pPr algn="ctr"/>
            <a:r>
              <a:rPr lang="tr-TR" sz="2400" dirty="0" smtClean="0"/>
              <a:t>Semih </a:t>
            </a:r>
            <a:r>
              <a:rPr lang="tr-TR" sz="2400" dirty="0"/>
              <a:t>CİN</a:t>
            </a:r>
          </a:p>
          <a:p>
            <a:pPr algn="ctr"/>
            <a:r>
              <a:rPr lang="tr-TR" sz="2400" dirty="0" smtClean="0"/>
              <a:t>3 OCAK 2025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028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5653"/>
            <a:ext cx="8604448" cy="168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4320481" cy="339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0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Dosimetrik</a:t>
            </a:r>
            <a:r>
              <a:rPr lang="tr-TR" sz="4000" dirty="0" smtClean="0"/>
              <a:t> Testler İçin Donanımlar</a:t>
            </a:r>
            <a:endParaRPr lang="tr-TR" sz="40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ctr"/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</a:rPr>
              <a:t>Farmer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 Tipi İyon Odası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41148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Elektrometre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91149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70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19472"/>
          </a:xfrm>
        </p:spPr>
        <p:txBody>
          <a:bodyPr/>
          <a:lstStyle/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Su Fantomu</a:t>
            </a: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42820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411760" y="5949280"/>
            <a:ext cx="5831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Sun Nuclear 3D Water Phantom Physics Equipment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436096" y="2348880"/>
            <a:ext cx="1760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dirty="0" smtClean="0"/>
              <a:t>Yıllık Testler</a:t>
            </a:r>
          </a:p>
          <a:p>
            <a:pPr marL="285750" indent="-285750">
              <a:buFont typeface="Arial" charset="0"/>
              <a:buChar char="•"/>
            </a:pPr>
            <a:r>
              <a:rPr lang="tr-TR" dirty="0" smtClean="0"/>
              <a:t>Işın Profili</a:t>
            </a:r>
          </a:p>
          <a:p>
            <a:pPr marL="285750" indent="-285750">
              <a:buFont typeface="Arial" charset="0"/>
              <a:buChar char="•"/>
            </a:pPr>
            <a:r>
              <a:rPr lang="tr-TR" dirty="0" err="1" smtClean="0"/>
              <a:t>Output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91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07504"/>
          </a:xfrm>
        </p:spPr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Katı Fantom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5" y="1628800"/>
            <a:ext cx="2817256" cy="22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442023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156176" y="429309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 Su Ortamı Eşdeğer Öz.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0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1520"/>
          </a:xfrm>
        </p:spPr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</a:rPr>
              <a:t>Matrix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’ 2-D İyon Odaları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66287"/>
            <a:ext cx="3522793" cy="468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6" y="1844824"/>
            <a:ext cx="2861217" cy="249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04791" y="4653136"/>
            <a:ext cx="279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 Aylık Işın Profil Kontrol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14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tr-TR" dirty="0" smtClean="0"/>
              <a:t>Günlük Işın Kontrolörü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4039"/>
            <a:ext cx="1836156" cy="1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13756"/>
            <a:ext cx="4896544" cy="318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0118" y="5693809"/>
            <a:ext cx="321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QA </a:t>
            </a:r>
            <a:r>
              <a:rPr lang="tr-TR" sz="2400" b="1" dirty="0" err="1" smtClean="0"/>
              <a:t>BeamChecker</a:t>
            </a:r>
            <a:r>
              <a:rPr lang="tr-TR" sz="2400" baseline="30000" dirty="0"/>
              <a:t>™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704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r>
              <a:rPr lang="tr-TR" sz="4000" dirty="0" smtClean="0"/>
              <a:t>Mekanik Testler Ve Donanımlar</a:t>
            </a:r>
            <a:endParaRPr lang="tr-TR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14" y="1600200"/>
            <a:ext cx="6398961" cy="480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6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Tedavi Yatağı 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780928"/>
            <a:ext cx="598578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 flipH="1">
            <a:off x="1067396" y="33569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2051720" y="335699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V="1">
            <a:off x="2058740" y="25649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Yukarı Bükülü Ok 9"/>
          <p:cNvSpPr/>
          <p:nvPr/>
        </p:nvSpPr>
        <p:spPr>
          <a:xfrm>
            <a:off x="6948264" y="3429000"/>
            <a:ext cx="504056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67396" y="429309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+/- 2mm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88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</a:rPr>
              <a:t>Gantri</a:t>
            </a:r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ve </a:t>
            </a:r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</a:rPr>
              <a:t>Kolimatör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04" y="1600200"/>
            <a:ext cx="6247992" cy="4525963"/>
          </a:xfrm>
        </p:spPr>
      </p:pic>
      <p:sp>
        <p:nvSpPr>
          <p:cNvPr id="5" name="Metin kutusu 4"/>
          <p:cNvSpPr txBox="1"/>
          <p:nvPr/>
        </p:nvSpPr>
        <p:spPr>
          <a:xfrm>
            <a:off x="395536" y="22372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+/- 1</a:t>
            </a:r>
            <a:r>
              <a:rPr lang="tr-TR" baseline="30000" dirty="0" smtClean="0"/>
              <a:t>o</a:t>
            </a:r>
            <a:endParaRPr lang="tr-TR" baseline="30000" dirty="0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043608" y="2420888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1043608" y="2420888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5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47464"/>
          </a:xfrm>
        </p:spPr>
        <p:txBody>
          <a:bodyPr/>
          <a:lstStyle/>
          <a:p>
            <a:r>
              <a:rPr lang="tr-TR" sz="2800" dirty="0" smtClean="0"/>
              <a:t>İÇERİK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Radyoterapide Kalite Kontrol ve Önemi</a:t>
            </a:r>
          </a:p>
          <a:p>
            <a:endParaRPr lang="tr-TR" dirty="0" smtClean="0"/>
          </a:p>
          <a:p>
            <a:r>
              <a:rPr lang="tr-TR" dirty="0" smtClean="0"/>
              <a:t>Lineer Hızlandırıcılarda Kalite Kontrol Protokolleri</a:t>
            </a:r>
          </a:p>
          <a:p>
            <a:endParaRPr lang="tr-TR" dirty="0" smtClean="0"/>
          </a:p>
          <a:p>
            <a:r>
              <a:rPr lang="tr-TR" dirty="0" smtClean="0"/>
              <a:t>K.K. Protokolleri ile ilişkili  Testler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K.K. </a:t>
            </a:r>
            <a:r>
              <a:rPr lang="tr-TR" dirty="0"/>
              <a:t>Protokolleri </a:t>
            </a:r>
            <a:r>
              <a:rPr lang="tr-TR" dirty="0" smtClean="0"/>
              <a:t>ile ilişkili  Donanımlar</a:t>
            </a:r>
          </a:p>
          <a:p>
            <a:endParaRPr lang="tr-TR" dirty="0"/>
          </a:p>
          <a:p>
            <a:r>
              <a:rPr lang="tr-TR" dirty="0" smtClean="0"/>
              <a:t>Bilgisayarlı Tomografi  Cihazlarının K.K. Protokolleri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68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</a:rPr>
              <a:t>Isocenter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16" y="1600200"/>
            <a:ext cx="56533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 flipH="1">
            <a:off x="5868144" y="4293096"/>
            <a:ext cx="19442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7561516" y="392376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Gantri</a:t>
            </a:r>
            <a:r>
              <a:rPr lang="tr-TR" dirty="0" smtClean="0"/>
              <a:t> Ekseni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1331640" y="3140968"/>
            <a:ext cx="3096344" cy="782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467544" y="2584956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Kolimatör</a:t>
            </a:r>
            <a:endParaRPr lang="tr-TR" dirty="0" smtClean="0"/>
          </a:p>
          <a:p>
            <a:r>
              <a:rPr lang="tr-TR" dirty="0" smtClean="0"/>
              <a:t>Ekseni</a:t>
            </a:r>
            <a:endParaRPr lang="tr-TR" dirty="0"/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4716016" y="2584956"/>
            <a:ext cx="3240360" cy="1060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7609670" y="1938624"/>
            <a:ext cx="148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Yatak Dönüş</a:t>
            </a:r>
          </a:p>
          <a:p>
            <a:r>
              <a:rPr lang="tr-TR" dirty="0" smtClean="0"/>
              <a:t>Ekseni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122936" y="6268670"/>
            <a:ext cx="19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Tolerans +/- 1mm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137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Kesişme Testi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99" y="1709848"/>
            <a:ext cx="6750001" cy="43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Ok Bağlayıcısı 4"/>
          <p:cNvCxnSpPr/>
          <p:nvPr/>
        </p:nvCxnSpPr>
        <p:spPr>
          <a:xfrm flipH="1">
            <a:off x="4572000" y="2831851"/>
            <a:ext cx="37444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99992" y="3551931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3557362" y="6165304"/>
            <a:ext cx="19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Tolerans +/- 1mm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977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Işın Alan Testi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947500" cy="274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851920" y="5229200"/>
            <a:ext cx="19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Tolerans +/- 1mm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484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35496"/>
          </a:xfrm>
        </p:spPr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Işık-Radyasyon Alan </a:t>
            </a:r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</a:rPr>
              <a:t>Uyg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. Testi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364233" cy="23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409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</a:rPr>
              <a:t>Laserler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30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DORADOnova3 - Moving Laser System for Patient Alignment in 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6849"/>
            <a:ext cx="8229600" cy="41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86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1839119"/>
            <a:ext cx="70961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07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Optik Mesafe Testi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068960"/>
            <a:ext cx="4911983" cy="24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2207"/>
            <a:ext cx="1440160" cy="14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483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>
                <a:solidFill>
                  <a:schemeClr val="accent2">
                    <a:lumMod val="75000"/>
                  </a:schemeClr>
                </a:solidFill>
              </a:rPr>
              <a:t>Kolimator</a:t>
            </a: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 Yaprak Testi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99" y="2163181"/>
            <a:ext cx="6525001" cy="3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033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Bilgisayarlı </a:t>
            </a:r>
            <a:r>
              <a:rPr lang="tr-TR" dirty="0" err="1" smtClean="0"/>
              <a:t>Tomogrofi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Kalite Kontrol 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3672408" cy="333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10782"/>
            <a:ext cx="236220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1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Radyoterapide Kalite Kontrol ve Önemi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İsveç Peyniri Risk Yönetimi Modeli</a:t>
            </a:r>
          </a:p>
          <a:p>
            <a:pPr marL="0" indent="0" algn="ctr">
              <a:buNone/>
            </a:pPr>
            <a:endParaRPr lang="tr-TR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tr-TR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6" y="2636912"/>
            <a:ext cx="75057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186297" y="344606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Hasar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1520" y="3446060"/>
            <a:ext cx="83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Tehdit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411760" y="530120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Uygulama</a:t>
            </a:r>
          </a:p>
          <a:p>
            <a:r>
              <a:rPr lang="tr-TR" dirty="0" smtClean="0"/>
              <a:t>Kontrol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217158" y="5301208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Dosimetri</a:t>
            </a:r>
            <a:endParaRPr lang="tr-TR" dirty="0" smtClean="0"/>
          </a:p>
          <a:p>
            <a:r>
              <a:rPr lang="tr-TR" dirty="0" smtClean="0"/>
              <a:t>Kontrol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084168" y="530120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Donanım</a:t>
            </a:r>
          </a:p>
          <a:p>
            <a:r>
              <a:rPr lang="tr-TR" dirty="0" smtClean="0"/>
              <a:t>Kontrol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70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BT Kalite Kontrollerinde Protokoller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383327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81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82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62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9500"/>
            <a:ext cx="8229600" cy="1600200"/>
          </a:xfrm>
        </p:spPr>
        <p:txBody>
          <a:bodyPr/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Mekanik Kontroller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6522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93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10502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815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Teşekkürler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Lineer Hızlandırıcılarda Kalite Kontrol Protokolleri</a:t>
            </a:r>
            <a:endParaRPr lang="tr-TR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281997" cy="246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68294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29000"/>
            <a:ext cx="8223751" cy="290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398674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2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746250" cy="31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8870"/>
            <a:ext cx="6994550" cy="31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0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AAPM </a:t>
            </a:r>
            <a:r>
              <a:rPr lang="en-US" smtClean="0"/>
              <a:t>Task </a:t>
            </a:r>
            <a:r>
              <a:rPr lang="en-US" dirty="0" smtClean="0"/>
              <a:t>Group – 46 Comprehensive QA For Radiation Oncology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IAEA Technical </a:t>
            </a:r>
            <a:r>
              <a:rPr lang="tr-TR" dirty="0" err="1" smtClean="0"/>
              <a:t>Document</a:t>
            </a:r>
            <a:r>
              <a:rPr lang="tr-TR" dirty="0" smtClean="0"/>
              <a:t> 989 </a:t>
            </a:r>
            <a:r>
              <a:rPr lang="tr-TR" dirty="0" err="1" smtClean="0"/>
              <a:t>Quality</a:t>
            </a:r>
            <a:r>
              <a:rPr lang="tr-TR" dirty="0" smtClean="0"/>
              <a:t> </a:t>
            </a:r>
            <a:r>
              <a:rPr lang="tr-TR" dirty="0" err="1" smtClean="0"/>
              <a:t>Assurance</a:t>
            </a:r>
            <a:r>
              <a:rPr lang="tr-TR" dirty="0" smtClean="0"/>
              <a:t> İn </a:t>
            </a:r>
            <a:r>
              <a:rPr lang="tr-TR" dirty="0" err="1" smtClean="0"/>
              <a:t>Radiotherapy</a:t>
            </a:r>
            <a:endParaRPr lang="tr-TR" dirty="0" smtClean="0"/>
          </a:p>
          <a:p>
            <a:endParaRPr lang="tr-TR" dirty="0"/>
          </a:p>
          <a:p>
            <a:r>
              <a:rPr lang="en-US" dirty="0"/>
              <a:t>IAEA Review of Radiation Oncology Physics</a:t>
            </a:r>
            <a:r>
              <a:rPr lang="en-US" dirty="0" smtClean="0"/>
              <a:t>: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tr-TR" dirty="0" smtClean="0"/>
              <a:t>     </a:t>
            </a:r>
            <a:r>
              <a:rPr lang="en-US" dirty="0" smtClean="0"/>
              <a:t>A </a:t>
            </a:r>
            <a:r>
              <a:rPr lang="en-US" dirty="0"/>
              <a:t>Handbook for Teachers and </a:t>
            </a:r>
            <a:r>
              <a:rPr lang="en-US" dirty="0" smtClean="0"/>
              <a:t>Students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tr-TR" dirty="0" smtClean="0"/>
              <a:t>       </a:t>
            </a:r>
            <a:r>
              <a:rPr lang="en-US" dirty="0" smtClean="0"/>
              <a:t>Chapter </a:t>
            </a:r>
            <a:r>
              <a:rPr lang="en-US" dirty="0"/>
              <a:t>12 - QA in Radiation Therapy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33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K.K</a:t>
            </a:r>
            <a:r>
              <a:rPr lang="tr-TR" sz="4000" dirty="0"/>
              <a:t>. Protokolleri ile ilişkili  </a:t>
            </a:r>
            <a:r>
              <a:rPr lang="tr-TR" sz="4000" dirty="0" smtClean="0"/>
              <a:t>Testler</a:t>
            </a:r>
            <a:endParaRPr lang="tr-TR" sz="4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30281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Dozimetri</a:t>
            </a:r>
            <a:r>
              <a:rPr lang="tr-TR" sz="4000" dirty="0" smtClean="0"/>
              <a:t> Testleri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Günlük-Aylık -Yıllık Kontrol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8" y="2463115"/>
            <a:ext cx="3732832" cy="31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67" y="2149006"/>
            <a:ext cx="2664297" cy="399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1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803</TotalTime>
  <Words>247</Words>
  <Application>Microsoft Office PowerPoint</Application>
  <PresentationFormat>Ekran Gösterisi (4:3)</PresentationFormat>
  <Paragraphs>81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Üst Düzey</vt:lpstr>
      <vt:lpstr>Radyoterapide Kullanılan Lineer Hızlandırıcı ve Bilgisayarlı Tomografi Cihazlarının Belirli Periyotlardaki Kalite Kontrol Testlerinin Farklı Protokoller Eşliğinde İncelenmesi </vt:lpstr>
      <vt:lpstr>İÇERİK</vt:lpstr>
      <vt:lpstr>Radyoterapide Kalite Kontrol ve Önemi</vt:lpstr>
      <vt:lpstr>Lineer Hızlandırıcılarda Kalite Kontrol Protokolleri</vt:lpstr>
      <vt:lpstr>PowerPoint Sunusu</vt:lpstr>
      <vt:lpstr>PowerPoint Sunusu</vt:lpstr>
      <vt:lpstr>PowerPoint Sunusu</vt:lpstr>
      <vt:lpstr> K.K. Protokolleri ile ilişkili  Testler</vt:lpstr>
      <vt:lpstr>Dozimetri Testleri</vt:lpstr>
      <vt:lpstr>PowerPoint Sunusu</vt:lpstr>
      <vt:lpstr>Dosimetrik Testler İçin Donanımlar</vt:lpstr>
      <vt:lpstr>Elektrometre</vt:lpstr>
      <vt:lpstr>Su Fantomu</vt:lpstr>
      <vt:lpstr>Katı Fantom</vt:lpstr>
      <vt:lpstr>‘Matrix’ 2-D İyon Odaları</vt:lpstr>
      <vt:lpstr>Günlük Işın Kontrolörü</vt:lpstr>
      <vt:lpstr>Mekanik Testler Ve Donanımlar</vt:lpstr>
      <vt:lpstr>Tedavi Yatağı </vt:lpstr>
      <vt:lpstr>Gantri ve Kolimatör </vt:lpstr>
      <vt:lpstr>Isocenter</vt:lpstr>
      <vt:lpstr>Kesişme Testi</vt:lpstr>
      <vt:lpstr>Işın Alan Testi</vt:lpstr>
      <vt:lpstr>Işık-Radyasyon Alan Uyg. Testi</vt:lpstr>
      <vt:lpstr>Laserler</vt:lpstr>
      <vt:lpstr>PowerPoint Sunusu</vt:lpstr>
      <vt:lpstr>PowerPoint Sunusu</vt:lpstr>
      <vt:lpstr>Optik Mesafe Testi</vt:lpstr>
      <vt:lpstr>Kolimator Yaprak Testi</vt:lpstr>
      <vt:lpstr>Bilgisayarlı Tomogrofi Kalite Kontrol </vt:lpstr>
      <vt:lpstr>BT Kalite Kontrollerinde Protokoller</vt:lpstr>
      <vt:lpstr>PowerPoint Sunusu</vt:lpstr>
      <vt:lpstr>Mekanik Kontroller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Radyoterapide Kullanılan Lineer Hızlandırıcı ve Bilgisayarlı Tomografi Cihazlarının Belirli Periyotlardaki Kalite Kontrol Testlerinin Farklı Protokoller Eşliğinde İncelenmesi</dc:title>
  <dc:creator>SemihBey</dc:creator>
  <cp:lastModifiedBy>SemihBey</cp:lastModifiedBy>
  <cp:revision>38</cp:revision>
  <cp:lastPrinted>2025-01-07T04:55:51Z</cp:lastPrinted>
  <dcterms:created xsi:type="dcterms:W3CDTF">2025-01-02T18:24:38Z</dcterms:created>
  <dcterms:modified xsi:type="dcterms:W3CDTF">2025-01-13T11:21:56Z</dcterms:modified>
</cp:coreProperties>
</file>