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307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308" r:id="rId39"/>
    <p:sldId id="292" r:id="rId40"/>
    <p:sldId id="293" r:id="rId41"/>
    <p:sldId id="314" r:id="rId42"/>
    <p:sldId id="311" r:id="rId43"/>
    <p:sldId id="313" r:id="rId44"/>
    <p:sldId id="315" r:id="rId45"/>
    <p:sldId id="309" r:id="rId46"/>
    <p:sldId id="316" r:id="rId47"/>
    <p:sldId id="318" r:id="rId48"/>
    <p:sldId id="319" r:id="rId49"/>
    <p:sldId id="320" r:id="rId50"/>
    <p:sldId id="317" r:id="rId5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6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01C367-B326-4383-BAD3-6BCD1450AECC}" type="doc">
      <dgm:prSet loTypeId="urn:microsoft.com/office/officeart/2005/8/layout/list1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652A9DB2-078A-401A-BC14-F6918D8774DF}">
      <dgm:prSet/>
      <dgm:spPr/>
      <dgm:t>
        <a:bodyPr/>
        <a:lstStyle/>
        <a:p>
          <a:r>
            <a:rPr lang="tr-TR"/>
            <a:t>3 Gy x 20 fx </a:t>
          </a:r>
          <a:endParaRPr lang="en-US"/>
        </a:p>
      </dgm:t>
    </dgm:pt>
    <dgm:pt modelId="{F0911D45-7B05-4EB5-9A4D-DF34520610F3}" type="parTrans" cxnId="{328248B7-6BC6-4306-B38B-C05411A60F05}">
      <dgm:prSet/>
      <dgm:spPr/>
      <dgm:t>
        <a:bodyPr/>
        <a:lstStyle/>
        <a:p>
          <a:endParaRPr lang="en-US"/>
        </a:p>
      </dgm:t>
    </dgm:pt>
    <dgm:pt modelId="{A817ABDD-9B3B-4416-ABC4-1BD6DA9BFF60}" type="sibTrans" cxnId="{328248B7-6BC6-4306-B38B-C05411A60F05}">
      <dgm:prSet/>
      <dgm:spPr/>
      <dgm:t>
        <a:bodyPr/>
        <a:lstStyle/>
        <a:p>
          <a:endParaRPr lang="en-US"/>
        </a:p>
      </dgm:t>
    </dgm:pt>
    <dgm:pt modelId="{D727F6FA-1026-470C-A645-241F2E0E7F56}">
      <dgm:prSet/>
      <dgm:spPr/>
      <dgm:t>
        <a:bodyPr/>
        <a:lstStyle/>
        <a:p>
          <a:r>
            <a:rPr lang="tr-TR"/>
            <a:t>2.7 Gy x 26 fx </a:t>
          </a:r>
          <a:endParaRPr lang="en-US"/>
        </a:p>
      </dgm:t>
    </dgm:pt>
    <dgm:pt modelId="{9F6D208B-9A22-4A41-B23B-252B106EBA77}" type="parTrans" cxnId="{6FD288CF-1950-42E2-B7DF-2C46A3B423A6}">
      <dgm:prSet/>
      <dgm:spPr/>
      <dgm:t>
        <a:bodyPr/>
        <a:lstStyle/>
        <a:p>
          <a:endParaRPr lang="en-US"/>
        </a:p>
      </dgm:t>
    </dgm:pt>
    <dgm:pt modelId="{72AAF22F-83B5-45F3-9969-45BEF278ADD1}" type="sibTrans" cxnId="{6FD288CF-1950-42E2-B7DF-2C46A3B423A6}">
      <dgm:prSet/>
      <dgm:spPr/>
      <dgm:t>
        <a:bodyPr/>
        <a:lstStyle/>
        <a:p>
          <a:endParaRPr lang="en-US"/>
        </a:p>
      </dgm:t>
    </dgm:pt>
    <dgm:pt modelId="{E32B2F33-6173-4316-993D-E6F05BB298C0}">
      <dgm:prSet/>
      <dgm:spPr/>
      <dgm:t>
        <a:bodyPr/>
        <a:lstStyle/>
        <a:p>
          <a:r>
            <a:rPr lang="tr-TR"/>
            <a:t>2.5 Gy x 28 fx </a:t>
          </a:r>
          <a:endParaRPr lang="en-US"/>
        </a:p>
      </dgm:t>
    </dgm:pt>
    <dgm:pt modelId="{2BA91DF7-F2ED-4580-89CE-1E98CA3E8F86}" type="parTrans" cxnId="{1D5C4E59-937A-48A4-8B1A-B08BEC68E4C3}">
      <dgm:prSet/>
      <dgm:spPr/>
      <dgm:t>
        <a:bodyPr/>
        <a:lstStyle/>
        <a:p>
          <a:endParaRPr lang="en-US"/>
        </a:p>
      </dgm:t>
    </dgm:pt>
    <dgm:pt modelId="{7803A659-8385-45C7-9179-64E004EAEACF}" type="sibTrans" cxnId="{1D5C4E59-937A-48A4-8B1A-B08BEC68E4C3}">
      <dgm:prSet/>
      <dgm:spPr/>
      <dgm:t>
        <a:bodyPr/>
        <a:lstStyle/>
        <a:p>
          <a:endParaRPr lang="en-US"/>
        </a:p>
      </dgm:t>
    </dgm:pt>
    <dgm:pt modelId="{741B1772-AA4C-43CB-BCC8-C2FEC70BF042}">
      <dgm:prSet/>
      <dgm:spPr/>
      <dgm:t>
        <a:bodyPr/>
        <a:lstStyle/>
        <a:p>
          <a:r>
            <a:rPr lang="tr-TR"/>
            <a:t>2.75 Gy x 20 fx</a:t>
          </a:r>
          <a:endParaRPr lang="en-US"/>
        </a:p>
      </dgm:t>
    </dgm:pt>
    <dgm:pt modelId="{28918A53-0D71-4B41-94A8-1B4F879B43BA}" type="parTrans" cxnId="{CD9864DC-FD24-4F33-8E58-FA8A81C8E4D7}">
      <dgm:prSet/>
      <dgm:spPr/>
      <dgm:t>
        <a:bodyPr/>
        <a:lstStyle/>
        <a:p>
          <a:endParaRPr lang="en-US"/>
        </a:p>
      </dgm:t>
    </dgm:pt>
    <dgm:pt modelId="{E0F039E0-3A28-47AD-9FEC-4F0F430BF3A6}" type="sibTrans" cxnId="{CD9864DC-FD24-4F33-8E58-FA8A81C8E4D7}">
      <dgm:prSet/>
      <dgm:spPr/>
      <dgm:t>
        <a:bodyPr/>
        <a:lstStyle/>
        <a:p>
          <a:endParaRPr lang="en-US"/>
        </a:p>
      </dgm:t>
    </dgm:pt>
    <dgm:pt modelId="{4F80778E-C7F0-4500-B9CC-7C3620CC100F}" type="pres">
      <dgm:prSet presAssocID="{BE01C367-B326-4383-BAD3-6BCD1450AEC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16E09D09-307F-4DC9-8285-DFDE42B1F037}" type="pres">
      <dgm:prSet presAssocID="{652A9DB2-078A-401A-BC14-F6918D8774DF}" presName="parentLin" presStyleCnt="0"/>
      <dgm:spPr/>
    </dgm:pt>
    <dgm:pt modelId="{1ADB7208-4C81-4D37-8979-AB1E7B8BBC9B}" type="pres">
      <dgm:prSet presAssocID="{652A9DB2-078A-401A-BC14-F6918D8774DF}" presName="parentLeftMargin" presStyleLbl="node1" presStyleIdx="0" presStyleCnt="4"/>
      <dgm:spPr/>
      <dgm:t>
        <a:bodyPr/>
        <a:lstStyle/>
        <a:p>
          <a:endParaRPr lang="tr-TR"/>
        </a:p>
      </dgm:t>
    </dgm:pt>
    <dgm:pt modelId="{1C8AFC50-F6CE-4412-A372-817A489A7034}" type="pres">
      <dgm:prSet presAssocID="{652A9DB2-078A-401A-BC14-F6918D8774D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86C9CDD-7434-46E3-A9C6-2E596D1E297D}" type="pres">
      <dgm:prSet presAssocID="{652A9DB2-078A-401A-BC14-F6918D8774DF}" presName="negativeSpace" presStyleCnt="0"/>
      <dgm:spPr/>
    </dgm:pt>
    <dgm:pt modelId="{DB03AA98-DA03-44C0-BB28-C8F271FD590B}" type="pres">
      <dgm:prSet presAssocID="{652A9DB2-078A-401A-BC14-F6918D8774DF}" presName="childText" presStyleLbl="conFgAcc1" presStyleIdx="0" presStyleCnt="4">
        <dgm:presLayoutVars>
          <dgm:bulletEnabled val="1"/>
        </dgm:presLayoutVars>
      </dgm:prSet>
      <dgm:spPr/>
    </dgm:pt>
    <dgm:pt modelId="{9D2510F0-AC62-4CBF-AF42-55F0D714F348}" type="pres">
      <dgm:prSet presAssocID="{A817ABDD-9B3B-4416-ABC4-1BD6DA9BFF60}" presName="spaceBetweenRectangles" presStyleCnt="0"/>
      <dgm:spPr/>
    </dgm:pt>
    <dgm:pt modelId="{B4FCCAA5-5683-4BDB-8B59-FC6875D18276}" type="pres">
      <dgm:prSet presAssocID="{D727F6FA-1026-470C-A645-241F2E0E7F56}" presName="parentLin" presStyleCnt="0"/>
      <dgm:spPr/>
    </dgm:pt>
    <dgm:pt modelId="{C01C7A03-D1D9-4B70-A1AE-C5D4E3EEECF6}" type="pres">
      <dgm:prSet presAssocID="{D727F6FA-1026-470C-A645-241F2E0E7F56}" presName="parentLeftMargin" presStyleLbl="node1" presStyleIdx="0" presStyleCnt="4"/>
      <dgm:spPr/>
      <dgm:t>
        <a:bodyPr/>
        <a:lstStyle/>
        <a:p>
          <a:endParaRPr lang="tr-TR"/>
        </a:p>
      </dgm:t>
    </dgm:pt>
    <dgm:pt modelId="{7436FF6E-286D-4735-8E2E-91AF2A5EB3E7}" type="pres">
      <dgm:prSet presAssocID="{D727F6FA-1026-470C-A645-241F2E0E7F56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15B617A-3D6E-4206-BB2C-7AF7EE453767}" type="pres">
      <dgm:prSet presAssocID="{D727F6FA-1026-470C-A645-241F2E0E7F56}" presName="negativeSpace" presStyleCnt="0"/>
      <dgm:spPr/>
    </dgm:pt>
    <dgm:pt modelId="{4F183D01-D0CE-410E-8088-98DBA4EC31A4}" type="pres">
      <dgm:prSet presAssocID="{D727F6FA-1026-470C-A645-241F2E0E7F56}" presName="childText" presStyleLbl="conFgAcc1" presStyleIdx="1" presStyleCnt="4">
        <dgm:presLayoutVars>
          <dgm:bulletEnabled val="1"/>
        </dgm:presLayoutVars>
      </dgm:prSet>
      <dgm:spPr/>
    </dgm:pt>
    <dgm:pt modelId="{03CA0F21-E339-4EF7-AF19-F9C8E9655974}" type="pres">
      <dgm:prSet presAssocID="{72AAF22F-83B5-45F3-9969-45BEF278ADD1}" presName="spaceBetweenRectangles" presStyleCnt="0"/>
      <dgm:spPr/>
    </dgm:pt>
    <dgm:pt modelId="{F4A0772A-68D1-4E09-82A7-4E2BFB3A5D78}" type="pres">
      <dgm:prSet presAssocID="{E32B2F33-6173-4316-993D-E6F05BB298C0}" presName="parentLin" presStyleCnt="0"/>
      <dgm:spPr/>
    </dgm:pt>
    <dgm:pt modelId="{7D0EB16C-1408-44D8-ABF9-75A4CAFC01E9}" type="pres">
      <dgm:prSet presAssocID="{E32B2F33-6173-4316-993D-E6F05BB298C0}" presName="parentLeftMargin" presStyleLbl="node1" presStyleIdx="1" presStyleCnt="4"/>
      <dgm:spPr/>
      <dgm:t>
        <a:bodyPr/>
        <a:lstStyle/>
        <a:p>
          <a:endParaRPr lang="tr-TR"/>
        </a:p>
      </dgm:t>
    </dgm:pt>
    <dgm:pt modelId="{2DE96D18-A4D2-4FAC-BD7D-953CC6F1E08E}" type="pres">
      <dgm:prSet presAssocID="{E32B2F33-6173-4316-993D-E6F05BB298C0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168C2FC-D5F5-4E21-B71E-FCAD7AFAF9F6}" type="pres">
      <dgm:prSet presAssocID="{E32B2F33-6173-4316-993D-E6F05BB298C0}" presName="negativeSpace" presStyleCnt="0"/>
      <dgm:spPr/>
    </dgm:pt>
    <dgm:pt modelId="{F24E672B-C127-4CE9-BEDF-1EFE84233DE1}" type="pres">
      <dgm:prSet presAssocID="{E32B2F33-6173-4316-993D-E6F05BB298C0}" presName="childText" presStyleLbl="conFgAcc1" presStyleIdx="2" presStyleCnt="4">
        <dgm:presLayoutVars>
          <dgm:bulletEnabled val="1"/>
        </dgm:presLayoutVars>
      </dgm:prSet>
      <dgm:spPr/>
    </dgm:pt>
    <dgm:pt modelId="{E41149CB-7D6A-41B3-A458-219E3F06DDAC}" type="pres">
      <dgm:prSet presAssocID="{7803A659-8385-45C7-9179-64E004EAEACF}" presName="spaceBetweenRectangles" presStyleCnt="0"/>
      <dgm:spPr/>
    </dgm:pt>
    <dgm:pt modelId="{6E1366E7-AFE5-4992-BCA9-0FAC65A93034}" type="pres">
      <dgm:prSet presAssocID="{741B1772-AA4C-43CB-BCC8-C2FEC70BF042}" presName="parentLin" presStyleCnt="0"/>
      <dgm:spPr/>
    </dgm:pt>
    <dgm:pt modelId="{AB278EF4-A704-4A91-BEDD-EA4963D48EBC}" type="pres">
      <dgm:prSet presAssocID="{741B1772-AA4C-43CB-BCC8-C2FEC70BF042}" presName="parentLeftMargin" presStyleLbl="node1" presStyleIdx="2" presStyleCnt="4"/>
      <dgm:spPr/>
      <dgm:t>
        <a:bodyPr/>
        <a:lstStyle/>
        <a:p>
          <a:endParaRPr lang="tr-TR"/>
        </a:p>
      </dgm:t>
    </dgm:pt>
    <dgm:pt modelId="{3FC4E672-DF4E-47F9-A021-7F52498C0030}" type="pres">
      <dgm:prSet presAssocID="{741B1772-AA4C-43CB-BCC8-C2FEC70BF042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9D985BD-BF5C-475F-9B8E-EA68CF9AC28E}" type="pres">
      <dgm:prSet presAssocID="{741B1772-AA4C-43CB-BCC8-C2FEC70BF042}" presName="negativeSpace" presStyleCnt="0"/>
      <dgm:spPr/>
    </dgm:pt>
    <dgm:pt modelId="{AE384431-F2BE-4874-A9EC-91E7FB9C4372}" type="pres">
      <dgm:prSet presAssocID="{741B1772-AA4C-43CB-BCC8-C2FEC70BF042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DBF6D48-802A-4EFE-A0B4-C4D6EE7C161E}" type="presOf" srcId="{D727F6FA-1026-470C-A645-241F2E0E7F56}" destId="{7436FF6E-286D-4735-8E2E-91AF2A5EB3E7}" srcOrd="1" destOrd="0" presId="urn:microsoft.com/office/officeart/2005/8/layout/list1"/>
    <dgm:cxn modelId="{52074CE9-18F7-42D9-AEB1-C9DF90AC3B1A}" type="presOf" srcId="{E32B2F33-6173-4316-993D-E6F05BB298C0}" destId="{2DE96D18-A4D2-4FAC-BD7D-953CC6F1E08E}" srcOrd="1" destOrd="0" presId="urn:microsoft.com/office/officeart/2005/8/layout/list1"/>
    <dgm:cxn modelId="{6FD288CF-1950-42E2-B7DF-2C46A3B423A6}" srcId="{BE01C367-B326-4383-BAD3-6BCD1450AECC}" destId="{D727F6FA-1026-470C-A645-241F2E0E7F56}" srcOrd="1" destOrd="0" parTransId="{9F6D208B-9A22-4A41-B23B-252B106EBA77}" sibTransId="{72AAF22F-83B5-45F3-9969-45BEF278ADD1}"/>
    <dgm:cxn modelId="{6445F7D9-B10C-49ED-841D-3103112A68B9}" type="presOf" srcId="{E32B2F33-6173-4316-993D-E6F05BB298C0}" destId="{7D0EB16C-1408-44D8-ABF9-75A4CAFC01E9}" srcOrd="0" destOrd="0" presId="urn:microsoft.com/office/officeart/2005/8/layout/list1"/>
    <dgm:cxn modelId="{3BDE8F3B-4B8A-41AF-B202-FD4A0D4578FA}" type="presOf" srcId="{BE01C367-B326-4383-BAD3-6BCD1450AECC}" destId="{4F80778E-C7F0-4500-B9CC-7C3620CC100F}" srcOrd="0" destOrd="0" presId="urn:microsoft.com/office/officeart/2005/8/layout/list1"/>
    <dgm:cxn modelId="{CD9864DC-FD24-4F33-8E58-FA8A81C8E4D7}" srcId="{BE01C367-B326-4383-BAD3-6BCD1450AECC}" destId="{741B1772-AA4C-43CB-BCC8-C2FEC70BF042}" srcOrd="3" destOrd="0" parTransId="{28918A53-0D71-4B41-94A8-1B4F879B43BA}" sibTransId="{E0F039E0-3A28-47AD-9FEC-4F0F430BF3A6}"/>
    <dgm:cxn modelId="{B28390DD-A63F-4963-80F2-2FD62836CA23}" type="presOf" srcId="{741B1772-AA4C-43CB-BCC8-C2FEC70BF042}" destId="{AB278EF4-A704-4A91-BEDD-EA4963D48EBC}" srcOrd="0" destOrd="0" presId="urn:microsoft.com/office/officeart/2005/8/layout/list1"/>
    <dgm:cxn modelId="{4D2C9AAB-CBF0-4FC4-88B0-E830FC5910B9}" type="presOf" srcId="{652A9DB2-078A-401A-BC14-F6918D8774DF}" destId="{1ADB7208-4C81-4D37-8979-AB1E7B8BBC9B}" srcOrd="0" destOrd="0" presId="urn:microsoft.com/office/officeart/2005/8/layout/list1"/>
    <dgm:cxn modelId="{1D5C4E59-937A-48A4-8B1A-B08BEC68E4C3}" srcId="{BE01C367-B326-4383-BAD3-6BCD1450AECC}" destId="{E32B2F33-6173-4316-993D-E6F05BB298C0}" srcOrd="2" destOrd="0" parTransId="{2BA91DF7-F2ED-4580-89CE-1E98CA3E8F86}" sibTransId="{7803A659-8385-45C7-9179-64E004EAEACF}"/>
    <dgm:cxn modelId="{70D8F098-813E-47C7-B0A3-028AC3F15810}" type="presOf" srcId="{652A9DB2-078A-401A-BC14-F6918D8774DF}" destId="{1C8AFC50-F6CE-4412-A372-817A489A7034}" srcOrd="1" destOrd="0" presId="urn:microsoft.com/office/officeart/2005/8/layout/list1"/>
    <dgm:cxn modelId="{328248B7-6BC6-4306-B38B-C05411A60F05}" srcId="{BE01C367-B326-4383-BAD3-6BCD1450AECC}" destId="{652A9DB2-078A-401A-BC14-F6918D8774DF}" srcOrd="0" destOrd="0" parTransId="{F0911D45-7B05-4EB5-9A4D-DF34520610F3}" sibTransId="{A817ABDD-9B3B-4416-ABC4-1BD6DA9BFF60}"/>
    <dgm:cxn modelId="{E2C37C45-FEF4-4E61-99B2-4C481F2DF091}" type="presOf" srcId="{741B1772-AA4C-43CB-BCC8-C2FEC70BF042}" destId="{3FC4E672-DF4E-47F9-A021-7F52498C0030}" srcOrd="1" destOrd="0" presId="urn:microsoft.com/office/officeart/2005/8/layout/list1"/>
    <dgm:cxn modelId="{CCC814B7-258B-40E2-A6D8-145C874AE926}" type="presOf" srcId="{D727F6FA-1026-470C-A645-241F2E0E7F56}" destId="{C01C7A03-D1D9-4B70-A1AE-C5D4E3EEECF6}" srcOrd="0" destOrd="0" presId="urn:microsoft.com/office/officeart/2005/8/layout/list1"/>
    <dgm:cxn modelId="{F36F6B1B-E241-40DE-A118-71102B780E75}" type="presParOf" srcId="{4F80778E-C7F0-4500-B9CC-7C3620CC100F}" destId="{16E09D09-307F-4DC9-8285-DFDE42B1F037}" srcOrd="0" destOrd="0" presId="urn:microsoft.com/office/officeart/2005/8/layout/list1"/>
    <dgm:cxn modelId="{D9595A93-B995-4897-A432-B1FA2428AD7B}" type="presParOf" srcId="{16E09D09-307F-4DC9-8285-DFDE42B1F037}" destId="{1ADB7208-4C81-4D37-8979-AB1E7B8BBC9B}" srcOrd="0" destOrd="0" presId="urn:microsoft.com/office/officeart/2005/8/layout/list1"/>
    <dgm:cxn modelId="{22218014-82EA-4790-B0FE-ECD988D4EB18}" type="presParOf" srcId="{16E09D09-307F-4DC9-8285-DFDE42B1F037}" destId="{1C8AFC50-F6CE-4412-A372-817A489A7034}" srcOrd="1" destOrd="0" presId="urn:microsoft.com/office/officeart/2005/8/layout/list1"/>
    <dgm:cxn modelId="{C360889C-FA4D-4C5C-A246-0D567248C1A8}" type="presParOf" srcId="{4F80778E-C7F0-4500-B9CC-7C3620CC100F}" destId="{486C9CDD-7434-46E3-A9C6-2E596D1E297D}" srcOrd="1" destOrd="0" presId="urn:microsoft.com/office/officeart/2005/8/layout/list1"/>
    <dgm:cxn modelId="{A704F8C8-1A99-4B98-9302-D63EAFE56E1D}" type="presParOf" srcId="{4F80778E-C7F0-4500-B9CC-7C3620CC100F}" destId="{DB03AA98-DA03-44C0-BB28-C8F271FD590B}" srcOrd="2" destOrd="0" presId="urn:microsoft.com/office/officeart/2005/8/layout/list1"/>
    <dgm:cxn modelId="{60AB09D8-E84E-4389-833E-B74359F24AC2}" type="presParOf" srcId="{4F80778E-C7F0-4500-B9CC-7C3620CC100F}" destId="{9D2510F0-AC62-4CBF-AF42-55F0D714F348}" srcOrd="3" destOrd="0" presId="urn:microsoft.com/office/officeart/2005/8/layout/list1"/>
    <dgm:cxn modelId="{01CAA80C-11B2-4551-930B-1D6412CE4412}" type="presParOf" srcId="{4F80778E-C7F0-4500-B9CC-7C3620CC100F}" destId="{B4FCCAA5-5683-4BDB-8B59-FC6875D18276}" srcOrd="4" destOrd="0" presId="urn:microsoft.com/office/officeart/2005/8/layout/list1"/>
    <dgm:cxn modelId="{E99AFDCD-B164-4A7C-BFE7-A445F78FBF31}" type="presParOf" srcId="{B4FCCAA5-5683-4BDB-8B59-FC6875D18276}" destId="{C01C7A03-D1D9-4B70-A1AE-C5D4E3EEECF6}" srcOrd="0" destOrd="0" presId="urn:microsoft.com/office/officeart/2005/8/layout/list1"/>
    <dgm:cxn modelId="{C8218D33-6F32-44A7-9F49-04ADCE20A0E3}" type="presParOf" srcId="{B4FCCAA5-5683-4BDB-8B59-FC6875D18276}" destId="{7436FF6E-286D-4735-8E2E-91AF2A5EB3E7}" srcOrd="1" destOrd="0" presId="urn:microsoft.com/office/officeart/2005/8/layout/list1"/>
    <dgm:cxn modelId="{E0C810F5-1133-432D-A75A-4F92A583D854}" type="presParOf" srcId="{4F80778E-C7F0-4500-B9CC-7C3620CC100F}" destId="{715B617A-3D6E-4206-BB2C-7AF7EE453767}" srcOrd="5" destOrd="0" presId="urn:microsoft.com/office/officeart/2005/8/layout/list1"/>
    <dgm:cxn modelId="{1CCAF161-3042-4AF2-898D-5CA4FBE2DD07}" type="presParOf" srcId="{4F80778E-C7F0-4500-B9CC-7C3620CC100F}" destId="{4F183D01-D0CE-410E-8088-98DBA4EC31A4}" srcOrd="6" destOrd="0" presId="urn:microsoft.com/office/officeart/2005/8/layout/list1"/>
    <dgm:cxn modelId="{676FB490-BE42-4A19-86B9-F63672AE4763}" type="presParOf" srcId="{4F80778E-C7F0-4500-B9CC-7C3620CC100F}" destId="{03CA0F21-E339-4EF7-AF19-F9C8E9655974}" srcOrd="7" destOrd="0" presId="urn:microsoft.com/office/officeart/2005/8/layout/list1"/>
    <dgm:cxn modelId="{F21B37A5-A342-4B32-BFC7-B5F1FE853CF7}" type="presParOf" srcId="{4F80778E-C7F0-4500-B9CC-7C3620CC100F}" destId="{F4A0772A-68D1-4E09-82A7-4E2BFB3A5D78}" srcOrd="8" destOrd="0" presId="urn:microsoft.com/office/officeart/2005/8/layout/list1"/>
    <dgm:cxn modelId="{17682745-7EC1-44E7-9C6D-7F10F0266133}" type="presParOf" srcId="{F4A0772A-68D1-4E09-82A7-4E2BFB3A5D78}" destId="{7D0EB16C-1408-44D8-ABF9-75A4CAFC01E9}" srcOrd="0" destOrd="0" presId="urn:microsoft.com/office/officeart/2005/8/layout/list1"/>
    <dgm:cxn modelId="{B62ADCA7-832F-4A9F-AC18-F937BBFA760E}" type="presParOf" srcId="{F4A0772A-68D1-4E09-82A7-4E2BFB3A5D78}" destId="{2DE96D18-A4D2-4FAC-BD7D-953CC6F1E08E}" srcOrd="1" destOrd="0" presId="urn:microsoft.com/office/officeart/2005/8/layout/list1"/>
    <dgm:cxn modelId="{8F85702A-892F-4C6E-8F87-348E60090A6F}" type="presParOf" srcId="{4F80778E-C7F0-4500-B9CC-7C3620CC100F}" destId="{7168C2FC-D5F5-4E21-B71E-FCAD7AFAF9F6}" srcOrd="9" destOrd="0" presId="urn:microsoft.com/office/officeart/2005/8/layout/list1"/>
    <dgm:cxn modelId="{D8D3EDDF-7B6C-4A8E-B95C-BA44FEC7E385}" type="presParOf" srcId="{4F80778E-C7F0-4500-B9CC-7C3620CC100F}" destId="{F24E672B-C127-4CE9-BEDF-1EFE84233DE1}" srcOrd="10" destOrd="0" presId="urn:microsoft.com/office/officeart/2005/8/layout/list1"/>
    <dgm:cxn modelId="{204C636B-94E1-4188-9F21-D05C6DE6CAC5}" type="presParOf" srcId="{4F80778E-C7F0-4500-B9CC-7C3620CC100F}" destId="{E41149CB-7D6A-41B3-A458-219E3F06DDAC}" srcOrd="11" destOrd="0" presId="urn:microsoft.com/office/officeart/2005/8/layout/list1"/>
    <dgm:cxn modelId="{BA28AD29-F479-4077-A525-01D9861EF647}" type="presParOf" srcId="{4F80778E-C7F0-4500-B9CC-7C3620CC100F}" destId="{6E1366E7-AFE5-4992-BCA9-0FAC65A93034}" srcOrd="12" destOrd="0" presId="urn:microsoft.com/office/officeart/2005/8/layout/list1"/>
    <dgm:cxn modelId="{A3914CFD-FEA4-472D-B530-B5AA4A49D909}" type="presParOf" srcId="{6E1366E7-AFE5-4992-BCA9-0FAC65A93034}" destId="{AB278EF4-A704-4A91-BEDD-EA4963D48EBC}" srcOrd="0" destOrd="0" presId="urn:microsoft.com/office/officeart/2005/8/layout/list1"/>
    <dgm:cxn modelId="{6779CF29-144C-4B88-A219-94CC61FE9DC8}" type="presParOf" srcId="{6E1366E7-AFE5-4992-BCA9-0FAC65A93034}" destId="{3FC4E672-DF4E-47F9-A021-7F52498C0030}" srcOrd="1" destOrd="0" presId="urn:microsoft.com/office/officeart/2005/8/layout/list1"/>
    <dgm:cxn modelId="{42D598BB-164E-4BF3-8A54-29DACE0F1C15}" type="presParOf" srcId="{4F80778E-C7F0-4500-B9CC-7C3620CC100F}" destId="{39D985BD-BF5C-475F-9B8E-EA68CF9AC28E}" srcOrd="13" destOrd="0" presId="urn:microsoft.com/office/officeart/2005/8/layout/list1"/>
    <dgm:cxn modelId="{C8B9240C-4B56-469B-BF06-8ADF2C85F9B5}" type="presParOf" srcId="{4F80778E-C7F0-4500-B9CC-7C3620CC100F}" destId="{AE384431-F2BE-4874-A9EC-91E7FB9C437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6C368F-9992-404D-B873-F37EA3628AF1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BDA5663-BEBF-491F-8AA3-9D5CE1035CDD}">
      <dgm:prSet/>
      <dgm:spPr/>
      <dgm:t>
        <a:bodyPr/>
        <a:lstStyle/>
        <a:p>
          <a:r>
            <a:rPr lang="tr-TR"/>
            <a:t>Henüz tamamlanmış faz III çalışma yok , çalışmaların çoğu faz II düzeyinde.</a:t>
          </a:r>
          <a:endParaRPr lang="en-US"/>
        </a:p>
      </dgm:t>
    </dgm:pt>
    <dgm:pt modelId="{E01B516F-0E74-46B8-A29D-E29F9C56C67A}" type="parTrans" cxnId="{BC1A3D75-6F67-47F7-99B0-2240EAA34A10}">
      <dgm:prSet/>
      <dgm:spPr/>
      <dgm:t>
        <a:bodyPr/>
        <a:lstStyle/>
        <a:p>
          <a:endParaRPr lang="en-US"/>
        </a:p>
      </dgm:t>
    </dgm:pt>
    <dgm:pt modelId="{8D5FBB85-1881-4AA9-959D-34CB9FFEFFDF}" type="sibTrans" cxnId="{BC1A3D75-6F67-47F7-99B0-2240EAA34A10}">
      <dgm:prSet/>
      <dgm:spPr/>
      <dgm:t>
        <a:bodyPr/>
        <a:lstStyle/>
        <a:p>
          <a:endParaRPr lang="en-US"/>
        </a:p>
      </dgm:t>
    </dgm:pt>
    <dgm:pt modelId="{10870964-21C0-4FC4-8031-4781F1F03D15}">
      <dgm:prSet/>
      <dgm:spPr/>
      <dgm:t>
        <a:bodyPr/>
        <a:lstStyle/>
        <a:p>
          <a:r>
            <a:rPr lang="tr-TR"/>
            <a:t>Halen devam eden interim sonuçları yayınlanmış faz III çalışma sınırlı sayıda.</a:t>
          </a:r>
          <a:endParaRPr lang="en-US"/>
        </a:p>
      </dgm:t>
    </dgm:pt>
    <dgm:pt modelId="{84CB8593-5340-4DA3-B99A-45B649DA2FE2}" type="parTrans" cxnId="{F1BA0971-C584-4849-A729-F65028EB18AE}">
      <dgm:prSet/>
      <dgm:spPr/>
      <dgm:t>
        <a:bodyPr/>
        <a:lstStyle/>
        <a:p>
          <a:endParaRPr lang="en-US"/>
        </a:p>
      </dgm:t>
    </dgm:pt>
    <dgm:pt modelId="{1A909488-3DB3-4157-A013-41941CA790DF}" type="sibTrans" cxnId="{F1BA0971-C584-4849-A729-F65028EB18AE}">
      <dgm:prSet/>
      <dgm:spPr/>
      <dgm:t>
        <a:bodyPr/>
        <a:lstStyle/>
        <a:p>
          <a:endParaRPr lang="en-US"/>
        </a:p>
      </dgm:t>
    </dgm:pt>
    <dgm:pt modelId="{3B576463-710B-48E6-951E-0A4B66007DCE}" type="pres">
      <dgm:prSet presAssocID="{076C368F-9992-404D-B873-F37EA3628AF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9F4F5720-01E2-472D-A879-8BAB242E0B34}" type="pres">
      <dgm:prSet presAssocID="{BBDA5663-BEBF-491F-8AA3-9D5CE1035CDD}" presName="hierRoot1" presStyleCnt="0"/>
      <dgm:spPr/>
    </dgm:pt>
    <dgm:pt modelId="{B30C95D3-0A06-4AE8-8190-095BD56CBD56}" type="pres">
      <dgm:prSet presAssocID="{BBDA5663-BEBF-491F-8AA3-9D5CE1035CDD}" presName="composite" presStyleCnt="0"/>
      <dgm:spPr/>
    </dgm:pt>
    <dgm:pt modelId="{703ECCCF-724F-4ECF-97C4-0FF52FD53F8B}" type="pres">
      <dgm:prSet presAssocID="{BBDA5663-BEBF-491F-8AA3-9D5CE1035CDD}" presName="background" presStyleLbl="node0" presStyleIdx="0" presStyleCnt="2"/>
      <dgm:spPr/>
    </dgm:pt>
    <dgm:pt modelId="{236713FA-B37F-463D-A4BA-A64A3F100E37}" type="pres">
      <dgm:prSet presAssocID="{BBDA5663-BEBF-491F-8AA3-9D5CE1035CDD}" presName="text" presStyleLbl="fgAcc0" presStyleIdx="0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024C2AC-A325-4712-B8D7-967B21FED21E}" type="pres">
      <dgm:prSet presAssocID="{BBDA5663-BEBF-491F-8AA3-9D5CE1035CDD}" presName="hierChild2" presStyleCnt="0"/>
      <dgm:spPr/>
    </dgm:pt>
    <dgm:pt modelId="{0FD9D274-6D15-485E-9014-25FFC65B9738}" type="pres">
      <dgm:prSet presAssocID="{10870964-21C0-4FC4-8031-4781F1F03D15}" presName="hierRoot1" presStyleCnt="0"/>
      <dgm:spPr/>
    </dgm:pt>
    <dgm:pt modelId="{7ADF5541-4BF5-4EAA-B867-43C6B1EDA698}" type="pres">
      <dgm:prSet presAssocID="{10870964-21C0-4FC4-8031-4781F1F03D15}" presName="composite" presStyleCnt="0"/>
      <dgm:spPr/>
    </dgm:pt>
    <dgm:pt modelId="{557AAF99-FBF8-4411-905C-7A2CCAFB8AA8}" type="pres">
      <dgm:prSet presAssocID="{10870964-21C0-4FC4-8031-4781F1F03D15}" presName="background" presStyleLbl="node0" presStyleIdx="1" presStyleCnt="2"/>
      <dgm:spPr/>
    </dgm:pt>
    <dgm:pt modelId="{C0A3C2C6-7492-4AEB-8733-C93BBD852128}" type="pres">
      <dgm:prSet presAssocID="{10870964-21C0-4FC4-8031-4781F1F03D15}" presName="text" presStyleLbl="fgAcc0" presStyleIdx="1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276DFDE9-8892-4C4C-A1A4-7E17AC5E6D5D}" type="pres">
      <dgm:prSet presAssocID="{10870964-21C0-4FC4-8031-4781F1F03D15}" presName="hierChild2" presStyleCnt="0"/>
      <dgm:spPr/>
    </dgm:pt>
  </dgm:ptLst>
  <dgm:cxnLst>
    <dgm:cxn modelId="{9663B03B-4F7A-4B53-B37B-175708024D66}" type="presOf" srcId="{076C368F-9992-404D-B873-F37EA3628AF1}" destId="{3B576463-710B-48E6-951E-0A4B66007DCE}" srcOrd="0" destOrd="0" presId="urn:microsoft.com/office/officeart/2005/8/layout/hierarchy1"/>
    <dgm:cxn modelId="{BC1A3D75-6F67-47F7-99B0-2240EAA34A10}" srcId="{076C368F-9992-404D-B873-F37EA3628AF1}" destId="{BBDA5663-BEBF-491F-8AA3-9D5CE1035CDD}" srcOrd="0" destOrd="0" parTransId="{E01B516F-0E74-46B8-A29D-E29F9C56C67A}" sibTransId="{8D5FBB85-1881-4AA9-959D-34CB9FFEFFDF}"/>
    <dgm:cxn modelId="{ACE4C0C6-935D-4796-9971-E73033593B7B}" type="presOf" srcId="{10870964-21C0-4FC4-8031-4781F1F03D15}" destId="{C0A3C2C6-7492-4AEB-8733-C93BBD852128}" srcOrd="0" destOrd="0" presId="urn:microsoft.com/office/officeart/2005/8/layout/hierarchy1"/>
    <dgm:cxn modelId="{F1BA0971-C584-4849-A729-F65028EB18AE}" srcId="{076C368F-9992-404D-B873-F37EA3628AF1}" destId="{10870964-21C0-4FC4-8031-4781F1F03D15}" srcOrd="1" destOrd="0" parTransId="{84CB8593-5340-4DA3-B99A-45B649DA2FE2}" sibTransId="{1A909488-3DB3-4157-A013-41941CA790DF}"/>
    <dgm:cxn modelId="{8F91A809-8E2A-4BCD-8C70-467D44B63F4F}" type="presOf" srcId="{BBDA5663-BEBF-491F-8AA3-9D5CE1035CDD}" destId="{236713FA-B37F-463D-A4BA-A64A3F100E37}" srcOrd="0" destOrd="0" presId="urn:microsoft.com/office/officeart/2005/8/layout/hierarchy1"/>
    <dgm:cxn modelId="{C90A8477-CE6E-4A6C-91AC-4F4B135E7BD2}" type="presParOf" srcId="{3B576463-710B-48E6-951E-0A4B66007DCE}" destId="{9F4F5720-01E2-472D-A879-8BAB242E0B34}" srcOrd="0" destOrd="0" presId="urn:microsoft.com/office/officeart/2005/8/layout/hierarchy1"/>
    <dgm:cxn modelId="{9B4B8BFE-679A-4365-9C0C-830E75C0AB69}" type="presParOf" srcId="{9F4F5720-01E2-472D-A879-8BAB242E0B34}" destId="{B30C95D3-0A06-4AE8-8190-095BD56CBD56}" srcOrd="0" destOrd="0" presId="urn:microsoft.com/office/officeart/2005/8/layout/hierarchy1"/>
    <dgm:cxn modelId="{B85F1994-37D5-4EC4-915F-22E612DA653E}" type="presParOf" srcId="{B30C95D3-0A06-4AE8-8190-095BD56CBD56}" destId="{703ECCCF-724F-4ECF-97C4-0FF52FD53F8B}" srcOrd="0" destOrd="0" presId="urn:microsoft.com/office/officeart/2005/8/layout/hierarchy1"/>
    <dgm:cxn modelId="{52EF5991-3874-49C8-AB0D-5F2A307744CB}" type="presParOf" srcId="{B30C95D3-0A06-4AE8-8190-095BD56CBD56}" destId="{236713FA-B37F-463D-A4BA-A64A3F100E37}" srcOrd="1" destOrd="0" presId="urn:microsoft.com/office/officeart/2005/8/layout/hierarchy1"/>
    <dgm:cxn modelId="{43EEF01E-9584-464F-A773-FAE741E0B993}" type="presParOf" srcId="{9F4F5720-01E2-472D-A879-8BAB242E0B34}" destId="{3024C2AC-A325-4712-B8D7-967B21FED21E}" srcOrd="1" destOrd="0" presId="urn:microsoft.com/office/officeart/2005/8/layout/hierarchy1"/>
    <dgm:cxn modelId="{B64B5B8D-7682-423C-96F8-5B328D883637}" type="presParOf" srcId="{3B576463-710B-48E6-951E-0A4B66007DCE}" destId="{0FD9D274-6D15-485E-9014-25FFC65B9738}" srcOrd="1" destOrd="0" presId="urn:microsoft.com/office/officeart/2005/8/layout/hierarchy1"/>
    <dgm:cxn modelId="{CBCB5CC8-5F18-4EEC-AFF9-404C3EA9861C}" type="presParOf" srcId="{0FD9D274-6D15-485E-9014-25FFC65B9738}" destId="{7ADF5541-4BF5-4EAA-B867-43C6B1EDA698}" srcOrd="0" destOrd="0" presId="urn:microsoft.com/office/officeart/2005/8/layout/hierarchy1"/>
    <dgm:cxn modelId="{4D36B095-A6C8-45A8-8D2B-5932BC3094D1}" type="presParOf" srcId="{7ADF5541-4BF5-4EAA-B867-43C6B1EDA698}" destId="{557AAF99-FBF8-4411-905C-7A2CCAFB8AA8}" srcOrd="0" destOrd="0" presId="urn:microsoft.com/office/officeart/2005/8/layout/hierarchy1"/>
    <dgm:cxn modelId="{F92A3CA8-8638-4BE0-AA93-164F2ABD3293}" type="presParOf" srcId="{7ADF5541-4BF5-4EAA-B867-43C6B1EDA698}" destId="{C0A3C2C6-7492-4AEB-8733-C93BBD852128}" srcOrd="1" destOrd="0" presId="urn:microsoft.com/office/officeart/2005/8/layout/hierarchy1"/>
    <dgm:cxn modelId="{4AC1AC13-AA4D-4A13-A2CF-1CFF64588682}" type="presParOf" srcId="{0FD9D274-6D15-485E-9014-25FFC65B9738}" destId="{276DFDE9-8892-4C4C-A1A4-7E17AC5E6D5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03AA98-DA03-44C0-BB28-C8F271FD590B}">
      <dsp:nvSpPr>
        <dsp:cNvPr id="0" name=""/>
        <dsp:cNvSpPr/>
      </dsp:nvSpPr>
      <dsp:spPr>
        <a:xfrm>
          <a:off x="0" y="529159"/>
          <a:ext cx="6666833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8AFC50-F6CE-4412-A372-817A489A7034}">
      <dsp:nvSpPr>
        <dsp:cNvPr id="0" name=""/>
        <dsp:cNvSpPr/>
      </dsp:nvSpPr>
      <dsp:spPr>
        <a:xfrm>
          <a:off x="333341" y="86359"/>
          <a:ext cx="4666783" cy="8856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000" kern="1200"/>
            <a:t>3 Gy x 20 fx </a:t>
          </a:r>
          <a:endParaRPr lang="en-US" sz="3000" kern="1200"/>
        </a:p>
      </dsp:txBody>
      <dsp:txXfrm>
        <a:off x="376572" y="129590"/>
        <a:ext cx="4580321" cy="799138"/>
      </dsp:txXfrm>
    </dsp:sp>
    <dsp:sp modelId="{4F183D01-D0CE-410E-8088-98DBA4EC31A4}">
      <dsp:nvSpPr>
        <dsp:cNvPr id="0" name=""/>
        <dsp:cNvSpPr/>
      </dsp:nvSpPr>
      <dsp:spPr>
        <a:xfrm>
          <a:off x="0" y="1889959"/>
          <a:ext cx="6666833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050717"/>
              <a:satOff val="-275"/>
              <a:lumOff val="65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36FF6E-286D-4735-8E2E-91AF2A5EB3E7}">
      <dsp:nvSpPr>
        <dsp:cNvPr id="0" name=""/>
        <dsp:cNvSpPr/>
      </dsp:nvSpPr>
      <dsp:spPr>
        <a:xfrm>
          <a:off x="333341" y="1447159"/>
          <a:ext cx="4666783" cy="885600"/>
        </a:xfrm>
        <a:prstGeom prst="roundRect">
          <a:avLst/>
        </a:prstGeom>
        <a:gradFill rotWithShape="0">
          <a:gsLst>
            <a:gs pos="0">
              <a:schemeClr val="accent5">
                <a:hueOff val="-4050717"/>
                <a:satOff val="-275"/>
                <a:lumOff val="6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050717"/>
                <a:satOff val="-275"/>
                <a:lumOff val="6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050717"/>
                <a:satOff val="-275"/>
                <a:lumOff val="6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000" kern="1200"/>
            <a:t>2.7 Gy x 26 fx </a:t>
          </a:r>
          <a:endParaRPr lang="en-US" sz="3000" kern="1200"/>
        </a:p>
      </dsp:txBody>
      <dsp:txXfrm>
        <a:off x="376572" y="1490390"/>
        <a:ext cx="4580321" cy="799138"/>
      </dsp:txXfrm>
    </dsp:sp>
    <dsp:sp modelId="{F24E672B-C127-4CE9-BEDF-1EFE84233DE1}">
      <dsp:nvSpPr>
        <dsp:cNvPr id="0" name=""/>
        <dsp:cNvSpPr/>
      </dsp:nvSpPr>
      <dsp:spPr>
        <a:xfrm>
          <a:off x="0" y="3250759"/>
          <a:ext cx="6666833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8101434"/>
              <a:satOff val="-551"/>
              <a:lumOff val="130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E96D18-A4D2-4FAC-BD7D-953CC6F1E08E}">
      <dsp:nvSpPr>
        <dsp:cNvPr id="0" name=""/>
        <dsp:cNvSpPr/>
      </dsp:nvSpPr>
      <dsp:spPr>
        <a:xfrm>
          <a:off x="333341" y="2807959"/>
          <a:ext cx="4666783" cy="885600"/>
        </a:xfrm>
        <a:prstGeom prst="roundRect">
          <a:avLst/>
        </a:prstGeom>
        <a:gradFill rotWithShape="0">
          <a:gsLst>
            <a:gs pos="0">
              <a:schemeClr val="accent5">
                <a:hueOff val="-8101434"/>
                <a:satOff val="-551"/>
                <a:lumOff val="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101434"/>
                <a:satOff val="-551"/>
                <a:lumOff val="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101434"/>
                <a:satOff val="-551"/>
                <a:lumOff val="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000" kern="1200"/>
            <a:t>2.5 Gy x 28 fx </a:t>
          </a:r>
          <a:endParaRPr lang="en-US" sz="3000" kern="1200"/>
        </a:p>
      </dsp:txBody>
      <dsp:txXfrm>
        <a:off x="376572" y="2851190"/>
        <a:ext cx="4580321" cy="799138"/>
      </dsp:txXfrm>
    </dsp:sp>
    <dsp:sp modelId="{AE384431-F2BE-4874-A9EC-91E7FB9C4372}">
      <dsp:nvSpPr>
        <dsp:cNvPr id="0" name=""/>
        <dsp:cNvSpPr/>
      </dsp:nvSpPr>
      <dsp:spPr>
        <a:xfrm>
          <a:off x="0" y="4611560"/>
          <a:ext cx="6666833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2152150"/>
              <a:satOff val="-826"/>
              <a:lumOff val="196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C4E672-DF4E-47F9-A021-7F52498C0030}">
      <dsp:nvSpPr>
        <dsp:cNvPr id="0" name=""/>
        <dsp:cNvSpPr/>
      </dsp:nvSpPr>
      <dsp:spPr>
        <a:xfrm>
          <a:off x="333341" y="4168760"/>
          <a:ext cx="4666783" cy="885600"/>
        </a:xfrm>
        <a:prstGeom prst="roundRect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000" kern="1200"/>
            <a:t>2.75 Gy x 20 fx</a:t>
          </a:r>
          <a:endParaRPr lang="en-US" sz="3000" kern="1200"/>
        </a:p>
      </dsp:txBody>
      <dsp:txXfrm>
        <a:off x="376572" y="4211991"/>
        <a:ext cx="4580321" cy="7991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3ECCCF-724F-4ECF-97C4-0FF52FD53F8B}">
      <dsp:nvSpPr>
        <dsp:cNvPr id="0" name=""/>
        <dsp:cNvSpPr/>
      </dsp:nvSpPr>
      <dsp:spPr>
        <a:xfrm>
          <a:off x="134291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6713FA-B37F-463D-A4BA-A64A3F100E37}">
      <dsp:nvSpPr>
        <dsp:cNvPr id="0" name=""/>
        <dsp:cNvSpPr/>
      </dsp:nvSpPr>
      <dsp:spPr>
        <a:xfrm>
          <a:off x="615713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000" kern="1200"/>
            <a:t>Henüz tamamlanmış faz III çalışma yok , çalışmaların çoğu faz II düzeyinde.</a:t>
          </a:r>
          <a:endParaRPr lang="en-US" sz="3000" kern="1200"/>
        </a:p>
      </dsp:txBody>
      <dsp:txXfrm>
        <a:off x="696297" y="538547"/>
        <a:ext cx="4171627" cy="2590157"/>
      </dsp:txXfrm>
    </dsp:sp>
    <dsp:sp modelId="{557AAF99-FBF8-4411-905C-7A2CCAFB8AA8}">
      <dsp:nvSpPr>
        <dsp:cNvPr id="0" name=""/>
        <dsp:cNvSpPr/>
      </dsp:nvSpPr>
      <dsp:spPr>
        <a:xfrm>
          <a:off x="5429930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A3C2C6-7492-4AEB-8733-C93BBD852128}">
      <dsp:nvSpPr>
        <dsp:cNvPr id="0" name=""/>
        <dsp:cNvSpPr/>
      </dsp:nvSpPr>
      <dsp:spPr>
        <a:xfrm>
          <a:off x="5911352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000" kern="1200"/>
            <a:t>Halen devam eden interim sonuçları yayınlanmış faz III çalışma sınırlı sayıda.</a:t>
          </a:r>
          <a:endParaRPr lang="en-US" sz="3000" kern="1200"/>
        </a:p>
      </dsp:txBody>
      <dsp:txXfrm>
        <a:off x="5991936" y="538547"/>
        <a:ext cx="4171627" cy="25901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D5B78-A8D9-4254-AE2F-1817FB53ED5E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01971-7140-40AB-AD54-0C0109527A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60558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01971-7140-40AB-AD54-0C0109527A31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0888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01971-7140-40AB-AD54-0C0109527A31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2796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01971-7140-40AB-AD54-0C0109527A31}" type="slidenum">
              <a:rPr lang="tr-TR" smtClean="0"/>
              <a:t>50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67957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FBF1BFF-0918-A5F8-CF8E-BF6F927525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DA746EF8-C40C-C775-356D-E2DE32530B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688183C-2179-E039-672C-C7660CD91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35631-0D13-49C7-B582-2CCDBC03A9FF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88546FD-5A41-920F-10F2-D1230CBEC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9BAED36-88DF-55F9-D330-4B35021FA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25C52-D485-47C7-ADF3-508C2356A5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5494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A6992D-38CE-9FEA-2A80-B53B08B53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56B53C3-09C3-42A9-3CD5-2B06823536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25540B7-BD64-B9F2-DF3A-288C84F5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35631-0D13-49C7-B582-2CCDBC03A9FF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C4F3969-7B73-D6FA-0958-91A0216B1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1EA8BC5-4407-30D4-E47B-1BF0DBE3B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25C52-D485-47C7-ADF3-508C2356A5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07010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DE1DEE93-2B8F-2FB4-9147-A6AB40C045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56AD1C29-601C-1F6A-9373-103D9FC467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C53B605-BB82-E81E-3643-07F7CDF4A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35631-0D13-49C7-B582-2CCDBC03A9FF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72370DE-3C5C-9CC6-2831-3A2C19460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9E6A341-35A0-22D2-F9CE-076D0D6AF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25C52-D485-47C7-ADF3-508C2356A5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6077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645A7B7-650F-4ECD-6CB8-1A5C2527E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98C0C9C-A69B-74D9-4E45-9B9CC87E15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7608C08-B130-969E-90FF-7039C801C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35631-0D13-49C7-B582-2CCDBC03A9FF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9BA7499-88A6-2234-1042-448467B72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FF295B5-DCDF-E562-1BE3-87B41CF7C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25C52-D485-47C7-ADF3-508C2356A5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8885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E6EC590-AFB7-0F7C-5A7C-43BA830A5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0C8F70F-132D-9615-EC1A-320063E412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CB8B2A1-4CAA-D059-CDB5-61DDAE31B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35631-0D13-49C7-B582-2CCDBC03A9FF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CC855CB-1853-128D-F856-1C438E871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201212B-FF4E-A82E-9B04-7F3C5DC55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25C52-D485-47C7-ADF3-508C2356A5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5787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3B70018-BC34-E7F9-824D-84C1590F8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40D3C25-F387-A744-997E-561185CB2E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9B3D23EC-B327-37F2-673E-983A98DE8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1BBD8FB-A590-AC71-6ABF-91794B3F6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35631-0D13-49C7-B582-2CCDBC03A9FF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E921E28-4628-E6BC-789B-127890159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8B8F599-2277-8386-1306-6B164D704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25C52-D485-47C7-ADF3-508C2356A5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528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BBB8466-919D-A1E0-22E9-960F338F5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AB0328A-B14A-2E6F-6BA3-ACA64EDD5A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1888F7B-3596-EDDB-E332-89FBC01FDC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1DD870F1-B24F-67DE-5136-9342944CE6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BEB43FD5-942B-CF2B-4E5E-068AC06D7A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8F335DEC-2EAB-0896-6839-1A8A012EE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35631-0D13-49C7-B582-2CCDBC03A9FF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4300D278-B575-CA8E-1B4A-CAF58D978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264F3581-F860-1002-3D30-67BDA3C9E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25C52-D485-47C7-ADF3-508C2356A5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2030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55AB2F9-7663-B0E5-B81F-E5C01BAA1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98A83388-4020-73F8-3813-7F77E1995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35631-0D13-49C7-B582-2CCDBC03A9FF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C49ABC80-54F3-1553-F109-747E65F62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4E0F8E1B-15A8-F450-CB75-4786EBFD0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25C52-D485-47C7-ADF3-508C2356A5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6646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348188C2-030C-1B5E-75C4-137932A82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35631-0D13-49C7-B582-2CCDBC03A9FF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24525753-897E-E642-0DDA-4023D75E2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771252F-C0C0-EBB8-5EE8-B620FEBD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25C52-D485-47C7-ADF3-508C2356A5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0408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6F78E4A-3D94-83FE-FCE0-0E83A0DF6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983BAA3-A677-5B6E-D654-D9E529592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B63CFDC8-4FB7-E134-5C3D-A14ED5CB9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AA562A2-4872-4BF7-30B4-EE26825D5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35631-0D13-49C7-B582-2CCDBC03A9FF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E7C2877-77E1-6663-C66A-ED76CF18C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9A8ED93-ADD4-5E84-853E-753C069C7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25C52-D485-47C7-ADF3-508C2356A5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8160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6B579BC-9828-7BA5-5E7E-F037BDF02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B26050CB-A5D5-BD28-C86B-657B6DC68C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F0EA90F2-8DCB-AF0C-9959-7F222B0276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847E02B-CB2C-5E54-9A58-152C97CCD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35631-0D13-49C7-B582-2CCDBC03A9FF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F6939A2-A185-DF96-7165-F03B89740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28DF072-9241-B0A3-4061-8D5F98FB9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25C52-D485-47C7-ADF3-508C2356A5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8768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2F6F27D7-36F5-D581-1FBB-6D973B1C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C5D944A3-0D72-F252-DE9B-F2D9E03C0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5F470B3-F8BF-7B0A-C9D4-9FC4BD845C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F35631-0D13-49C7-B582-2CCDBC03A9FF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05913F1-1237-9259-84E2-183479B911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EEFF4EC-44D4-1EBB-0B0D-4842118F67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B25C52-D485-47C7-ADF3-508C2356A5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9326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44E897B-C442-53C3-FB21-F28AD5E183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79978" y="741391"/>
            <a:ext cx="3369234" cy="161620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2000"/>
              <a:t>PROSTAT KANSERİNDE REHBERLER VE GÜNCEL LİTERATÜR EŞLİĞİNDE FRAKSİYONASYON ŞEMALARI VE RAO DOZLARI</a:t>
            </a:r>
          </a:p>
        </p:txBody>
      </p:sp>
      <p:pic>
        <p:nvPicPr>
          <p:cNvPr id="6" name="Picture 5" descr="Sea Dağları">
            <a:extLst>
              <a:ext uri="{FF2B5EF4-FFF2-40B4-BE49-F238E27FC236}">
                <a16:creationId xmlns:a16="http://schemas.microsoft.com/office/drawing/2014/main" id="{BB08C36D-0027-B77A-B958-792B3D99D6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384" r="2795"/>
          <a:stretch/>
        </p:blipFill>
        <p:spPr>
          <a:xfrm>
            <a:off x="20" y="10"/>
            <a:ext cx="7390243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E3A741D-C19B-960A-5803-1C58871478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879677" y="2347416"/>
            <a:ext cx="1630908" cy="7390262"/>
          </a:xfrm>
          <a:prstGeom prst="rect">
            <a:avLst/>
          </a:prstGeom>
          <a:gradFill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39DE25-0E4E-0AA7-0932-1D78C23727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-1919061" y="1919060"/>
            <a:ext cx="6854280" cy="30161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6EA299-0840-6DEA-E670-C49AEBC87E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461657" y="4425055"/>
            <a:ext cx="2928605" cy="2432945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4ED1CE8B-BEEB-0F80-3BF6-09D9CD47E1A5}"/>
              </a:ext>
            </a:extLst>
          </p:cNvPr>
          <p:cNvSpPr txBox="1"/>
          <p:nvPr/>
        </p:nvSpPr>
        <p:spPr>
          <a:xfrm>
            <a:off x="8079978" y="2533476"/>
            <a:ext cx="3369234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/>
              <a:t>Dr.Deniz</a:t>
            </a:r>
            <a:r>
              <a:rPr lang="en-US" sz="2000" dirty="0"/>
              <a:t> </a:t>
            </a:r>
            <a:r>
              <a:rPr lang="en-US" sz="2000" dirty="0" err="1"/>
              <a:t>Kütri</a:t>
            </a:r>
            <a:endParaRPr lang="tr-TR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tr-TR" sz="2000" dirty="0"/>
              <a:t>06.12.2024</a:t>
            </a: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2238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6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6" name="Arc 28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: Shape 30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D2547BD8-CF59-B7F4-85EE-24F2F8463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182" y="2430454"/>
            <a:ext cx="4777381" cy="1827347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0D464334-608D-AD76-FDB9-43D2125D9344}"/>
              </a:ext>
            </a:extLst>
          </p:cNvPr>
          <p:cNvSpPr txBox="1"/>
          <p:nvPr/>
        </p:nvSpPr>
        <p:spPr>
          <a:xfrm>
            <a:off x="5894962" y="1984443"/>
            <a:ext cx="5458838" cy="419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Kohort</a:t>
            </a:r>
            <a:r>
              <a:rPr lang="en-US" dirty="0"/>
              <a:t> </a:t>
            </a:r>
            <a:r>
              <a:rPr lang="en-US" dirty="0" err="1"/>
              <a:t>çalışması</a:t>
            </a: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1989-2002 </a:t>
            </a:r>
            <a:r>
              <a:rPr lang="en-US" dirty="0" err="1"/>
              <a:t>yılları</a:t>
            </a:r>
            <a:r>
              <a:rPr lang="en-US" dirty="0"/>
              <a:t> </a:t>
            </a:r>
            <a:r>
              <a:rPr lang="en-US" dirty="0" err="1"/>
              <a:t>arasında</a:t>
            </a:r>
            <a:r>
              <a:rPr lang="en-US" dirty="0"/>
              <a:t> 1530 hasta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 &lt;70 Gy (n = 43), 70–74.9 Gy (n = 552), 75–79.9 Gy (n = 568) </a:t>
            </a:r>
            <a:r>
              <a:rPr lang="en-US" dirty="0" err="1"/>
              <a:t>ve</a:t>
            </a:r>
            <a:r>
              <a:rPr lang="en-US" dirty="0"/>
              <a:t> ≥80 Gy(n = 367)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Primer </a:t>
            </a:r>
            <a:r>
              <a:rPr lang="en-US" dirty="0" err="1"/>
              <a:t>sonlanım</a:t>
            </a:r>
            <a:r>
              <a:rPr lang="en-US" dirty="0"/>
              <a:t> </a:t>
            </a:r>
            <a:r>
              <a:rPr lang="en-US" dirty="0" err="1"/>
              <a:t>noktası</a:t>
            </a:r>
            <a:r>
              <a:rPr lang="en-US" dirty="0"/>
              <a:t> FFF( BİYOKİMYASAL 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(Phoenix criteria)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5 </a:t>
            </a:r>
            <a:r>
              <a:rPr lang="en-US" dirty="0" err="1"/>
              <a:t>yıllık</a:t>
            </a:r>
            <a:r>
              <a:rPr lang="en-US" dirty="0"/>
              <a:t> </a:t>
            </a:r>
            <a:r>
              <a:rPr lang="en-US" dirty="0" err="1"/>
              <a:t>sağkalım</a:t>
            </a:r>
            <a:r>
              <a:rPr lang="en-US" dirty="0"/>
              <a:t> </a:t>
            </a:r>
            <a:r>
              <a:rPr lang="en-US" dirty="0" err="1"/>
              <a:t>oranları</a:t>
            </a:r>
            <a:r>
              <a:rPr lang="en-US" dirty="0"/>
              <a:t> </a:t>
            </a:r>
            <a:r>
              <a:rPr lang="en-US" dirty="0" err="1"/>
              <a:t>sırası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%60,%68,%76 </a:t>
            </a:r>
            <a:r>
              <a:rPr lang="en-US" dirty="0" err="1"/>
              <a:t>ve</a:t>
            </a:r>
            <a:r>
              <a:rPr lang="en-US" dirty="0"/>
              <a:t> %84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98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8AE4289A-CAB4-48D5-A716-1A573E1FE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tr-TR" sz="2200">
                <a:solidFill>
                  <a:srgbClr val="FFFFFF"/>
                </a:solidFill>
              </a:rPr>
              <a:t>ILIMLI HİPOFRAKSİYONASYON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2DF0ACA1-F1AF-5DEE-7A9E-12FF25E71D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6889086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149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6627480-4195-ABC6-428D-D4B891416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99A2C21-C95F-83A0-7E1F-96119CCDB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37308"/>
            <a:ext cx="10694158" cy="2011758"/>
          </a:xfrm>
        </p:spPr>
        <p:txBody>
          <a:bodyPr>
            <a:normAutofit fontScale="77500" lnSpcReduction="20000"/>
          </a:bodyPr>
          <a:lstStyle/>
          <a:p>
            <a:r>
              <a:rPr lang="tr-TR" sz="2000" dirty="0"/>
              <a:t>Randomize kontrollü çalışma</a:t>
            </a:r>
          </a:p>
          <a:p>
            <a:r>
              <a:rPr lang="tr-TR" sz="2000" dirty="0"/>
              <a:t>2002-2006 yılları arasında , 303 hasta(</a:t>
            </a:r>
            <a:r>
              <a:rPr lang="tr-TR" sz="2000" dirty="0" err="1"/>
              <a:t>favorable-high</a:t>
            </a:r>
            <a:r>
              <a:rPr lang="tr-TR" sz="2000" dirty="0"/>
              <a:t> risk), </a:t>
            </a:r>
            <a:r>
              <a:rPr lang="tr-TR" sz="2000" dirty="0" err="1"/>
              <a:t>median</a:t>
            </a:r>
            <a:r>
              <a:rPr lang="tr-TR" sz="2000" dirty="0"/>
              <a:t> takip 68,4 ay </a:t>
            </a:r>
          </a:p>
          <a:p>
            <a:r>
              <a:rPr lang="tr-TR" sz="2000" dirty="0"/>
              <a:t>152 hasta konvansiyonel(78Gy/39fr), 151 hasta </a:t>
            </a:r>
            <a:r>
              <a:rPr lang="tr-TR" sz="2000" dirty="0" err="1"/>
              <a:t>hipofraksiyone</a:t>
            </a:r>
            <a:r>
              <a:rPr lang="tr-TR" sz="2000" dirty="0"/>
              <a:t>(70.2Gy/2.7fr) rejim almış</a:t>
            </a:r>
          </a:p>
          <a:p>
            <a:r>
              <a:rPr lang="tr-TR" sz="2000" dirty="0"/>
              <a:t>5 yıllık biyokimyasal/klinik başarısızlık oranları sırasıyla %21.4 vs. %23.3 , p:0.745</a:t>
            </a:r>
          </a:p>
          <a:p>
            <a:r>
              <a:rPr lang="tr-TR" sz="2000" dirty="0"/>
              <a:t>Geç toksisite açısından anlamlı farklılık yok ancak; </a:t>
            </a:r>
            <a:r>
              <a:rPr lang="tr-TR" sz="2000" dirty="0" err="1"/>
              <a:t>hipofraksiyone</a:t>
            </a:r>
            <a:r>
              <a:rPr lang="tr-TR" sz="2000" dirty="0"/>
              <a:t> kolda RT öncesine göre </a:t>
            </a:r>
            <a:r>
              <a:rPr lang="tr-TR" sz="2000" dirty="0" err="1"/>
              <a:t>uriner</a:t>
            </a:r>
            <a:r>
              <a:rPr lang="tr-TR" sz="2000" dirty="0"/>
              <a:t> fonksiyonlar daha </a:t>
            </a:r>
            <a:r>
              <a:rPr lang="tr-TR" sz="2000" dirty="0" smtClean="0"/>
              <a:t>kötü</a:t>
            </a:r>
            <a:endParaRPr lang="tr-TR" sz="2000" dirty="0"/>
          </a:p>
          <a:p>
            <a:endParaRPr lang="tr-TR" sz="2000" dirty="0"/>
          </a:p>
          <a:p>
            <a:endParaRPr lang="tr-TR" sz="2000" dirty="0"/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AE4E285-3A2D-9204-DDE2-8DC63711E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15" y="0"/>
            <a:ext cx="12130585" cy="428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7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2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C1F4F35C-FC39-62C4-EEE3-B405981BCF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2404" y="643467"/>
            <a:ext cx="798719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9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2984B34A-C229-D780-8602-9B759E248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105" y="321734"/>
            <a:ext cx="4034958" cy="2905170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4D8A404A-E658-BA29-D8AF-B1FB82E3A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325" y="3631096"/>
            <a:ext cx="4452515" cy="276056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09DE3915-1026-9D44-C8D2-9EC102077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034" y="1403060"/>
            <a:ext cx="5426764" cy="390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8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0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8867805B-85E5-34D3-2F44-D3A593907113}"/>
              </a:ext>
            </a:extLst>
          </p:cNvPr>
          <p:cNvSpPr txBox="1"/>
          <p:nvPr/>
        </p:nvSpPr>
        <p:spPr>
          <a:xfrm>
            <a:off x="645066" y="2031101"/>
            <a:ext cx="4282984" cy="3511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Randomize, faz III, non-inferiorite çalışması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2002-2022 yılları arasında,3216 hasta, 71 merkez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Medyan takip 5 yıl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74Gy/37fr n:1065 vs. 60Gy/20fr n:1074 vs. 57Gy/19 fr n:1077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5 yıllık biyokimyasal/klinik FFF oranı sırasıyla %88.3, %90.6 ve %85.9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60 Gy ,74 Gy e göre non inferior (HR 0·84 [90% CI 0·68–1·03], pNI=0·0018)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57 Gy ,74 Gy  e göre inferior(HR 1·20 [0·99–1·46], pNI=0·48).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Geç dönem yan etkiler arasında anlamlı farklılık yok.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/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6D396FD-6A25-B333-38C2-25B1EC032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738" y="1849280"/>
            <a:ext cx="5628018" cy="292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80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DBC6F3B-3609-3CC7-3028-F7940E0BF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678675"/>
            <a:ext cx="5294716" cy="308062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Resim 6">
            <a:extLst>
              <a:ext uri="{FF2B5EF4-FFF2-40B4-BE49-F238E27FC236}">
                <a16:creationId xmlns:a16="http://schemas.microsoft.com/office/drawing/2014/main" id="{6A2A6F97-2B6D-15EA-3FA8-50A2C4932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1678675"/>
            <a:ext cx="5294715" cy="324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5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0CA7CAE-93BF-5D6D-AECC-E65A805CE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052373"/>
            <a:ext cx="5294716" cy="275325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Resim 6">
            <a:extLst>
              <a:ext uri="{FF2B5EF4-FFF2-40B4-BE49-F238E27FC236}">
                <a16:creationId xmlns:a16="http://schemas.microsoft.com/office/drawing/2014/main" id="{633B8727-8259-D26B-FCDE-50173FB47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1939862"/>
            <a:ext cx="5294715" cy="297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5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85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2B3290A-D3BF-4B87-B55B-FD9A98B497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9030" cy="1576446"/>
            <a:chOff x="0" y="0"/>
            <a:chExt cx="12192002" cy="157644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33A715A-0686-440A-8F40-441B42A660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761657F-19F2-425B-B7E9-0118CD13C3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27B6634-79D3-4EDD-A77A-1065D6F3A4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Resim 5">
            <a:extLst>
              <a:ext uri="{FF2B5EF4-FFF2-40B4-BE49-F238E27FC236}">
                <a16:creationId xmlns:a16="http://schemas.microsoft.com/office/drawing/2014/main" id="{6EE8CC58-B5DA-66B3-5035-3F8BFE59A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60" y="1824490"/>
            <a:ext cx="4565251" cy="2157080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D948432E-10A5-4388-AC29-CED389A12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178" y="3981570"/>
            <a:ext cx="10235821" cy="2876429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136BD843-967F-720E-3056-4862F485D07F}"/>
              </a:ext>
            </a:extLst>
          </p:cNvPr>
          <p:cNvSpPr txBox="1"/>
          <p:nvPr/>
        </p:nvSpPr>
        <p:spPr>
          <a:xfrm>
            <a:off x="5042848" y="1824490"/>
            <a:ext cx="6898944" cy="209241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Randomize, </a:t>
            </a:r>
            <a:r>
              <a:rPr lang="en-US" dirty="0" err="1"/>
              <a:t>faz</a:t>
            </a:r>
            <a:r>
              <a:rPr lang="en-US" dirty="0"/>
              <a:t> III, non-</a:t>
            </a:r>
            <a:r>
              <a:rPr lang="en-US" dirty="0" err="1"/>
              <a:t>inferiorite</a:t>
            </a:r>
            <a:r>
              <a:rPr lang="en-US" dirty="0"/>
              <a:t> </a:t>
            </a:r>
            <a:r>
              <a:rPr lang="en-US" dirty="0" err="1"/>
              <a:t>çalışması</a:t>
            </a: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1092 low risk </a:t>
            </a:r>
            <a:r>
              <a:rPr lang="en-US" dirty="0" err="1"/>
              <a:t>prostat</a:t>
            </a:r>
            <a:r>
              <a:rPr lang="en-US" dirty="0"/>
              <a:t> </a:t>
            </a:r>
            <a:r>
              <a:rPr lang="en-US" dirty="0" err="1"/>
              <a:t>kanseri</a:t>
            </a:r>
            <a:r>
              <a:rPr lang="en-US" dirty="0"/>
              <a:t> </a:t>
            </a:r>
            <a:r>
              <a:rPr lang="en-US" dirty="0" err="1"/>
              <a:t>hastası</a:t>
            </a: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542 hasta C-RT(73,8Gy/41 </a:t>
            </a:r>
            <a:r>
              <a:rPr lang="en-US" dirty="0" err="1"/>
              <a:t>fr</a:t>
            </a:r>
            <a:r>
              <a:rPr lang="en-US" dirty="0"/>
              <a:t>) vs. 550 hasta H-RT(70Gy/28fr)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Primer </a:t>
            </a:r>
            <a:r>
              <a:rPr lang="en-US" dirty="0" err="1"/>
              <a:t>sonlanım</a:t>
            </a:r>
            <a:r>
              <a:rPr lang="en-US" dirty="0"/>
              <a:t> </a:t>
            </a:r>
            <a:r>
              <a:rPr lang="en-US" dirty="0" err="1"/>
              <a:t>noktası</a:t>
            </a:r>
            <a:r>
              <a:rPr lang="en-US" dirty="0"/>
              <a:t> :DFS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5 </a:t>
            </a:r>
            <a:r>
              <a:rPr lang="en-US" dirty="0" err="1"/>
              <a:t>yıllık</a:t>
            </a:r>
            <a:r>
              <a:rPr lang="en-US" dirty="0"/>
              <a:t> DFS C-RT </a:t>
            </a:r>
            <a:r>
              <a:rPr lang="en-US" dirty="0" err="1"/>
              <a:t>ve</a:t>
            </a:r>
            <a:r>
              <a:rPr lang="en-US" dirty="0"/>
              <a:t> H-RT </a:t>
            </a:r>
            <a:r>
              <a:rPr lang="en-US" dirty="0" err="1"/>
              <a:t>kollarında</a:t>
            </a:r>
            <a:r>
              <a:rPr lang="en-US" dirty="0"/>
              <a:t> </a:t>
            </a:r>
            <a:r>
              <a:rPr lang="en-US" dirty="0" err="1"/>
              <a:t>sırasıyla</a:t>
            </a:r>
            <a:r>
              <a:rPr lang="en-US" dirty="0"/>
              <a:t> %85,3 vs.%86,3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Geç</a:t>
            </a:r>
            <a:r>
              <a:rPr lang="en-US" dirty="0"/>
              <a:t> grade 2-3 , GİS </a:t>
            </a:r>
            <a:r>
              <a:rPr lang="en-US" dirty="0" err="1"/>
              <a:t>ve</a:t>
            </a:r>
            <a:r>
              <a:rPr lang="en-US" dirty="0"/>
              <a:t> GÜS </a:t>
            </a:r>
            <a:r>
              <a:rPr lang="en-US" dirty="0" err="1"/>
              <a:t>toksisitesi</a:t>
            </a:r>
            <a:r>
              <a:rPr lang="en-US" dirty="0"/>
              <a:t> H-RT </a:t>
            </a:r>
            <a:r>
              <a:rPr lang="en-US" dirty="0" err="1"/>
              <a:t>kolunda</a:t>
            </a:r>
            <a:r>
              <a:rPr lang="en-US" dirty="0"/>
              <a:t>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yüksek</a:t>
            </a: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979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84F9D186-278C-F7F0-2758-E4ECD05811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081" y="191757"/>
            <a:ext cx="11307170" cy="6400799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AE81A6E7-6B2C-625A-F603-055FB7B83A9C}"/>
              </a:ext>
            </a:extLst>
          </p:cNvPr>
          <p:cNvSpPr/>
          <p:nvPr/>
        </p:nvSpPr>
        <p:spPr>
          <a:xfrm>
            <a:off x="552734" y="4633415"/>
            <a:ext cx="10836323" cy="1296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9B4B524F-92F6-510C-E29E-9C3FCD53C920}"/>
              </a:ext>
            </a:extLst>
          </p:cNvPr>
          <p:cNvSpPr/>
          <p:nvPr/>
        </p:nvSpPr>
        <p:spPr>
          <a:xfrm>
            <a:off x="552734" y="6009736"/>
            <a:ext cx="10836323" cy="1296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303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Color Cover">
            <a:extLst>
              <a:ext uri="{FF2B5EF4-FFF2-40B4-BE49-F238E27FC236}">
                <a16:creationId xmlns:a16="http://schemas.microsoft.com/office/drawing/2014/main" id="{815925C2-A704-4D47-B1C1-3FCA52512E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lor Cover">
            <a:extLst>
              <a:ext uri="{FF2B5EF4-FFF2-40B4-BE49-F238E27FC236}">
                <a16:creationId xmlns:a16="http://schemas.microsoft.com/office/drawing/2014/main" id="{01D4315C-C23C-4FD3-98DF-08C29E2292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6B47BC-43FD-4C91-8BFF-B41B99A8A3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064235" cy="6858000"/>
            <a:chOff x="651279" y="598259"/>
            <a:chExt cx="10889442" cy="5680742"/>
          </a:xfrm>
        </p:grpSpPr>
        <p:sp>
          <p:nvSpPr>
            <p:cNvPr id="13" name="Color">
              <a:extLst>
                <a:ext uri="{FF2B5EF4-FFF2-40B4-BE49-F238E27FC236}">
                  <a16:creationId xmlns:a16="http://schemas.microsoft.com/office/drawing/2014/main" id="{13038185-AC3C-4595-945F-25311424C5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75D51AA0-C095-4650-A361-B294320BFE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05FDFF87-984D-1151-B32C-42EBE0418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5129600" cy="5340097"/>
          </a:xfrm>
        </p:spPr>
        <p:txBody>
          <a:bodyPr anchor="ctr">
            <a:normAutofit/>
          </a:bodyPr>
          <a:lstStyle/>
          <a:p>
            <a:r>
              <a:rPr lang="tr-TR" sz="4800">
                <a:solidFill>
                  <a:schemeClr val="bg1"/>
                </a:solidFill>
              </a:rPr>
              <a:t>TANI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424DEF8-F521-B26C-3213-0435D3219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4410" y="841247"/>
            <a:ext cx="4484536" cy="5340097"/>
          </a:xfrm>
        </p:spPr>
        <p:txBody>
          <a:bodyPr anchor="ctr">
            <a:normAutofit/>
          </a:bodyPr>
          <a:lstStyle/>
          <a:p>
            <a:pPr marL="228600" lvl="0" indent="-228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tr-TR" sz="18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omic Sans MS"/>
              </a:rPr>
              <a:t>Fizik muayane, DRE, PSA – PSA dansite – PSA doubling time-İdrar biomarkers, (PCA3 düzeyi), biyopsi</a:t>
            </a:r>
            <a:endParaRPr lang="tr-TR" sz="180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7747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tr-TR" sz="180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omic Sans MS"/>
            </a:endParaRPr>
          </a:p>
          <a:p>
            <a:pPr>
              <a:buClr>
                <a:schemeClr val="dk1"/>
              </a:buClr>
              <a:buSzPct val="100000"/>
            </a:pPr>
            <a:r>
              <a:rPr lang="tr-TR" sz="18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omic Sans MS"/>
              </a:rPr>
              <a:t>Yaşam beklentisiGerm line mutasyon bilgileri (BRCA1, BRCA2, ATM, PALB2, CHEK2, MLH1, MSH2, MSH6, PMS2, EPCAM)</a:t>
            </a:r>
          </a:p>
          <a:p>
            <a:pPr>
              <a:buClr>
                <a:schemeClr val="dk1"/>
              </a:buClr>
              <a:buSzPct val="100000"/>
            </a:pPr>
            <a:r>
              <a:rPr lang="tr-TR" sz="18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omic Sans MS"/>
              </a:rPr>
              <a:t>Aile hikayesi</a:t>
            </a:r>
          </a:p>
        </p:txBody>
      </p:sp>
    </p:spTree>
    <p:extLst>
      <p:ext uri="{BB962C8B-B14F-4D97-AF65-F5344CB8AC3E}">
        <p14:creationId xmlns:p14="http://schemas.microsoft.com/office/powerpoint/2010/main" val="103285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65595349-9689-1C50-09A1-BCEF43C96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9527" y="643467"/>
            <a:ext cx="999294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63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E1F498-F31B-24A4-4464-4C95FE0A75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4804" y="643467"/>
            <a:ext cx="7142392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04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7001141-9097-5C37-C375-F04D5EC72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8725"/>
            <a:ext cx="10515600" cy="4808238"/>
          </a:xfrm>
        </p:spPr>
        <p:txBody>
          <a:bodyPr/>
          <a:lstStyle/>
          <a:p>
            <a:r>
              <a:rPr lang="tr-TR" dirty="0"/>
              <a:t>2013-2016 ,2061 hasta, randomize kontrollü çalışma</a:t>
            </a:r>
          </a:p>
          <a:p>
            <a:r>
              <a:rPr lang="tr-TR" dirty="0"/>
              <a:t>1029(SOC)-1032(SOC+RT)</a:t>
            </a:r>
          </a:p>
          <a:p>
            <a:r>
              <a:rPr lang="tr-TR" dirty="0"/>
              <a:t>RT( 36Gy/6fr-55Gy/20fr)</a:t>
            </a:r>
          </a:p>
          <a:p>
            <a:r>
              <a:rPr lang="tr-TR" dirty="0"/>
              <a:t>1939 hasta metastatik ( %42 </a:t>
            </a:r>
            <a:r>
              <a:rPr lang="tr-TR" dirty="0" err="1"/>
              <a:t>low</a:t>
            </a:r>
            <a:r>
              <a:rPr lang="tr-TR" dirty="0"/>
              <a:t>-%58 </a:t>
            </a:r>
            <a:r>
              <a:rPr lang="tr-TR" dirty="0" err="1"/>
              <a:t>high</a:t>
            </a:r>
            <a:r>
              <a:rPr lang="tr-TR" dirty="0"/>
              <a:t>)</a:t>
            </a:r>
          </a:p>
          <a:p>
            <a:r>
              <a:rPr lang="tr-TR" dirty="0" err="1"/>
              <a:t>Median</a:t>
            </a:r>
            <a:r>
              <a:rPr lang="tr-TR" dirty="0"/>
              <a:t> takip : 61.3 ay</a:t>
            </a:r>
          </a:p>
          <a:p>
            <a:r>
              <a:rPr lang="tr-TR" dirty="0"/>
              <a:t>Prostat RT </a:t>
            </a:r>
            <a:r>
              <a:rPr lang="tr-TR" dirty="0" err="1"/>
              <a:t>low</a:t>
            </a:r>
            <a:r>
              <a:rPr lang="tr-TR" dirty="0"/>
              <a:t> metastatik hastalıkta GS da iyileşme ile ilişkili bulunmuşken, </a:t>
            </a:r>
            <a:r>
              <a:rPr lang="tr-TR" dirty="0" err="1"/>
              <a:t>high</a:t>
            </a:r>
            <a:r>
              <a:rPr lang="tr-TR" dirty="0"/>
              <a:t>- </a:t>
            </a:r>
            <a:r>
              <a:rPr lang="tr-TR" dirty="0" err="1"/>
              <a:t>metastaik</a:t>
            </a:r>
            <a:r>
              <a:rPr lang="tr-TR" dirty="0"/>
              <a:t> hastalıkta ilişkili bulunmamış</a:t>
            </a:r>
          </a:p>
          <a:p>
            <a:endParaRPr lang="tr-TR" dirty="0"/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7A88E6D-5B5D-F985-3A5D-5E9C9E810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146" y="158705"/>
            <a:ext cx="7219666" cy="104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7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903696D5-2C21-74DA-8BC6-434ABA56E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463336"/>
            <a:ext cx="5294716" cy="393132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Resim 7">
            <a:extLst>
              <a:ext uri="{FF2B5EF4-FFF2-40B4-BE49-F238E27FC236}">
                <a16:creationId xmlns:a16="http://schemas.microsoft.com/office/drawing/2014/main" id="{64C48777-23D1-1AAE-F620-E1D8D2938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1337588"/>
            <a:ext cx="5294715" cy="418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3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DF4A4B8C-0608-C5AA-D6D4-CB87F3A8DC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3356" y="643467"/>
            <a:ext cx="96052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334DAD9D-D70C-835C-54ED-3189835B5B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757258"/>
            <a:ext cx="10905066" cy="534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8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436EE62-EFD6-5F10-6C2C-5526FFB88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7779324-511F-EB13-DBFB-C4A34495A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F9D999D-7DA0-DF83-7768-7D8DDBFB4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97" y="0"/>
            <a:ext cx="11535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2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FF117539-8B87-EE58-91E2-BE1449511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 fontScale="90000"/>
          </a:bodyPr>
          <a:lstStyle/>
          <a:p>
            <a:r>
              <a:rPr lang="tr-TR" sz="4800" dirty="0"/>
              <a:t>SBRT/ULTRA-HİPOFRAKSİYONASYON</a:t>
            </a:r>
            <a:br>
              <a:rPr lang="tr-TR" sz="4800" dirty="0"/>
            </a:br>
            <a:r>
              <a:rPr lang="tr-TR" sz="4800" dirty="0"/>
              <a:t>ve BRAKİTERAPİ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CFDF2053-FCC3-530B-3BA2-6CF1DF5560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0770058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124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6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A3A50BBF-7ABF-2B87-818B-31AA0EF8C118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FAZ III, randomize, non-inferiorite çalışması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2012-2018, 874 hasta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Low-intermediate risk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Hiçbir hasta ADT almamış.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441 ılımlı hypo-433 SBRT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62Gy/21fr vs. 36.25/5fr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DE688467-E9F8-DA29-E9F7-A25490E745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634032"/>
            <a:ext cx="6903720" cy="358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34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5723BBC5-EF64-8DFE-E170-DF0B5DB60E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956816"/>
            <a:ext cx="10905066" cy="294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0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5D09B932-C514-40E5-0F26-4832D44AE7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9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56E8B93F-FE6B-64EB-0EB5-FD2B2EEC0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801813"/>
            <a:ext cx="5291666" cy="3254374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ACE7414-141A-1D07-D47C-10F2E7719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894417"/>
            <a:ext cx="5291667" cy="306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8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C6AE29C8-5247-79C1-595C-8710B2BB6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109" y="714409"/>
            <a:ext cx="10905066" cy="218101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8E38D68B-9E48-7678-DA32-8EA24D91F044}"/>
              </a:ext>
            </a:extLst>
          </p:cNvPr>
          <p:cNvSpPr txBox="1"/>
          <p:nvPr/>
        </p:nvSpPr>
        <p:spPr>
          <a:xfrm>
            <a:off x="682388" y="3637128"/>
            <a:ext cx="110819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Faz III, randomize, </a:t>
            </a:r>
            <a:r>
              <a:rPr lang="tr-TR" dirty="0" err="1"/>
              <a:t>non</a:t>
            </a:r>
            <a:r>
              <a:rPr lang="tr-TR" dirty="0"/>
              <a:t>- </a:t>
            </a:r>
            <a:r>
              <a:rPr lang="tr-TR" dirty="0" err="1"/>
              <a:t>inferiorite</a:t>
            </a:r>
            <a:r>
              <a:rPr lang="tr-TR" dirty="0"/>
              <a:t> çalışması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İsveç ve </a:t>
            </a:r>
            <a:r>
              <a:rPr lang="tr-TR" dirty="0" err="1"/>
              <a:t>Danimarkadan</a:t>
            </a:r>
            <a:r>
              <a:rPr lang="tr-TR" dirty="0"/>
              <a:t> toplam 12 merkez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/>
              <a:t>İntermediate-high</a:t>
            </a:r>
            <a:r>
              <a:rPr lang="tr-TR" dirty="0"/>
              <a:t> risk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42·7 Gy</a:t>
            </a:r>
            <a:r>
              <a:rPr lang="tr-TR" dirty="0"/>
              <a:t>/7fr </a:t>
            </a:r>
            <a:r>
              <a:rPr lang="en-US" dirty="0"/>
              <a:t>,</a:t>
            </a:r>
            <a:r>
              <a:rPr lang="tr-TR" dirty="0"/>
              <a:t>haftada 3 gün</a:t>
            </a:r>
            <a:r>
              <a:rPr lang="en-US" dirty="0"/>
              <a:t>) or (78·0 Gy </a:t>
            </a:r>
            <a:r>
              <a:rPr lang="tr-TR" dirty="0"/>
              <a:t>/</a:t>
            </a:r>
            <a:r>
              <a:rPr lang="en-US" dirty="0"/>
              <a:t>39 </a:t>
            </a:r>
            <a:r>
              <a:rPr lang="en-US" dirty="0" err="1"/>
              <a:t>fr</a:t>
            </a:r>
            <a:r>
              <a:rPr lang="en-US" dirty="0"/>
              <a:t>, </a:t>
            </a:r>
            <a:r>
              <a:rPr lang="tr-TR" dirty="0"/>
              <a:t>haftada 5 gün</a:t>
            </a:r>
            <a:r>
              <a:rPr lang="en-US" dirty="0"/>
              <a:t>)</a:t>
            </a: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ADT kullanılmamış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1180 hasta (591 konvansiyonel/589 ultra-</a:t>
            </a:r>
            <a:r>
              <a:rPr lang="tr-TR" dirty="0" err="1"/>
              <a:t>hipofr</a:t>
            </a:r>
            <a:r>
              <a:rPr lang="tr-TR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Medyan takip : 5 yıl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Primer sonlanım noktası: biyokimyasal/klinik başarısızlık </a:t>
            </a:r>
          </a:p>
        </p:txBody>
      </p:sp>
    </p:spTree>
    <p:extLst>
      <p:ext uri="{BB962C8B-B14F-4D97-AF65-F5344CB8AC3E}">
        <p14:creationId xmlns:p14="http://schemas.microsoft.com/office/powerpoint/2010/main" val="51693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46CA243-5497-5C3D-8504-9A513CE6A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820D420-5EEB-BF9B-2899-37ECCD7F1A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11A8A67-07E5-DE42-3AE8-B620B8958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290" y="0"/>
            <a:ext cx="10335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92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BD506A1E-A737-2059-F553-869993565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603" y="643466"/>
            <a:ext cx="4150443" cy="557106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Resim 4">
            <a:extLst>
              <a:ext uri="{FF2B5EF4-FFF2-40B4-BE49-F238E27FC236}">
                <a16:creationId xmlns:a16="http://schemas.microsoft.com/office/drawing/2014/main" id="{49D6690D-F156-624C-C5A0-0D4140CE3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903" y="643467"/>
            <a:ext cx="374654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97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06E4171F-1F16-7718-5B84-7FC7EF593E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547877"/>
            <a:ext cx="10905066" cy="376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0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5BF1D4F-24B0-4F04-7F14-298FCB035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E43E310-A766-7781-E260-1CF2D171A0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579 </a:t>
            </a:r>
            <a:r>
              <a:rPr lang="tr-TR" dirty="0" err="1"/>
              <a:t>intermediate</a:t>
            </a:r>
            <a:r>
              <a:rPr lang="tr-TR" dirty="0"/>
              <a:t> risk prostat kanseri hastası</a:t>
            </a:r>
          </a:p>
          <a:p>
            <a:r>
              <a:rPr lang="tr-TR" dirty="0"/>
              <a:t>EBRT+BT vs. BT şeklinde randomize edilmiş.</a:t>
            </a:r>
          </a:p>
          <a:p>
            <a:r>
              <a:rPr lang="tr-TR" dirty="0"/>
              <a:t>EBRT</a:t>
            </a:r>
            <a:r>
              <a:rPr lang="en-US" dirty="0"/>
              <a:t> (45 Gy</a:t>
            </a:r>
            <a:r>
              <a:rPr lang="tr-TR" dirty="0"/>
              <a:t>/</a:t>
            </a:r>
            <a:r>
              <a:rPr lang="en-US" dirty="0"/>
              <a:t>25 </a:t>
            </a:r>
            <a:r>
              <a:rPr lang="en-US" dirty="0" err="1"/>
              <a:t>fr</a:t>
            </a:r>
            <a:r>
              <a:rPr lang="tr-TR" dirty="0"/>
              <a:t>)</a:t>
            </a:r>
            <a:r>
              <a:rPr lang="en-US" dirty="0"/>
              <a:t> </a:t>
            </a:r>
            <a:r>
              <a:rPr lang="en-US" dirty="0" err="1"/>
              <a:t>prostat</a:t>
            </a:r>
            <a:r>
              <a:rPr lang="tr-TR" dirty="0"/>
              <a:t> ve </a:t>
            </a:r>
            <a:r>
              <a:rPr lang="en-US" dirty="0"/>
              <a:t> seminal </a:t>
            </a:r>
            <a:r>
              <a:rPr lang="en-US" dirty="0" err="1"/>
              <a:t>ve</a:t>
            </a:r>
            <a:r>
              <a:rPr lang="tr-TR" dirty="0"/>
              <a:t>z</a:t>
            </a:r>
            <a:r>
              <a:rPr lang="en-US" dirty="0" err="1"/>
              <a:t>i</a:t>
            </a:r>
            <a:r>
              <a:rPr lang="tr-TR" dirty="0"/>
              <a:t>kül + </a:t>
            </a:r>
            <a:r>
              <a:rPr lang="en-US" dirty="0"/>
              <a:t>(110 Gy </a:t>
            </a:r>
            <a:r>
              <a:rPr lang="tr-TR" dirty="0"/>
              <a:t>eğer</a:t>
            </a:r>
            <a:r>
              <a:rPr lang="en-US" dirty="0"/>
              <a:t> 125-Iodine, 100 Gy </a:t>
            </a:r>
            <a:r>
              <a:rPr lang="tr-TR" dirty="0"/>
              <a:t>eğer</a:t>
            </a:r>
            <a:r>
              <a:rPr lang="en-US" dirty="0"/>
              <a:t> 103-Pd).</a:t>
            </a:r>
            <a:endParaRPr lang="tr-TR" dirty="0"/>
          </a:p>
          <a:p>
            <a:r>
              <a:rPr lang="tr-TR" dirty="0"/>
              <a:t>Tek BT, sadece prostat, </a:t>
            </a:r>
            <a:r>
              <a:rPr lang="en-US" dirty="0"/>
              <a:t>(145 Gy </a:t>
            </a:r>
            <a:r>
              <a:rPr lang="tr-TR" dirty="0"/>
              <a:t>eğer</a:t>
            </a:r>
            <a:r>
              <a:rPr lang="en-US" dirty="0"/>
              <a:t> 125-Iodine, 125 Gy </a:t>
            </a:r>
            <a:r>
              <a:rPr lang="tr-TR" dirty="0"/>
              <a:t>eğer</a:t>
            </a:r>
            <a:r>
              <a:rPr lang="en-US" dirty="0"/>
              <a:t> 103-Pd).</a:t>
            </a:r>
            <a:endParaRPr lang="tr-TR" dirty="0"/>
          </a:p>
          <a:p>
            <a:r>
              <a:rPr lang="tr-TR" dirty="0"/>
              <a:t>Primer sonlanım noktası : FFP( </a:t>
            </a:r>
            <a:r>
              <a:rPr lang="tr-TR" dirty="0" err="1"/>
              <a:t>Freedom</a:t>
            </a:r>
            <a:r>
              <a:rPr lang="tr-TR" dirty="0"/>
              <a:t> </a:t>
            </a:r>
            <a:r>
              <a:rPr lang="tr-TR" dirty="0" err="1"/>
              <a:t>From</a:t>
            </a:r>
            <a:r>
              <a:rPr lang="tr-TR" dirty="0"/>
              <a:t> </a:t>
            </a:r>
            <a:r>
              <a:rPr lang="tr-TR" dirty="0" err="1"/>
              <a:t>Progression</a:t>
            </a:r>
            <a:r>
              <a:rPr lang="tr-TR" dirty="0"/>
              <a:t>)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6667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22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C4327EA6-F130-3904-2620-7FF4E0993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80" y="1538010"/>
            <a:ext cx="5129784" cy="379604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22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C71A4813-02D6-FB02-2DF1-C8117D26C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034" y="1607926"/>
            <a:ext cx="5129784" cy="364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92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F89073FC-B2FE-25C3-650D-09EF59D54D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1767" y="643467"/>
            <a:ext cx="75284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1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2199D97-684B-5808-4B6D-69FFEB3D9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8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3A4E9890-C875-01F1-D07A-8D8C0AC11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POST OPERATİF RADYOTERAPİ</a:t>
            </a: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57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9BEDE95-AE24-7C12-FB24-D6E579BF1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8CACD80-41D9-13EC-8F28-0A4833D50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AB52CE0-A25E-F508-71EF-2E1C3A7D7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933"/>
            <a:ext cx="12192000" cy="671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65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9BFC54BD-326C-0621-7C64-40A597341A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731" y="-32241"/>
            <a:ext cx="10905066" cy="3026156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6EF701B6-EAEE-C6F5-5561-7B7625DD009A}"/>
              </a:ext>
            </a:extLst>
          </p:cNvPr>
          <p:cNvSpPr txBox="1"/>
          <p:nvPr/>
        </p:nvSpPr>
        <p:spPr>
          <a:xfrm>
            <a:off x="448574" y="3429000"/>
            <a:ext cx="1086111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2007-2016 / 1396 post op hasta 1:1 oranında randomize edilmiş.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Medyan takip :4.9 yıl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Çalışmaya dahil edilme kriterleri: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pathological T3</a:t>
            </a:r>
            <a:r>
              <a:rPr lang="tr-TR" b="0" i="0" dirty="0">
                <a:solidFill>
                  <a:srgbClr val="212121"/>
                </a:solidFill>
                <a:effectLst/>
                <a:latin typeface="BlinkMacSystemFont"/>
              </a:rPr>
              <a:t>-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4, G</a:t>
            </a:r>
            <a:r>
              <a:rPr lang="tr-TR" b="0" i="0" dirty="0">
                <a:solidFill>
                  <a:srgbClr val="212121"/>
                </a:solidFill>
                <a:effectLst/>
                <a:latin typeface="BlinkMacSystemFont"/>
              </a:rPr>
              <a:t>S: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7-10, positive margins, or preoperative PSA ≥10 ng/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Ml</a:t>
            </a:r>
            <a:endParaRPr lang="tr-TR" b="0" i="0" dirty="0">
              <a:solidFill>
                <a:srgbClr val="212121"/>
              </a:solidFill>
              <a:effectLst/>
              <a:latin typeface="BlinkMacSystemFon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12121"/>
                </a:solidFill>
                <a:latin typeface="BlinkMacSystemFont"/>
              </a:rPr>
              <a:t>Adjuvan RT vs. SALVAJ-RT ( </a:t>
            </a:r>
            <a:r>
              <a:rPr lang="tr-TR" dirty="0" err="1">
                <a:solidFill>
                  <a:srgbClr val="212121"/>
                </a:solidFill>
                <a:latin typeface="BlinkMacSystemFont"/>
              </a:rPr>
              <a:t>psa</a:t>
            </a:r>
            <a:r>
              <a:rPr lang="tr-TR" dirty="0">
                <a:solidFill>
                  <a:srgbClr val="212121"/>
                </a:solidFill>
                <a:latin typeface="BlinkMacSystemFont"/>
              </a:rPr>
              <a:t>&gt;0.1 veya ardışık üç yükselme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52·5 Gy</a:t>
            </a:r>
            <a:r>
              <a:rPr lang="tr-TR" b="0" i="0" dirty="0">
                <a:solidFill>
                  <a:srgbClr val="212121"/>
                </a:solidFill>
                <a:effectLst/>
                <a:latin typeface="BlinkMacSystemFont"/>
              </a:rPr>
              <a:t>/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20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fr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tr-TR" b="0" i="0" dirty="0">
                <a:solidFill>
                  <a:srgbClr val="212121"/>
                </a:solidFill>
                <a:effectLst/>
                <a:latin typeface="BlinkMacSystemFont"/>
              </a:rPr>
              <a:t>veya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66 Gy</a:t>
            </a:r>
            <a:r>
              <a:rPr lang="tr-TR" b="0" i="0" dirty="0">
                <a:solidFill>
                  <a:srgbClr val="212121"/>
                </a:solidFill>
                <a:effectLst/>
                <a:latin typeface="BlinkMacSystemFont"/>
              </a:rPr>
              <a:t>/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33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fr</a:t>
            </a:r>
            <a:r>
              <a:rPr lang="tr-TR" b="0" i="0" dirty="0">
                <a:solidFill>
                  <a:srgbClr val="212121"/>
                </a:solidFill>
                <a:effectLst/>
                <a:latin typeface="BlinkMacSystemFont"/>
              </a:rPr>
              <a:t> radyoterapi dozları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12121"/>
                </a:solidFill>
                <a:latin typeface="BlinkMacSystemFont"/>
              </a:rPr>
              <a:t>5 yıllık biyokimyasal </a:t>
            </a:r>
            <a:r>
              <a:rPr lang="tr-TR" dirty="0" err="1">
                <a:solidFill>
                  <a:srgbClr val="212121"/>
                </a:solidFill>
                <a:latin typeface="BlinkMacSystemFont"/>
              </a:rPr>
              <a:t>nükssüz</a:t>
            </a:r>
            <a:r>
              <a:rPr lang="tr-TR" dirty="0">
                <a:solidFill>
                  <a:srgbClr val="212121"/>
                </a:solidFill>
                <a:latin typeface="BlinkMacSystemFont"/>
              </a:rPr>
              <a:t> sağkalım açısından anlamlı farklılık yok.</a:t>
            </a:r>
            <a:endParaRPr lang="tr-TR" b="0" i="0" dirty="0">
              <a:solidFill>
                <a:srgbClr val="212121"/>
              </a:solidFill>
              <a:effectLst/>
              <a:latin typeface="BlinkMacSystemFon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>
              <a:solidFill>
                <a:srgbClr val="212121"/>
              </a:solidFill>
              <a:latin typeface="BlinkMacSystemFon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7917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 descr="metin, ekran görüntüsü, yazı tipi, sayı, numara içeren bir resim&#10;&#10;Açıklama otomatik olarak oluşturuldu">
            <a:extLst>
              <a:ext uri="{FF2B5EF4-FFF2-40B4-BE49-F238E27FC236}">
                <a16:creationId xmlns:a16="http://schemas.microsoft.com/office/drawing/2014/main" id="{A6EE781C-4B81-9109-7B4B-026097B7A9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3968" y="643466"/>
            <a:ext cx="956406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1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5D7D2CF-9D45-2597-F58D-778D023CC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8713" y="1178944"/>
            <a:ext cx="10515600" cy="4152181"/>
          </a:xfrm>
        </p:spPr>
        <p:txBody>
          <a:bodyPr>
            <a:normAutofit fontScale="92500" lnSpcReduction="10000"/>
          </a:bodyPr>
          <a:lstStyle/>
          <a:p>
            <a:r>
              <a:rPr lang="tr-TR" dirty="0"/>
              <a:t>Randomize Faz III çalışma, Fransa’dan toplam 46 hastane katılmış.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pT3a, pT3b, or pT4a (</a:t>
            </a:r>
            <a:r>
              <a:rPr lang="tr-TR" b="0" i="0" dirty="0">
                <a:solidFill>
                  <a:srgbClr val="212121"/>
                </a:solidFill>
                <a:effectLst/>
                <a:latin typeface="BlinkMacSystemFont"/>
              </a:rPr>
              <a:t>mesane boynu invazyonu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),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pNx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(</a:t>
            </a:r>
            <a:r>
              <a:rPr lang="tr-TR" b="0" i="0" dirty="0">
                <a:solidFill>
                  <a:srgbClr val="212121"/>
                </a:solidFill>
                <a:effectLst/>
                <a:latin typeface="BlinkMacSystemFont"/>
              </a:rPr>
              <a:t>pelvik </a:t>
            </a:r>
            <a:r>
              <a:rPr lang="tr-TR" b="0" i="0" dirty="0" err="1">
                <a:solidFill>
                  <a:srgbClr val="212121"/>
                </a:solidFill>
                <a:effectLst/>
                <a:latin typeface="BlinkMacSystemFont"/>
              </a:rPr>
              <a:t>ln</a:t>
            </a:r>
            <a:r>
              <a:rPr lang="tr-TR" b="0" i="0" dirty="0">
                <a:solidFill>
                  <a:srgbClr val="212121"/>
                </a:solidFill>
                <a:effectLst/>
                <a:latin typeface="BlinkMacSystemFont"/>
              </a:rPr>
              <a:t> diseksiyonu olmayan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), </a:t>
            </a:r>
            <a:r>
              <a:rPr lang="tr-TR" b="0" i="0" dirty="0">
                <a:solidFill>
                  <a:srgbClr val="212121"/>
                </a:solidFill>
                <a:effectLst/>
                <a:latin typeface="BlinkMacSystemFont"/>
              </a:rPr>
              <a:t>veya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pN0 (</a:t>
            </a:r>
            <a:r>
              <a:rPr lang="tr-TR" b="0" i="0" dirty="0">
                <a:solidFill>
                  <a:srgbClr val="212121"/>
                </a:solidFill>
                <a:effectLst/>
                <a:latin typeface="BlinkMacSystemFont"/>
              </a:rPr>
              <a:t>negatif LND yapılan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) </a:t>
            </a:r>
            <a:r>
              <a:rPr lang="tr-TR" b="0" i="0" dirty="0">
                <a:solidFill>
                  <a:srgbClr val="212121"/>
                </a:solidFill>
                <a:effectLst/>
                <a:latin typeface="BlinkMacSystemFont"/>
              </a:rPr>
              <a:t>CS + hastalar</a:t>
            </a:r>
          </a:p>
          <a:p>
            <a:r>
              <a:rPr lang="tr-TR" dirty="0">
                <a:solidFill>
                  <a:srgbClr val="212121"/>
                </a:solidFill>
                <a:latin typeface="BlinkMacSystemFont"/>
              </a:rPr>
              <a:t>Tüm hastalar kısa dönem ADT almış</a:t>
            </a:r>
          </a:p>
          <a:p>
            <a:r>
              <a:rPr lang="tr-TR" dirty="0">
                <a:solidFill>
                  <a:srgbClr val="212121"/>
                </a:solidFill>
                <a:latin typeface="BlinkMacSystemFont"/>
              </a:rPr>
              <a:t>Primer sonlanım noktası: Olaysız sağkalım.</a:t>
            </a:r>
          </a:p>
          <a:p>
            <a:r>
              <a:rPr lang="tr-TR" b="0" i="0" dirty="0">
                <a:solidFill>
                  <a:srgbClr val="212121"/>
                </a:solidFill>
                <a:effectLst/>
                <a:latin typeface="BlinkMacSystemFont"/>
              </a:rPr>
              <a:t>2008-2016 /424 hasta 1:1 randomize edilmiş</a:t>
            </a:r>
          </a:p>
          <a:p>
            <a:r>
              <a:rPr lang="tr-TR" b="0" i="0" dirty="0">
                <a:solidFill>
                  <a:srgbClr val="212121"/>
                </a:solidFill>
                <a:effectLst/>
                <a:latin typeface="BlinkMacSystemFont"/>
              </a:rPr>
              <a:t>66Gy/33fr</a:t>
            </a:r>
          </a:p>
          <a:p>
            <a:r>
              <a:rPr lang="tr-TR" dirty="0">
                <a:solidFill>
                  <a:srgbClr val="212121"/>
                </a:solidFill>
                <a:latin typeface="BlinkMacSystemFont"/>
              </a:rPr>
              <a:t>5 yıllık olaysız sağkalım adjuvan </a:t>
            </a:r>
            <a:r>
              <a:rPr lang="tr-TR" dirty="0" err="1">
                <a:solidFill>
                  <a:srgbClr val="212121"/>
                </a:solidFill>
                <a:latin typeface="BlinkMacSystemFont"/>
              </a:rPr>
              <a:t>rt</a:t>
            </a:r>
            <a:r>
              <a:rPr lang="tr-TR" dirty="0">
                <a:solidFill>
                  <a:srgbClr val="212121"/>
                </a:solidFill>
                <a:latin typeface="BlinkMacSystemFont"/>
              </a:rPr>
              <a:t> kolunda %92 iken, </a:t>
            </a:r>
            <a:r>
              <a:rPr lang="tr-TR" dirty="0" err="1">
                <a:solidFill>
                  <a:srgbClr val="212121"/>
                </a:solidFill>
                <a:latin typeface="BlinkMacSystemFont"/>
              </a:rPr>
              <a:t>salvaj</a:t>
            </a:r>
            <a:r>
              <a:rPr lang="tr-TR" dirty="0">
                <a:solidFill>
                  <a:srgbClr val="212121"/>
                </a:solidFill>
                <a:latin typeface="BlinkMacSystemFont"/>
              </a:rPr>
              <a:t> RT kolunda %90</a:t>
            </a:r>
          </a:p>
          <a:p>
            <a:pPr marL="0" indent="0">
              <a:buNone/>
            </a:pPr>
            <a:endParaRPr lang="tr-TR" b="0" i="0" dirty="0">
              <a:solidFill>
                <a:srgbClr val="212121"/>
              </a:solidFill>
              <a:effectLst/>
              <a:latin typeface="BlinkMacSystemFont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3885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FB89AC4E-F1CC-FD7C-004E-E287176452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2163" y="997050"/>
            <a:ext cx="7746709" cy="482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5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9F4BADF7-B078-9A25-474D-724B0597B5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3481" y="65027"/>
            <a:ext cx="4795502" cy="614950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A05C8F7C-A9B1-FA9C-42AD-15E05814AB16}"/>
              </a:ext>
            </a:extLst>
          </p:cNvPr>
          <p:cNvSpPr/>
          <p:nvPr/>
        </p:nvSpPr>
        <p:spPr>
          <a:xfrm>
            <a:off x="3514299" y="607325"/>
            <a:ext cx="4795502" cy="13374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638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4C46E2A0-4FFE-77AA-8A2C-F3D9CD039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948097"/>
            <a:ext cx="10905066" cy="4961804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1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8BEFAF00-DA91-2A7A-3599-4692CAFBE2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3328" y="643467"/>
            <a:ext cx="10765344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1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0077A16A-7651-4CDF-46FE-5621537F47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684189"/>
            <a:ext cx="10905066" cy="3489620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1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8A2441F3-C3C0-2ADE-F43E-61E8DDB19DC9}"/>
              </a:ext>
            </a:extLst>
          </p:cNvPr>
          <p:cNvSpPr txBox="1"/>
          <p:nvPr/>
        </p:nvSpPr>
        <p:spPr>
          <a:xfrm>
            <a:off x="630936" y="2660904"/>
            <a:ext cx="4818888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STAMPEDE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8E2EB70B-C420-D09C-51C8-FBCADB08D4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65113" y="640080"/>
            <a:ext cx="5326837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8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593FF0A-F406-5EB7-E470-3528D725B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329677"/>
            <a:ext cx="9833548" cy="24572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1800">
                <a:solidFill>
                  <a:schemeClr val="tx2"/>
                </a:solidFill>
              </a:rPr>
              <a:t>DİNLEDİĞİNİZ İÇİN TEŞEKKÜR EDERİM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878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501D8772-4114-6683-DB2F-9D51F774BA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948097"/>
            <a:ext cx="10905066" cy="4961804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8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9E414223-9099-8583-A913-B9079EA3B3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43278" y="643467"/>
            <a:ext cx="8505444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97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Tıp">
            <a:extLst>
              <a:ext uri="{FF2B5EF4-FFF2-40B4-BE49-F238E27FC236}">
                <a16:creationId xmlns:a16="http://schemas.microsoft.com/office/drawing/2014/main" id="{56D1EC4A-EE38-3E12-D2DD-4C4F8E276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03182" y="955437"/>
            <a:ext cx="4777381" cy="477738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B555A1C-D13E-D92E-445A-825D00D61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 fontScale="92500" lnSpcReduction="10000"/>
          </a:bodyPr>
          <a:lstStyle/>
          <a:p>
            <a:r>
              <a:rPr lang="tr-TR" sz="2200"/>
              <a:t>Randomize, prospektif, doz eskalasyon çalışması</a:t>
            </a:r>
          </a:p>
          <a:p>
            <a:r>
              <a:rPr lang="tr-TR" sz="2200"/>
              <a:t>1993-1998 yılları arasında, 301 hasta, T1b-T3</a:t>
            </a:r>
          </a:p>
          <a:p>
            <a:r>
              <a:rPr lang="tr-TR" sz="2200"/>
              <a:t>70Gy vs. 78Gy</a:t>
            </a:r>
          </a:p>
          <a:p>
            <a:r>
              <a:rPr lang="tr-TR" sz="2200"/>
              <a:t>Ortalama takip süresi 8.7 yıl</a:t>
            </a:r>
          </a:p>
          <a:p>
            <a:r>
              <a:rPr lang="tr-TR" sz="2200"/>
              <a:t>FFF, 78 </a:t>
            </a:r>
            <a:r>
              <a:rPr lang="tr-TR" sz="2200" err="1"/>
              <a:t>Gy,de</a:t>
            </a:r>
            <a:r>
              <a:rPr lang="tr-TR" sz="2200"/>
              <a:t> %78—70 </a:t>
            </a:r>
            <a:r>
              <a:rPr lang="tr-TR" sz="2200" err="1"/>
              <a:t>Gy</a:t>
            </a:r>
            <a:r>
              <a:rPr lang="tr-TR" sz="2200"/>
              <a:t> de %59</a:t>
            </a:r>
          </a:p>
          <a:p>
            <a:r>
              <a:rPr lang="tr-TR" sz="2200"/>
              <a:t>Grade 2 ve üzeri GİS toksisitesi 78 </a:t>
            </a:r>
            <a:r>
              <a:rPr lang="tr-TR" sz="2200" err="1"/>
              <a:t>Gy</a:t>
            </a:r>
            <a:r>
              <a:rPr lang="tr-TR" sz="2200"/>
              <a:t> kolunda daha fazla(%26vs.%13)</a:t>
            </a:r>
          </a:p>
          <a:p>
            <a:r>
              <a:rPr lang="tr-TR" sz="2200"/>
              <a:t>Grade 2 ve üzeri GÜS toksisitesinde anlamlı farklılık yok </a:t>
            </a:r>
          </a:p>
        </p:txBody>
      </p:sp>
    </p:spTree>
    <p:extLst>
      <p:ext uri="{BB962C8B-B14F-4D97-AF65-F5344CB8AC3E}">
        <p14:creationId xmlns:p14="http://schemas.microsoft.com/office/powerpoint/2010/main" val="340519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32A8514-A7AA-26B6-DFB7-A11929381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164886"/>
            <a:ext cx="5294716" cy="252822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Resim 4">
            <a:extLst>
              <a:ext uri="{FF2B5EF4-FFF2-40B4-BE49-F238E27FC236}">
                <a16:creationId xmlns:a16="http://schemas.microsoft.com/office/drawing/2014/main" id="{84F560F9-C664-0308-6E6D-2983E6E4F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1483192"/>
            <a:ext cx="5294715" cy="389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0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3B4ED95A-BD96-5FAF-307D-D81A2C58B361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Median takip 14.3 yıl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FFF %18.9 vs. %12 p:0.0042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Uzak met insidansı %3,4 vs. %1.1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Genel sağkalım farkı yok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FE49D26B-5616-AF6B-2D7F-329F7C3A3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677181"/>
            <a:ext cx="6903720" cy="350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3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4BEE17C-FE70-09BB-2959-361AABA0A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313" y="3664423"/>
            <a:ext cx="4667535" cy="2512539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tr-TR" dirty="0"/>
              <a:t>Prospektif randomize çalışma</a:t>
            </a:r>
          </a:p>
          <a:p>
            <a:r>
              <a:rPr lang="tr-TR" dirty="0"/>
              <a:t>189 hasta ( 119 hasta 75.6 </a:t>
            </a:r>
            <a:r>
              <a:rPr lang="tr-TR" dirty="0" err="1"/>
              <a:t>Gy</a:t>
            </a:r>
            <a:r>
              <a:rPr lang="tr-TR" dirty="0"/>
              <a:t>, 70 hasta 81 </a:t>
            </a:r>
            <a:r>
              <a:rPr lang="tr-TR" dirty="0" err="1"/>
              <a:t>Gy</a:t>
            </a:r>
            <a:r>
              <a:rPr lang="tr-TR" dirty="0"/>
              <a:t>)</a:t>
            </a:r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BED16A4-968D-DCC7-D95C-03353ADEE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0950"/>
            <a:ext cx="5950425" cy="3354413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032A532B-E4E3-8F19-99D0-4B3F9EA82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510" y="80950"/>
            <a:ext cx="5327177" cy="677705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2817CF88-F942-49EA-3611-15C4D59B5F86}"/>
              </a:ext>
            </a:extLst>
          </p:cNvPr>
          <p:cNvSpPr/>
          <p:nvPr/>
        </p:nvSpPr>
        <p:spPr>
          <a:xfrm>
            <a:off x="6613585" y="1127185"/>
            <a:ext cx="891396" cy="1552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DED35E03-14BD-627E-3EA0-C0CE0F23B439}"/>
              </a:ext>
            </a:extLst>
          </p:cNvPr>
          <p:cNvSpPr/>
          <p:nvPr/>
        </p:nvSpPr>
        <p:spPr>
          <a:xfrm>
            <a:off x="6613585" y="1834551"/>
            <a:ext cx="783501" cy="1552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065AE327-9C32-17C5-9D09-6FFB505144C8}"/>
              </a:ext>
            </a:extLst>
          </p:cNvPr>
          <p:cNvSpPr/>
          <p:nvPr/>
        </p:nvSpPr>
        <p:spPr>
          <a:xfrm>
            <a:off x="6489510" y="4600755"/>
            <a:ext cx="1015471" cy="4083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27EE5B0B-4D6D-B33C-10D5-46E83ACF481B}"/>
              </a:ext>
            </a:extLst>
          </p:cNvPr>
          <p:cNvSpPr/>
          <p:nvPr/>
        </p:nvSpPr>
        <p:spPr>
          <a:xfrm>
            <a:off x="6556075" y="5630174"/>
            <a:ext cx="793631" cy="2702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459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830</Words>
  <Application>Microsoft Office PowerPoint</Application>
  <PresentationFormat>Geniş ekran</PresentationFormat>
  <Paragraphs>99</Paragraphs>
  <Slides>50</Slides>
  <Notes>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50</vt:i4>
      </vt:variant>
    </vt:vector>
  </HeadingPairs>
  <TitlesOfParts>
    <vt:vector size="57" baseType="lpstr">
      <vt:lpstr>Aptos</vt:lpstr>
      <vt:lpstr>Aptos Display</vt:lpstr>
      <vt:lpstr>Arial</vt:lpstr>
      <vt:lpstr>BlinkMacSystemFont</vt:lpstr>
      <vt:lpstr>Calibri</vt:lpstr>
      <vt:lpstr>Comic Sans MS</vt:lpstr>
      <vt:lpstr>Office Teması</vt:lpstr>
      <vt:lpstr>PROSTAT KANSERİNDE REHBERLER VE GÜNCEL LİTERATÜR EŞLİĞİNDE FRAKSİYONASYON ŞEMALARI VE RAO DOZLARI</vt:lpstr>
      <vt:lpstr>TANI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ILIMLI HİPOFRAKSİYONASYON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SBRT/ULTRA-HİPOFRAKSİYONASYON ve BRAKİTERAPİ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POST OPERATİF RADYOTERAPİ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PROSTAT KANSERİNDE REHBERLER VE GÜNCEL LİTERATÜR EŞLİĞİNDE FRAKSİYONASYON ŞEMALARI VE RAO DOZLARI</dc:title>
  <dc:creator>DENİZ KÜTRİ</dc:creator>
  <cp:lastModifiedBy>STATION651</cp:lastModifiedBy>
  <cp:revision>10</cp:revision>
  <dcterms:created xsi:type="dcterms:W3CDTF">2024-11-14T19:24:56Z</dcterms:created>
  <dcterms:modified xsi:type="dcterms:W3CDTF">2024-12-06T08:53:16Z</dcterms:modified>
</cp:coreProperties>
</file>