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9" r:id="rId5"/>
    <p:sldId id="261" r:id="rId6"/>
    <p:sldId id="262" r:id="rId7"/>
    <p:sldId id="281" r:id="rId8"/>
    <p:sldId id="282" r:id="rId9"/>
    <p:sldId id="263" r:id="rId10"/>
    <p:sldId id="264" r:id="rId11"/>
    <p:sldId id="265" r:id="rId12"/>
    <p:sldId id="266" r:id="rId13"/>
    <p:sldId id="284" r:id="rId14"/>
    <p:sldId id="285" r:id="rId15"/>
    <p:sldId id="28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3"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DF835-D2B7-05ED-22D1-4786536AC1F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2CE111F-F880-9160-0665-B8B2237194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766AF68-5D40-2B9F-907B-288B08506C0C}"/>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FA43C777-DCC3-E16C-65EE-F863BB5B85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E47B45-08B7-30C2-D59B-06DFFFE5707A}"/>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50615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C9F55-F4E7-18DF-9DA8-1AC67E03ECF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F48D2D3-523C-8543-5315-513ADF65CDE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119879-BD09-70CB-26B7-849DF9ED6A10}"/>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0DAC5C13-5EB8-EA2E-133F-E774CACC56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FBF75A3-784A-87AE-3208-E9ABA2C81B1E}"/>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4714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609CF-55EF-A367-0B72-75CE69374F0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F515B23-1994-D3CF-921D-8BD3D0C74B5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C2178C-8B7D-2A5D-7246-4EAE883EC680}"/>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49D3F025-1786-2EC8-3803-6D2E59E919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62563E8-D02C-F93F-1098-26F0948EE547}"/>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946181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F909FF-5AA9-3DB9-BA90-3570A346026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9E61DE1-E789-8EE7-B0A4-B77D924516E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EEAFFBA-821D-F044-50A8-C7B4B9114A13}"/>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EC73602C-8A7E-DE8E-F736-FEF52732C6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F391B0E-2D5D-40DF-90D6-9AB6AC5B4D0C}"/>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48280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04A872-084E-0086-AE96-0E6EFC03F9E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EF747E0-98A7-8B2C-E683-8A3C9D21CB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D5E4A50-4700-0A20-5E3C-ADA264D13189}"/>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5D5E5ED4-4FF1-54B8-517B-77979BB072E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5D8C901-FAE8-EB48-C1B6-D305D7121DBD}"/>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4250167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45C6F7-3E86-C57E-F801-55B4721ED30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1B4883C-D8F5-6B91-E3B1-14AE6DC53DD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1021290-9857-04DA-8BC6-21475D03B2C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EBE36A6-7723-607F-8F10-86BD97081011}"/>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6" name="Alt Bilgi Yer Tutucusu 5">
            <a:extLst>
              <a:ext uri="{FF2B5EF4-FFF2-40B4-BE49-F238E27FC236}">
                <a16:creationId xmlns:a16="http://schemas.microsoft.com/office/drawing/2014/main" id="{41580CCC-9D2C-3FDA-B665-CD5FD966751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DBF0EB8-ACF9-AE53-92F3-386247872264}"/>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746055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7DF8FA-FD2B-3E12-0A15-A85E7C29681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854102-B00B-1262-8710-66D19362B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C9F840B-DB64-78BF-21F1-FE3ACC90C64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9BB9148-EC44-8C6F-F497-99D7ED35E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F66C3C5-F17D-D560-CD0C-138A3EB36A5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B0BE409-AE3D-3C90-A86B-547DAC96BECD}"/>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8" name="Alt Bilgi Yer Tutucusu 7">
            <a:extLst>
              <a:ext uri="{FF2B5EF4-FFF2-40B4-BE49-F238E27FC236}">
                <a16:creationId xmlns:a16="http://schemas.microsoft.com/office/drawing/2014/main" id="{F89A850B-31AD-F568-3A96-661AF589069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0B3F173-640D-D645-D335-54187587629B}"/>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2067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E5D45A-092A-7CA9-1B9B-2AE0268B7E2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B2DC059-899E-83AF-6388-2AC5FEBE0FF8}"/>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4" name="Alt Bilgi Yer Tutucusu 3">
            <a:extLst>
              <a:ext uri="{FF2B5EF4-FFF2-40B4-BE49-F238E27FC236}">
                <a16:creationId xmlns:a16="http://schemas.microsoft.com/office/drawing/2014/main" id="{B35DCF8D-EAA9-7DCC-E76F-031157EF65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33E690DC-1662-DB2F-2238-12420D01B2B2}"/>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231324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B58CB16E-28CE-ED00-C0EB-6815657360C7}"/>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3" name="Alt Bilgi Yer Tutucusu 2">
            <a:extLst>
              <a:ext uri="{FF2B5EF4-FFF2-40B4-BE49-F238E27FC236}">
                <a16:creationId xmlns:a16="http://schemas.microsoft.com/office/drawing/2014/main" id="{95370E19-97EF-79EB-2AE3-981BC5A460A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34DD829-AC5E-3662-5F6F-E5F1EC01B03F}"/>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288804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1D01C8-5EBE-272C-03FE-80DBCDF102C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D5DF44B-521F-B11F-9F5F-4B3CCA5934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170210-FF26-363C-DBB5-7BA9A1FEC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A0C864E-127E-1732-1096-60AA9AFE93BA}"/>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6" name="Alt Bilgi Yer Tutucusu 5">
            <a:extLst>
              <a:ext uri="{FF2B5EF4-FFF2-40B4-BE49-F238E27FC236}">
                <a16:creationId xmlns:a16="http://schemas.microsoft.com/office/drawing/2014/main" id="{3A5F358A-9CAD-E56D-D3A7-3AD46AED23B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B4BA905-3605-8A21-93FC-6528499BF469}"/>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3077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C5706B-4BAB-47C2-EA0A-D2C635B4AA8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0F825F-E17C-CA3E-4E85-494DBF0B6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8F0734A-1C22-3D3A-481F-40F39B985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C0CA03C-7A87-3B7A-E36D-A082C06F4604}"/>
              </a:ext>
            </a:extLst>
          </p:cNvPr>
          <p:cNvSpPr>
            <a:spLocks noGrp="1"/>
          </p:cNvSpPr>
          <p:nvPr>
            <p:ph type="dt" sz="half" idx="10"/>
          </p:nvPr>
        </p:nvSpPr>
        <p:spPr/>
        <p:txBody>
          <a:bodyPr/>
          <a:lstStyle/>
          <a:p>
            <a:fld id="{36040489-FD8A-419F-A7FC-D42D0E96C5C1}" type="datetimeFigureOut">
              <a:rPr lang="tr-TR" smtClean="0"/>
              <a:t>17.05.2024</a:t>
            </a:fld>
            <a:endParaRPr lang="tr-TR"/>
          </a:p>
        </p:txBody>
      </p:sp>
      <p:sp>
        <p:nvSpPr>
          <p:cNvPr id="6" name="Alt Bilgi Yer Tutucusu 5">
            <a:extLst>
              <a:ext uri="{FF2B5EF4-FFF2-40B4-BE49-F238E27FC236}">
                <a16:creationId xmlns:a16="http://schemas.microsoft.com/office/drawing/2014/main" id="{1EA4FA15-DECB-C1B3-1F8C-D9FF7C7225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8ECFCF-2D4C-29A1-4876-0E8BDFD6D32E}"/>
              </a:ext>
            </a:extLst>
          </p:cNvPr>
          <p:cNvSpPr>
            <a:spLocks noGrp="1"/>
          </p:cNvSpPr>
          <p:nvPr>
            <p:ph type="sldNum" sz="quarter" idx="12"/>
          </p:nvPr>
        </p:nvSpPr>
        <p:spPr/>
        <p:txBody>
          <a:bodyPr/>
          <a:lstStyle/>
          <a:p>
            <a:fld id="{49D127EC-0FD0-4C83-A97F-84147D4B5A14}" type="slidenum">
              <a:rPr lang="tr-TR" smtClean="0"/>
              <a:t>‹#›</a:t>
            </a:fld>
            <a:endParaRPr lang="tr-TR"/>
          </a:p>
        </p:txBody>
      </p:sp>
    </p:spTree>
    <p:extLst>
      <p:ext uri="{BB962C8B-B14F-4D97-AF65-F5344CB8AC3E}">
        <p14:creationId xmlns:p14="http://schemas.microsoft.com/office/powerpoint/2010/main" val="378977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CC4ED70-4852-7D30-AD64-CB65F4553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CF93AD7-48E2-09EE-072F-8869F7273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2C24263-8462-8A12-1344-AB492C513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040489-FD8A-419F-A7FC-D42D0E96C5C1}" type="datetimeFigureOut">
              <a:rPr lang="tr-TR" smtClean="0"/>
              <a:t>17.05.2024</a:t>
            </a:fld>
            <a:endParaRPr lang="tr-TR"/>
          </a:p>
        </p:txBody>
      </p:sp>
      <p:sp>
        <p:nvSpPr>
          <p:cNvPr id="5" name="Alt Bilgi Yer Tutucusu 4">
            <a:extLst>
              <a:ext uri="{FF2B5EF4-FFF2-40B4-BE49-F238E27FC236}">
                <a16:creationId xmlns:a16="http://schemas.microsoft.com/office/drawing/2014/main" id="{9892F52D-1598-39BC-F78A-FE6BD42898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E4792395-5819-6AEC-90DC-EEF8B9BA9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D127EC-0FD0-4C83-A97F-84147D4B5A14}" type="slidenum">
              <a:rPr lang="tr-TR" smtClean="0"/>
              <a:t>‹#›</a:t>
            </a:fld>
            <a:endParaRPr lang="tr-TR"/>
          </a:p>
        </p:txBody>
      </p:sp>
    </p:spTree>
    <p:extLst>
      <p:ext uri="{BB962C8B-B14F-4D97-AF65-F5344CB8AC3E}">
        <p14:creationId xmlns:p14="http://schemas.microsoft.com/office/powerpoint/2010/main" val="4270080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C60C6-0B7A-C1E5-8244-A0D63EA695CB}"/>
              </a:ext>
            </a:extLst>
          </p:cNvPr>
          <p:cNvSpPr>
            <a:spLocks noGrp="1"/>
          </p:cNvSpPr>
          <p:nvPr>
            <p:ph type="ctrTitle"/>
          </p:nvPr>
        </p:nvSpPr>
        <p:spPr/>
        <p:txBody>
          <a:bodyPr>
            <a:normAutofit fontScale="90000"/>
          </a:bodyPr>
          <a:lstStyle/>
          <a:p>
            <a:r>
              <a:rPr lang="tr-TR" dirty="0" err="1"/>
              <a:t>Oligometastatik</a:t>
            </a:r>
            <a:r>
              <a:rPr lang="tr-TR" dirty="0"/>
              <a:t> Küçük Hücre Dışı Akciğer Kanserine Yaklaşım</a:t>
            </a:r>
          </a:p>
        </p:txBody>
      </p:sp>
      <p:sp>
        <p:nvSpPr>
          <p:cNvPr id="3" name="Alt Başlık 2">
            <a:extLst>
              <a:ext uri="{FF2B5EF4-FFF2-40B4-BE49-F238E27FC236}">
                <a16:creationId xmlns:a16="http://schemas.microsoft.com/office/drawing/2014/main" id="{76BD42B7-63A6-AA80-9117-0CEBA1C49706}"/>
              </a:ext>
            </a:extLst>
          </p:cNvPr>
          <p:cNvSpPr>
            <a:spLocks noGrp="1"/>
          </p:cNvSpPr>
          <p:nvPr>
            <p:ph type="subTitle" idx="1"/>
          </p:nvPr>
        </p:nvSpPr>
        <p:spPr/>
        <p:txBody>
          <a:bodyPr>
            <a:normAutofit lnSpcReduction="10000"/>
          </a:bodyPr>
          <a:lstStyle/>
          <a:p>
            <a:endParaRPr lang="tr-TR" dirty="0"/>
          </a:p>
          <a:p>
            <a:endParaRPr lang="tr-TR" dirty="0"/>
          </a:p>
          <a:p>
            <a:endParaRPr lang="tr-TR" dirty="0"/>
          </a:p>
          <a:p>
            <a:r>
              <a:rPr lang="tr-TR" dirty="0"/>
              <a:t>                                               </a:t>
            </a:r>
            <a:r>
              <a:rPr lang="tr-TR" dirty="0" err="1"/>
              <a:t>Arş.Gör.Dr.Mustafa</a:t>
            </a:r>
            <a:r>
              <a:rPr lang="tr-TR" dirty="0"/>
              <a:t> Can Berk YÜCEL</a:t>
            </a:r>
          </a:p>
        </p:txBody>
      </p:sp>
    </p:spTree>
    <p:extLst>
      <p:ext uri="{BB962C8B-B14F-4D97-AF65-F5344CB8AC3E}">
        <p14:creationId xmlns:p14="http://schemas.microsoft.com/office/powerpoint/2010/main" val="358406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BEFE586-E144-7E48-CC64-0E876BF1AA9F}"/>
              </a:ext>
            </a:extLst>
          </p:cNvPr>
          <p:cNvPicPr>
            <a:picLocks noChangeAspect="1"/>
          </p:cNvPicPr>
          <p:nvPr/>
        </p:nvPicPr>
        <p:blipFill>
          <a:blip r:embed="rId2"/>
          <a:stretch>
            <a:fillRect/>
          </a:stretch>
        </p:blipFill>
        <p:spPr>
          <a:xfrm>
            <a:off x="1458828" y="184836"/>
            <a:ext cx="9274344" cy="3711262"/>
          </a:xfrm>
          <a:prstGeom prst="rect">
            <a:avLst/>
          </a:prstGeom>
        </p:spPr>
      </p:pic>
      <p:sp>
        <p:nvSpPr>
          <p:cNvPr id="6" name="İçerik Yer Tutucusu 2">
            <a:extLst>
              <a:ext uri="{FF2B5EF4-FFF2-40B4-BE49-F238E27FC236}">
                <a16:creationId xmlns:a16="http://schemas.microsoft.com/office/drawing/2014/main" id="{B13D48E5-B443-9245-E257-32409A4194D2}"/>
              </a:ext>
            </a:extLst>
          </p:cNvPr>
          <p:cNvSpPr>
            <a:spLocks noGrp="1"/>
          </p:cNvSpPr>
          <p:nvPr>
            <p:ph idx="1"/>
          </p:nvPr>
        </p:nvSpPr>
        <p:spPr>
          <a:xfrm>
            <a:off x="838200" y="4148667"/>
            <a:ext cx="9652000" cy="2028296"/>
          </a:xfrm>
        </p:spPr>
        <p:txBody>
          <a:bodyPr>
            <a:normAutofit fontScale="47500" lnSpcReduction="20000"/>
          </a:bodyPr>
          <a:lstStyle/>
          <a:p>
            <a:pPr>
              <a:lnSpc>
                <a:spcPct val="170000"/>
              </a:lnSpc>
            </a:pPr>
            <a:r>
              <a:rPr lang="tr-TR" dirty="0"/>
              <a:t>8 yıllık OS SBRT kolunda %27.2, kontrol kolunda %13.6</a:t>
            </a:r>
          </a:p>
          <a:p>
            <a:pPr>
              <a:lnSpc>
                <a:spcPct val="170000"/>
              </a:lnSpc>
            </a:pPr>
            <a:r>
              <a:rPr lang="tr-TR" dirty="0"/>
              <a:t>8 yıllık PFS SBRT kolunda %21.3 kontrol grupta %0</a:t>
            </a:r>
          </a:p>
          <a:p>
            <a:pPr>
              <a:lnSpc>
                <a:spcPct val="170000"/>
              </a:lnSpc>
            </a:pPr>
            <a:r>
              <a:rPr lang="tr-TR" dirty="0"/>
              <a:t>SBRT kolundaki 5 yıldan fazla hayatta kalan 25 hastadan 11'inde randomizasyondan bu yana progresyon ve yeni metastaz görülmedi.</a:t>
            </a:r>
          </a:p>
          <a:p>
            <a:pPr>
              <a:lnSpc>
                <a:spcPct val="170000"/>
              </a:lnSpc>
            </a:pPr>
            <a:r>
              <a:rPr lang="tr-TR" dirty="0"/>
              <a:t>Bu 11 hastanın primer tümör bölgeleri prostat (n = 5), akciğer (n = 2), meme (n = 2), kolorektal (n = 1) ve özofagus (n = 1)</a:t>
            </a:r>
          </a:p>
        </p:txBody>
      </p:sp>
    </p:spTree>
    <p:extLst>
      <p:ext uri="{BB962C8B-B14F-4D97-AF65-F5344CB8AC3E}">
        <p14:creationId xmlns:p14="http://schemas.microsoft.com/office/powerpoint/2010/main" val="48949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25E777F-9EBE-87E7-E8A0-7346F06852C0}"/>
              </a:ext>
            </a:extLst>
          </p:cNvPr>
          <p:cNvPicPr>
            <a:picLocks noChangeAspect="1"/>
          </p:cNvPicPr>
          <p:nvPr/>
        </p:nvPicPr>
        <p:blipFill>
          <a:blip r:embed="rId2"/>
          <a:stretch>
            <a:fillRect/>
          </a:stretch>
        </p:blipFill>
        <p:spPr>
          <a:xfrm>
            <a:off x="941719" y="326132"/>
            <a:ext cx="4534293" cy="5951736"/>
          </a:xfrm>
          <a:prstGeom prst="rect">
            <a:avLst/>
          </a:prstGeom>
        </p:spPr>
      </p:pic>
      <p:sp>
        <p:nvSpPr>
          <p:cNvPr id="6" name="Metin kutusu 5">
            <a:extLst>
              <a:ext uri="{FF2B5EF4-FFF2-40B4-BE49-F238E27FC236}">
                <a16:creationId xmlns:a16="http://schemas.microsoft.com/office/drawing/2014/main" id="{4462F323-5028-F688-48A8-995E7F345E3E}"/>
              </a:ext>
            </a:extLst>
          </p:cNvPr>
          <p:cNvSpPr txBox="1"/>
          <p:nvPr/>
        </p:nvSpPr>
        <p:spPr>
          <a:xfrm>
            <a:off x="7382934" y="1566333"/>
            <a:ext cx="3649133" cy="646331"/>
          </a:xfrm>
          <a:prstGeom prst="rect">
            <a:avLst/>
          </a:prstGeom>
          <a:noFill/>
        </p:spPr>
        <p:txBody>
          <a:bodyPr wrap="square" rtlCol="0">
            <a:spAutoFit/>
          </a:bodyPr>
          <a:lstStyle/>
          <a:p>
            <a:r>
              <a:rPr lang="tr-TR" b="0" i="0" dirty="0" err="1">
                <a:solidFill>
                  <a:srgbClr val="333333"/>
                </a:solidFill>
                <a:effectLst/>
                <a:highlight>
                  <a:srgbClr val="FFFFFF"/>
                </a:highlight>
                <a:latin typeface="-apple-system"/>
              </a:rPr>
              <a:t>grade</a:t>
            </a:r>
            <a:r>
              <a:rPr lang="tr-TR" b="0" i="0" dirty="0">
                <a:solidFill>
                  <a:srgbClr val="333333"/>
                </a:solidFill>
                <a:effectLst/>
                <a:highlight>
                  <a:srgbClr val="FFFFFF"/>
                </a:highlight>
                <a:latin typeface="-apple-system"/>
              </a:rPr>
              <a:t> ≥ 2 yan etki SBRT kolunda %29 kontrol kolunda %9</a:t>
            </a:r>
            <a:endParaRPr lang="tr-TR" dirty="0"/>
          </a:p>
        </p:txBody>
      </p:sp>
      <p:sp>
        <p:nvSpPr>
          <p:cNvPr id="7" name="Metin kutusu 6">
            <a:extLst>
              <a:ext uri="{FF2B5EF4-FFF2-40B4-BE49-F238E27FC236}">
                <a16:creationId xmlns:a16="http://schemas.microsoft.com/office/drawing/2014/main" id="{5FEC7D13-5683-8415-73F0-D24C91DFD80A}"/>
              </a:ext>
            </a:extLst>
          </p:cNvPr>
          <p:cNvSpPr txBox="1"/>
          <p:nvPr/>
        </p:nvSpPr>
        <p:spPr>
          <a:xfrm>
            <a:off x="7382934" y="2655669"/>
            <a:ext cx="3285067" cy="646331"/>
          </a:xfrm>
          <a:prstGeom prst="rect">
            <a:avLst/>
          </a:prstGeom>
          <a:noFill/>
        </p:spPr>
        <p:txBody>
          <a:bodyPr wrap="square" rtlCol="0">
            <a:spAutoFit/>
          </a:bodyPr>
          <a:lstStyle/>
          <a:p>
            <a:r>
              <a:rPr lang="tr-TR" dirty="0"/>
              <a:t>SBRT kolunda 3 hasta tedaviye bağlı </a:t>
            </a:r>
            <a:r>
              <a:rPr lang="tr-TR" dirty="0" err="1"/>
              <a:t>ex</a:t>
            </a:r>
            <a:r>
              <a:rPr lang="tr-TR" dirty="0"/>
              <a:t> (</a:t>
            </a:r>
            <a:r>
              <a:rPr lang="tr-TR" dirty="0" err="1"/>
              <a:t>pulmoner</a:t>
            </a:r>
            <a:r>
              <a:rPr lang="tr-TR" dirty="0"/>
              <a:t> yan etkiler)</a:t>
            </a:r>
          </a:p>
        </p:txBody>
      </p:sp>
      <p:sp>
        <p:nvSpPr>
          <p:cNvPr id="2" name="Dikdörtgen: Köşeleri Yuvarlatılmış 1">
            <a:extLst>
              <a:ext uri="{FF2B5EF4-FFF2-40B4-BE49-F238E27FC236}">
                <a16:creationId xmlns:a16="http://schemas.microsoft.com/office/drawing/2014/main" id="{92363361-D5C5-9FFB-14C3-4ECD5F4CECFC}"/>
              </a:ext>
            </a:extLst>
          </p:cNvPr>
          <p:cNvSpPr/>
          <p:nvPr/>
        </p:nvSpPr>
        <p:spPr>
          <a:xfrm>
            <a:off x="1016000" y="795867"/>
            <a:ext cx="3649133" cy="10668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330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287F3C6-3F1F-7D76-4D19-88918735C2CE}"/>
              </a:ext>
            </a:extLst>
          </p:cNvPr>
          <p:cNvPicPr>
            <a:picLocks noChangeAspect="1"/>
          </p:cNvPicPr>
          <p:nvPr/>
        </p:nvPicPr>
        <p:blipFill>
          <a:blip r:embed="rId2"/>
          <a:stretch>
            <a:fillRect/>
          </a:stretch>
        </p:blipFill>
        <p:spPr>
          <a:xfrm>
            <a:off x="2333125" y="462216"/>
            <a:ext cx="6645216" cy="1463167"/>
          </a:xfrm>
          <a:prstGeom prst="rect">
            <a:avLst/>
          </a:prstGeom>
        </p:spPr>
      </p:pic>
      <p:pic>
        <p:nvPicPr>
          <p:cNvPr id="7" name="Resim 6">
            <a:extLst>
              <a:ext uri="{FF2B5EF4-FFF2-40B4-BE49-F238E27FC236}">
                <a16:creationId xmlns:a16="http://schemas.microsoft.com/office/drawing/2014/main" id="{8232D109-3375-037C-13A1-3B2A362252E8}"/>
              </a:ext>
            </a:extLst>
          </p:cNvPr>
          <p:cNvPicPr>
            <a:picLocks noChangeAspect="1"/>
          </p:cNvPicPr>
          <p:nvPr/>
        </p:nvPicPr>
        <p:blipFill>
          <a:blip r:embed="rId3"/>
          <a:stretch>
            <a:fillRect/>
          </a:stretch>
        </p:blipFill>
        <p:spPr>
          <a:xfrm>
            <a:off x="405506" y="3558911"/>
            <a:ext cx="11380987" cy="1140278"/>
          </a:xfrm>
          <a:prstGeom prst="rect">
            <a:avLst/>
          </a:prstGeom>
        </p:spPr>
      </p:pic>
    </p:spTree>
    <p:extLst>
      <p:ext uri="{BB962C8B-B14F-4D97-AF65-F5344CB8AC3E}">
        <p14:creationId xmlns:p14="http://schemas.microsoft.com/office/powerpoint/2010/main" val="2313657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BE58C01-7066-AF94-0C4B-6EBCD3ACE05B}"/>
              </a:ext>
            </a:extLst>
          </p:cNvPr>
          <p:cNvPicPr>
            <a:picLocks noChangeAspect="1"/>
          </p:cNvPicPr>
          <p:nvPr/>
        </p:nvPicPr>
        <p:blipFill>
          <a:blip r:embed="rId2"/>
          <a:stretch>
            <a:fillRect/>
          </a:stretch>
        </p:blipFill>
        <p:spPr>
          <a:xfrm>
            <a:off x="374367" y="178468"/>
            <a:ext cx="6515665" cy="4130398"/>
          </a:xfrm>
          <a:prstGeom prst="rect">
            <a:avLst/>
          </a:prstGeom>
        </p:spPr>
      </p:pic>
      <p:sp>
        <p:nvSpPr>
          <p:cNvPr id="6" name="Metin kutusu 5">
            <a:extLst>
              <a:ext uri="{FF2B5EF4-FFF2-40B4-BE49-F238E27FC236}">
                <a16:creationId xmlns:a16="http://schemas.microsoft.com/office/drawing/2014/main" id="{9DD245B8-3409-E2DE-15DF-EEC98C45508F}"/>
              </a:ext>
            </a:extLst>
          </p:cNvPr>
          <p:cNvSpPr txBox="1"/>
          <p:nvPr/>
        </p:nvSpPr>
        <p:spPr>
          <a:xfrm>
            <a:off x="1092199" y="4472195"/>
            <a:ext cx="2311400" cy="369332"/>
          </a:xfrm>
          <a:prstGeom prst="rect">
            <a:avLst/>
          </a:prstGeom>
          <a:noFill/>
        </p:spPr>
        <p:txBody>
          <a:bodyPr wrap="square" rtlCol="0">
            <a:spAutoFit/>
          </a:bodyPr>
          <a:lstStyle/>
          <a:p>
            <a:r>
              <a:rPr lang="tr-TR" dirty="0">
                <a:solidFill>
                  <a:srgbClr val="FF0000"/>
                </a:solidFill>
              </a:rPr>
              <a:t>Toplam 133 hasta</a:t>
            </a:r>
          </a:p>
        </p:txBody>
      </p:sp>
      <p:sp>
        <p:nvSpPr>
          <p:cNvPr id="7" name="Metin kutusu 6">
            <a:extLst>
              <a:ext uri="{FF2B5EF4-FFF2-40B4-BE49-F238E27FC236}">
                <a16:creationId xmlns:a16="http://schemas.microsoft.com/office/drawing/2014/main" id="{97F848F9-ECB0-501C-8D51-7C58EA6AA84D}"/>
              </a:ext>
            </a:extLst>
          </p:cNvPr>
          <p:cNvSpPr txBox="1"/>
          <p:nvPr/>
        </p:nvSpPr>
        <p:spPr>
          <a:xfrm>
            <a:off x="1092199" y="4940301"/>
            <a:ext cx="2277533" cy="369332"/>
          </a:xfrm>
          <a:prstGeom prst="rect">
            <a:avLst/>
          </a:prstGeom>
          <a:noFill/>
        </p:spPr>
        <p:txBody>
          <a:bodyPr wrap="square" rtlCol="0">
            <a:spAutoFit/>
          </a:bodyPr>
          <a:lstStyle/>
          <a:p>
            <a:r>
              <a:rPr lang="tr-TR" dirty="0">
                <a:solidFill>
                  <a:srgbClr val="FF0000"/>
                </a:solidFill>
              </a:rPr>
              <a:t>EGFR mutant</a:t>
            </a:r>
          </a:p>
        </p:txBody>
      </p:sp>
      <p:pic>
        <p:nvPicPr>
          <p:cNvPr id="11" name="Resim 10">
            <a:extLst>
              <a:ext uri="{FF2B5EF4-FFF2-40B4-BE49-F238E27FC236}">
                <a16:creationId xmlns:a16="http://schemas.microsoft.com/office/drawing/2014/main" id="{C8E5078C-5472-E240-14D7-165AD21237CA}"/>
              </a:ext>
            </a:extLst>
          </p:cNvPr>
          <p:cNvPicPr>
            <a:picLocks noChangeAspect="1"/>
          </p:cNvPicPr>
          <p:nvPr/>
        </p:nvPicPr>
        <p:blipFill>
          <a:blip r:embed="rId3"/>
          <a:stretch>
            <a:fillRect/>
          </a:stretch>
        </p:blipFill>
        <p:spPr>
          <a:xfrm>
            <a:off x="7381727" y="178468"/>
            <a:ext cx="4435906" cy="3610774"/>
          </a:xfrm>
          <a:prstGeom prst="rect">
            <a:avLst/>
          </a:prstGeom>
        </p:spPr>
      </p:pic>
      <p:sp>
        <p:nvSpPr>
          <p:cNvPr id="9" name="Metin kutusu 8">
            <a:extLst>
              <a:ext uri="{FF2B5EF4-FFF2-40B4-BE49-F238E27FC236}">
                <a16:creationId xmlns:a16="http://schemas.microsoft.com/office/drawing/2014/main" id="{7502DC98-0503-0858-DE2F-A4015F237B0C}"/>
              </a:ext>
            </a:extLst>
          </p:cNvPr>
          <p:cNvSpPr txBox="1"/>
          <p:nvPr/>
        </p:nvSpPr>
        <p:spPr>
          <a:xfrm>
            <a:off x="1092199" y="5391203"/>
            <a:ext cx="3905534" cy="369332"/>
          </a:xfrm>
          <a:prstGeom prst="rect">
            <a:avLst/>
          </a:prstGeom>
          <a:noFill/>
        </p:spPr>
        <p:txBody>
          <a:bodyPr wrap="square" rtlCol="0">
            <a:spAutoFit/>
          </a:bodyPr>
          <a:lstStyle/>
          <a:p>
            <a:r>
              <a:rPr lang="tr-TR" sz="1800" b="0" i="0" dirty="0">
                <a:solidFill>
                  <a:srgbClr val="FF0000"/>
                </a:solidFill>
                <a:effectLst/>
                <a:highlight>
                  <a:srgbClr val="FFFFFF"/>
                </a:highlight>
              </a:rPr>
              <a:t>Senkron ≤5 met, aynı </a:t>
            </a:r>
            <a:r>
              <a:rPr lang="tr-TR" sz="1800" b="0" i="0" dirty="0" err="1">
                <a:solidFill>
                  <a:srgbClr val="FF0000"/>
                </a:solidFill>
                <a:effectLst/>
                <a:highlight>
                  <a:srgbClr val="FFFFFF"/>
                </a:highlight>
              </a:rPr>
              <a:t>oganda</a:t>
            </a:r>
            <a:r>
              <a:rPr lang="tr-TR" sz="1800" b="0" i="0" dirty="0">
                <a:solidFill>
                  <a:srgbClr val="FF0000"/>
                </a:solidFill>
                <a:effectLst/>
                <a:highlight>
                  <a:srgbClr val="FFFFFF"/>
                </a:highlight>
              </a:rPr>
              <a:t> ≤2 met</a:t>
            </a:r>
            <a:endParaRPr lang="tr-TR" dirty="0"/>
          </a:p>
        </p:txBody>
      </p:sp>
      <p:sp>
        <p:nvSpPr>
          <p:cNvPr id="12" name="Metin kutusu 11">
            <a:extLst>
              <a:ext uri="{FF2B5EF4-FFF2-40B4-BE49-F238E27FC236}">
                <a16:creationId xmlns:a16="http://schemas.microsoft.com/office/drawing/2014/main" id="{9C6E9B23-4BB0-B7C8-E2B6-C9F9FF1EF00B}"/>
              </a:ext>
            </a:extLst>
          </p:cNvPr>
          <p:cNvSpPr txBox="1"/>
          <p:nvPr/>
        </p:nvSpPr>
        <p:spPr>
          <a:xfrm>
            <a:off x="1092199" y="5842105"/>
            <a:ext cx="3378200" cy="369332"/>
          </a:xfrm>
          <a:prstGeom prst="rect">
            <a:avLst/>
          </a:prstGeom>
          <a:noFill/>
        </p:spPr>
        <p:txBody>
          <a:bodyPr wrap="square" rtlCol="0">
            <a:spAutoFit/>
          </a:bodyPr>
          <a:lstStyle/>
          <a:p>
            <a:r>
              <a:rPr lang="tr-TR" dirty="0">
                <a:solidFill>
                  <a:srgbClr val="FF0000"/>
                </a:solidFill>
              </a:rPr>
              <a:t>Ortalama takip 23.6 ay</a:t>
            </a:r>
          </a:p>
        </p:txBody>
      </p:sp>
      <p:sp>
        <p:nvSpPr>
          <p:cNvPr id="13" name="Metin kutusu 12">
            <a:extLst>
              <a:ext uri="{FF2B5EF4-FFF2-40B4-BE49-F238E27FC236}">
                <a16:creationId xmlns:a16="http://schemas.microsoft.com/office/drawing/2014/main" id="{17D494C9-BCA5-8776-F096-35D4C5956EDC}"/>
              </a:ext>
            </a:extLst>
          </p:cNvPr>
          <p:cNvSpPr txBox="1"/>
          <p:nvPr/>
        </p:nvSpPr>
        <p:spPr>
          <a:xfrm>
            <a:off x="1092199" y="6293007"/>
            <a:ext cx="3547533" cy="369332"/>
          </a:xfrm>
          <a:prstGeom prst="rect">
            <a:avLst/>
          </a:prstGeom>
          <a:noFill/>
        </p:spPr>
        <p:txBody>
          <a:bodyPr wrap="square" rtlCol="0">
            <a:spAutoFit/>
          </a:bodyPr>
          <a:lstStyle/>
          <a:p>
            <a:r>
              <a:rPr lang="tr-TR" dirty="0">
                <a:solidFill>
                  <a:srgbClr val="FF0000"/>
                </a:solidFill>
              </a:rPr>
              <a:t>25-40 </a:t>
            </a:r>
            <a:r>
              <a:rPr lang="tr-TR" dirty="0" err="1">
                <a:solidFill>
                  <a:srgbClr val="FF0000"/>
                </a:solidFill>
              </a:rPr>
              <a:t>Gy</a:t>
            </a:r>
            <a:r>
              <a:rPr lang="tr-TR" dirty="0">
                <a:solidFill>
                  <a:srgbClr val="FF0000"/>
                </a:solidFill>
              </a:rPr>
              <a:t>/5Fr tüm metastazlara</a:t>
            </a:r>
          </a:p>
        </p:txBody>
      </p:sp>
    </p:spTree>
    <p:extLst>
      <p:ext uri="{BB962C8B-B14F-4D97-AF65-F5344CB8AC3E}">
        <p14:creationId xmlns:p14="http://schemas.microsoft.com/office/powerpoint/2010/main" val="222481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53C2CF3-0048-0887-D73B-287F2B5429CF}"/>
              </a:ext>
            </a:extLst>
          </p:cNvPr>
          <p:cNvPicPr>
            <a:picLocks noChangeAspect="1"/>
          </p:cNvPicPr>
          <p:nvPr/>
        </p:nvPicPr>
        <p:blipFill>
          <a:blip r:embed="rId2"/>
          <a:stretch>
            <a:fillRect/>
          </a:stretch>
        </p:blipFill>
        <p:spPr>
          <a:xfrm>
            <a:off x="451467" y="427418"/>
            <a:ext cx="5311600" cy="3429297"/>
          </a:xfrm>
          <a:prstGeom prst="rect">
            <a:avLst/>
          </a:prstGeom>
        </p:spPr>
      </p:pic>
      <p:pic>
        <p:nvPicPr>
          <p:cNvPr id="7" name="Resim 6">
            <a:extLst>
              <a:ext uri="{FF2B5EF4-FFF2-40B4-BE49-F238E27FC236}">
                <a16:creationId xmlns:a16="http://schemas.microsoft.com/office/drawing/2014/main" id="{2E134E93-639B-2A1C-CA15-E987E8789EEE}"/>
              </a:ext>
            </a:extLst>
          </p:cNvPr>
          <p:cNvPicPr>
            <a:picLocks noChangeAspect="1"/>
          </p:cNvPicPr>
          <p:nvPr/>
        </p:nvPicPr>
        <p:blipFill>
          <a:blip r:embed="rId3"/>
          <a:stretch>
            <a:fillRect/>
          </a:stretch>
        </p:blipFill>
        <p:spPr>
          <a:xfrm>
            <a:off x="6969961" y="207285"/>
            <a:ext cx="4587040" cy="3744523"/>
          </a:xfrm>
          <a:prstGeom prst="rect">
            <a:avLst/>
          </a:prstGeom>
        </p:spPr>
      </p:pic>
      <p:sp>
        <p:nvSpPr>
          <p:cNvPr id="8" name="Metin kutusu 7">
            <a:extLst>
              <a:ext uri="{FF2B5EF4-FFF2-40B4-BE49-F238E27FC236}">
                <a16:creationId xmlns:a16="http://schemas.microsoft.com/office/drawing/2014/main" id="{4AD20C26-26BC-115A-CEF9-55E1F1214B7D}"/>
              </a:ext>
            </a:extLst>
          </p:cNvPr>
          <p:cNvSpPr txBox="1"/>
          <p:nvPr/>
        </p:nvSpPr>
        <p:spPr>
          <a:xfrm>
            <a:off x="990600" y="4326467"/>
            <a:ext cx="4563533" cy="646331"/>
          </a:xfrm>
          <a:prstGeom prst="rect">
            <a:avLst/>
          </a:prstGeom>
          <a:noFill/>
        </p:spPr>
        <p:txBody>
          <a:bodyPr wrap="square" rtlCol="0">
            <a:spAutoFit/>
          </a:bodyPr>
          <a:lstStyle/>
          <a:p>
            <a:pPr algn="ctr"/>
            <a:r>
              <a:rPr lang="tr-TR" dirty="0"/>
              <a:t>PFS SBRT+TKI kolunda 20.2 ay sadece TKI kolunda 12.5 ay (p&lt;0.001)</a:t>
            </a:r>
          </a:p>
        </p:txBody>
      </p:sp>
      <p:sp>
        <p:nvSpPr>
          <p:cNvPr id="9" name="Metin kutusu 8">
            <a:extLst>
              <a:ext uri="{FF2B5EF4-FFF2-40B4-BE49-F238E27FC236}">
                <a16:creationId xmlns:a16="http://schemas.microsoft.com/office/drawing/2014/main" id="{DA91CE4E-C9B6-5B08-9AAA-EB4F0D72E61A}"/>
              </a:ext>
            </a:extLst>
          </p:cNvPr>
          <p:cNvSpPr txBox="1"/>
          <p:nvPr/>
        </p:nvSpPr>
        <p:spPr>
          <a:xfrm>
            <a:off x="7298267" y="4157133"/>
            <a:ext cx="3903133" cy="923330"/>
          </a:xfrm>
          <a:prstGeom prst="rect">
            <a:avLst/>
          </a:prstGeom>
          <a:noFill/>
        </p:spPr>
        <p:txBody>
          <a:bodyPr wrap="square" rtlCol="0">
            <a:spAutoFit/>
          </a:bodyPr>
          <a:lstStyle/>
          <a:p>
            <a:pPr algn="ctr"/>
            <a:r>
              <a:rPr lang="tr-TR" dirty="0"/>
              <a:t>Ortalama OS SBRT+TKI kolunda 25.5 ay , sadece TKI kolunda 17.4 ay (p&lt;0.001)</a:t>
            </a:r>
          </a:p>
        </p:txBody>
      </p:sp>
    </p:spTree>
    <p:extLst>
      <p:ext uri="{BB962C8B-B14F-4D97-AF65-F5344CB8AC3E}">
        <p14:creationId xmlns:p14="http://schemas.microsoft.com/office/powerpoint/2010/main" val="1502210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9014C15-E241-E6B9-D5B9-D6D47752385C}"/>
              </a:ext>
            </a:extLst>
          </p:cNvPr>
          <p:cNvPicPr>
            <a:picLocks noChangeAspect="1"/>
          </p:cNvPicPr>
          <p:nvPr/>
        </p:nvPicPr>
        <p:blipFill>
          <a:blip r:embed="rId2"/>
          <a:stretch>
            <a:fillRect/>
          </a:stretch>
        </p:blipFill>
        <p:spPr>
          <a:xfrm>
            <a:off x="3021063" y="323581"/>
            <a:ext cx="6149873" cy="6210838"/>
          </a:xfrm>
          <a:prstGeom prst="rect">
            <a:avLst/>
          </a:prstGeom>
        </p:spPr>
      </p:pic>
      <p:sp>
        <p:nvSpPr>
          <p:cNvPr id="8" name="Dikdörtgen: Köşeleri Yuvarlatılmış 7">
            <a:extLst>
              <a:ext uri="{FF2B5EF4-FFF2-40B4-BE49-F238E27FC236}">
                <a16:creationId xmlns:a16="http://schemas.microsoft.com/office/drawing/2014/main" id="{3E6F779A-AF8B-28DA-1BEB-D2E45213E038}"/>
              </a:ext>
            </a:extLst>
          </p:cNvPr>
          <p:cNvSpPr/>
          <p:nvPr/>
        </p:nvSpPr>
        <p:spPr>
          <a:xfrm>
            <a:off x="6985000" y="5689600"/>
            <a:ext cx="2015067" cy="728133"/>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06932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B7F8FC7-5A59-37E6-B463-21E4AC8A53EC}"/>
              </a:ext>
            </a:extLst>
          </p:cNvPr>
          <p:cNvPicPr>
            <a:picLocks noChangeAspect="1"/>
          </p:cNvPicPr>
          <p:nvPr/>
        </p:nvPicPr>
        <p:blipFill>
          <a:blip r:embed="rId2"/>
          <a:stretch>
            <a:fillRect/>
          </a:stretch>
        </p:blipFill>
        <p:spPr>
          <a:xfrm>
            <a:off x="2212396" y="321482"/>
            <a:ext cx="7767208" cy="5971607"/>
          </a:xfrm>
          <a:prstGeom prst="rect">
            <a:avLst/>
          </a:prstGeom>
        </p:spPr>
      </p:pic>
    </p:spTree>
    <p:extLst>
      <p:ext uri="{BB962C8B-B14F-4D97-AF65-F5344CB8AC3E}">
        <p14:creationId xmlns:p14="http://schemas.microsoft.com/office/powerpoint/2010/main" val="4142539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B97C05D6-60BF-EA87-5321-5EF5CCE1C6A7}"/>
              </a:ext>
            </a:extLst>
          </p:cNvPr>
          <p:cNvPicPr>
            <a:picLocks noChangeAspect="1"/>
          </p:cNvPicPr>
          <p:nvPr/>
        </p:nvPicPr>
        <p:blipFill>
          <a:blip r:embed="rId2"/>
          <a:stretch>
            <a:fillRect/>
          </a:stretch>
        </p:blipFill>
        <p:spPr>
          <a:xfrm>
            <a:off x="1474069" y="159736"/>
            <a:ext cx="9243861" cy="6538527"/>
          </a:xfrm>
          <a:prstGeom prst="rect">
            <a:avLst/>
          </a:prstGeom>
        </p:spPr>
      </p:pic>
      <p:sp>
        <p:nvSpPr>
          <p:cNvPr id="6" name="Dikdörtgen: Köşeleri Yuvarlatılmış 5">
            <a:extLst>
              <a:ext uri="{FF2B5EF4-FFF2-40B4-BE49-F238E27FC236}">
                <a16:creationId xmlns:a16="http://schemas.microsoft.com/office/drawing/2014/main" id="{DDEFDE4C-E037-E607-B8C6-696A2AD09DF9}"/>
              </a:ext>
            </a:extLst>
          </p:cNvPr>
          <p:cNvSpPr/>
          <p:nvPr/>
        </p:nvSpPr>
        <p:spPr>
          <a:xfrm>
            <a:off x="1566333" y="2675467"/>
            <a:ext cx="9127067" cy="119380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55823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77D7B9-3954-589A-6A5B-AB0ECAFA700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6EAB052-EA32-7B35-3A30-43EDB1A5CCD3}"/>
              </a:ext>
            </a:extLst>
          </p:cNvPr>
          <p:cNvSpPr>
            <a:spLocks noGrp="1"/>
          </p:cNvSpPr>
          <p:nvPr>
            <p:ph idx="1"/>
          </p:nvPr>
        </p:nvSpPr>
        <p:spPr/>
        <p:txBody>
          <a:bodyPr>
            <a:normAutofit fontScale="70000" lnSpcReduction="20000"/>
          </a:bodyPr>
          <a:lstStyle/>
          <a:p>
            <a:pPr>
              <a:lnSpc>
                <a:spcPct val="160000"/>
              </a:lnSpc>
            </a:pPr>
            <a:r>
              <a:rPr lang="tr-TR" dirty="0"/>
              <a:t>Metastatik bölgelere ek olarak, indüksiyon sistemik tedavi sonrasında rezidüel kalan, BT'de ve/veya </a:t>
            </a:r>
            <a:r>
              <a:rPr lang="tr-TR" dirty="0" err="1"/>
              <a:t>PET'te</a:t>
            </a:r>
            <a:r>
              <a:rPr lang="tr-TR" dirty="0"/>
              <a:t> metabolik olarak aktif hastalık olan primer tümör ve mediastinal lenf nodları için </a:t>
            </a:r>
            <a:r>
              <a:rPr lang="tr-TR" dirty="0" err="1"/>
              <a:t>lokorejyonel</a:t>
            </a:r>
            <a:r>
              <a:rPr lang="tr-TR" dirty="0"/>
              <a:t> tedavi de düşünülmelidir. </a:t>
            </a:r>
          </a:p>
          <a:p>
            <a:pPr>
              <a:lnSpc>
                <a:spcPct val="160000"/>
              </a:lnSpc>
            </a:pPr>
            <a:r>
              <a:rPr lang="tr-TR" dirty="0"/>
              <a:t>Çoğu çalışma metastatik lezyonlara odaklanmaktadır, bazı OMD çalışmaları önce primer tümörün kontrol altında olmasını gerektirirken, bazı çalışmalar primer tümörü ve bölgesel lenf nodlarını lokal tedavi edilecek hastalığın bir parçası olarak değerlendirmekte.</a:t>
            </a:r>
          </a:p>
          <a:p>
            <a:pPr>
              <a:lnSpc>
                <a:spcPct val="160000"/>
              </a:lnSpc>
            </a:pPr>
            <a:r>
              <a:rPr lang="tr-TR" dirty="0"/>
              <a:t>İntratorasik hastalığın yaygınlığının (özellikle nodal durumun) güçlü prognostik öneme sahip olduğu iyi bilinmektedir, primer tümörün ve bölgesel lenf nodu metastazlarının </a:t>
            </a:r>
            <a:r>
              <a:rPr lang="tr-TR" dirty="0" err="1"/>
              <a:t>definitif</a:t>
            </a:r>
            <a:r>
              <a:rPr lang="tr-TR" dirty="0"/>
              <a:t> </a:t>
            </a:r>
            <a:r>
              <a:rPr lang="tr-TR" dirty="0" err="1"/>
              <a:t>lokorejyonel</a:t>
            </a:r>
            <a:r>
              <a:rPr lang="tr-TR" dirty="0"/>
              <a:t> tedavi ile tedavi edilmesi önerilmektedir.</a:t>
            </a:r>
          </a:p>
        </p:txBody>
      </p:sp>
    </p:spTree>
    <p:extLst>
      <p:ext uri="{BB962C8B-B14F-4D97-AF65-F5344CB8AC3E}">
        <p14:creationId xmlns:p14="http://schemas.microsoft.com/office/powerpoint/2010/main" val="2527161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7B7A9D-0707-3107-DEDB-98471EE4F88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6395E13-7C40-74D2-8A3A-7C9A9625BDF6}"/>
              </a:ext>
            </a:extLst>
          </p:cNvPr>
          <p:cNvSpPr>
            <a:spLocks noGrp="1"/>
          </p:cNvSpPr>
          <p:nvPr>
            <p:ph idx="1"/>
          </p:nvPr>
        </p:nvSpPr>
        <p:spPr/>
        <p:txBody>
          <a:bodyPr>
            <a:normAutofit fontScale="77500" lnSpcReduction="20000"/>
          </a:bodyPr>
          <a:lstStyle/>
          <a:p>
            <a:pPr>
              <a:lnSpc>
                <a:spcPct val="150000"/>
              </a:lnSpc>
            </a:pPr>
            <a:r>
              <a:rPr lang="tr-TR" dirty="0" err="1"/>
              <a:t>İntakraniel</a:t>
            </a:r>
            <a:r>
              <a:rPr lang="tr-TR" dirty="0"/>
              <a:t> ve </a:t>
            </a:r>
            <a:r>
              <a:rPr lang="tr-TR" dirty="0" err="1"/>
              <a:t>ekstrakranyal</a:t>
            </a:r>
            <a:r>
              <a:rPr lang="tr-TR" dirty="0"/>
              <a:t> metastazlar arasında sıklıkla tarihsel bir ayrım yapılmış olsa da, artık hastayı ve hastalığını, OMD durumunda hem </a:t>
            </a:r>
            <a:r>
              <a:rPr lang="tr-TR" dirty="0" err="1"/>
              <a:t>kraniyal</a:t>
            </a:r>
            <a:r>
              <a:rPr lang="tr-TR" dirty="0"/>
              <a:t> hem de </a:t>
            </a:r>
            <a:r>
              <a:rPr lang="tr-TR" dirty="0" err="1"/>
              <a:t>ekstrakraniyal</a:t>
            </a:r>
            <a:r>
              <a:rPr lang="tr-TR" dirty="0"/>
              <a:t> hastalık dahil olmak üzere bütünsel olarak değerlendirme yönünde genel bir eğilim vardır. </a:t>
            </a:r>
          </a:p>
          <a:p>
            <a:pPr>
              <a:lnSpc>
                <a:spcPct val="150000"/>
              </a:lnSpc>
            </a:pPr>
            <a:r>
              <a:rPr lang="tr-TR" dirty="0"/>
              <a:t>Ayrıca lezyonların sayısı, büyüklüğü ve konumu ne olursa olsun, büyük lezyonların radikal veya güvenli bir şekilde hedeflenemeyebileceği de akılda tutulmalıdır. </a:t>
            </a:r>
          </a:p>
          <a:p>
            <a:pPr>
              <a:lnSpc>
                <a:spcPct val="150000"/>
              </a:lnSpc>
            </a:pPr>
            <a:r>
              <a:rPr lang="tr-TR" dirty="0"/>
              <a:t>Plevra, </a:t>
            </a:r>
            <a:r>
              <a:rPr lang="tr-TR" dirty="0" err="1"/>
              <a:t>perikard</a:t>
            </a:r>
            <a:r>
              <a:rPr lang="tr-TR" dirty="0"/>
              <a:t>, </a:t>
            </a:r>
            <a:r>
              <a:rPr lang="tr-TR" dirty="0" err="1"/>
              <a:t>mezenter</a:t>
            </a:r>
            <a:r>
              <a:rPr lang="tr-TR" dirty="0"/>
              <a:t> veya periton gibi spesifik bölgelerden kaynaklanan bazı metastatik lezyonların lokal tedavisi mümkün olmayabilir.</a:t>
            </a:r>
          </a:p>
        </p:txBody>
      </p:sp>
    </p:spTree>
    <p:extLst>
      <p:ext uri="{BB962C8B-B14F-4D97-AF65-F5344CB8AC3E}">
        <p14:creationId xmlns:p14="http://schemas.microsoft.com/office/powerpoint/2010/main" val="412331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CB2A52CE-24D4-ABE3-D524-F1E2EA80A044}"/>
              </a:ext>
            </a:extLst>
          </p:cNvPr>
          <p:cNvPicPr>
            <a:picLocks noChangeAspect="1"/>
          </p:cNvPicPr>
          <p:nvPr/>
        </p:nvPicPr>
        <p:blipFill>
          <a:blip r:embed="rId2"/>
          <a:stretch>
            <a:fillRect/>
          </a:stretch>
        </p:blipFill>
        <p:spPr>
          <a:xfrm>
            <a:off x="368791" y="370669"/>
            <a:ext cx="7470787" cy="4370665"/>
          </a:xfrm>
          <a:prstGeom prst="rect">
            <a:avLst/>
          </a:prstGeom>
        </p:spPr>
      </p:pic>
      <p:sp>
        <p:nvSpPr>
          <p:cNvPr id="6" name="Metin kutusu 5">
            <a:extLst>
              <a:ext uri="{FF2B5EF4-FFF2-40B4-BE49-F238E27FC236}">
                <a16:creationId xmlns:a16="http://schemas.microsoft.com/office/drawing/2014/main" id="{26FE9253-64DA-E819-E85D-158792FCDA17}"/>
              </a:ext>
            </a:extLst>
          </p:cNvPr>
          <p:cNvSpPr txBox="1"/>
          <p:nvPr/>
        </p:nvSpPr>
        <p:spPr>
          <a:xfrm>
            <a:off x="8161866" y="3980003"/>
            <a:ext cx="3191933" cy="954107"/>
          </a:xfrm>
          <a:prstGeom prst="rect">
            <a:avLst/>
          </a:prstGeom>
          <a:noFill/>
        </p:spPr>
        <p:txBody>
          <a:bodyPr wrap="square" rtlCol="0">
            <a:spAutoFit/>
          </a:bodyPr>
          <a:lstStyle/>
          <a:p>
            <a:r>
              <a:rPr lang="tr-TR" sz="2800" b="0" i="0" dirty="0">
                <a:solidFill>
                  <a:srgbClr val="FF0000"/>
                </a:solidFill>
                <a:effectLst/>
                <a:highlight>
                  <a:srgbClr val="FFFFFF"/>
                </a:highlight>
              </a:rPr>
              <a:t>≤5 metastaz</a:t>
            </a:r>
          </a:p>
          <a:p>
            <a:r>
              <a:rPr lang="tr-TR" sz="2800" b="0" i="0" dirty="0">
                <a:solidFill>
                  <a:srgbClr val="FF0000"/>
                </a:solidFill>
                <a:effectLst/>
                <a:highlight>
                  <a:srgbClr val="FFFFFF"/>
                </a:highlight>
              </a:rPr>
              <a:t>≤3 organ</a:t>
            </a:r>
            <a:endParaRPr lang="tr-TR" sz="2800" dirty="0">
              <a:solidFill>
                <a:srgbClr val="FF0000"/>
              </a:solidFill>
            </a:endParaRPr>
          </a:p>
        </p:txBody>
      </p:sp>
      <p:sp>
        <p:nvSpPr>
          <p:cNvPr id="7" name="Metin kutusu 6">
            <a:extLst>
              <a:ext uri="{FF2B5EF4-FFF2-40B4-BE49-F238E27FC236}">
                <a16:creationId xmlns:a16="http://schemas.microsoft.com/office/drawing/2014/main" id="{70B72301-1D6B-8D10-D38A-E2289B5F88F5}"/>
              </a:ext>
            </a:extLst>
          </p:cNvPr>
          <p:cNvSpPr txBox="1"/>
          <p:nvPr/>
        </p:nvSpPr>
        <p:spPr>
          <a:xfrm>
            <a:off x="8077200" y="1413933"/>
            <a:ext cx="3361267" cy="1477328"/>
          </a:xfrm>
          <a:prstGeom prst="rect">
            <a:avLst/>
          </a:prstGeom>
          <a:noFill/>
        </p:spPr>
        <p:txBody>
          <a:bodyPr wrap="square" rtlCol="0">
            <a:spAutoFit/>
          </a:bodyPr>
          <a:lstStyle/>
          <a:p>
            <a:r>
              <a:rPr lang="tr-TR" dirty="0"/>
              <a:t>2017 yılında EORTC tarafından başlatılan farklı branşlardan 35 torasik onkoloji uzmanı tarafından oluşturulan mutabakat.</a:t>
            </a:r>
          </a:p>
        </p:txBody>
      </p:sp>
    </p:spTree>
    <p:extLst>
      <p:ext uri="{BB962C8B-B14F-4D97-AF65-F5344CB8AC3E}">
        <p14:creationId xmlns:p14="http://schemas.microsoft.com/office/powerpoint/2010/main" val="3114085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F135EB6-D3F6-B5F9-2011-421BC211FB15}"/>
              </a:ext>
            </a:extLst>
          </p:cNvPr>
          <p:cNvPicPr>
            <a:picLocks noChangeAspect="1"/>
          </p:cNvPicPr>
          <p:nvPr/>
        </p:nvPicPr>
        <p:blipFill>
          <a:blip r:embed="rId2"/>
          <a:stretch>
            <a:fillRect/>
          </a:stretch>
        </p:blipFill>
        <p:spPr>
          <a:xfrm>
            <a:off x="329971" y="694267"/>
            <a:ext cx="11829867" cy="4834466"/>
          </a:xfrm>
          <a:prstGeom prst="rect">
            <a:avLst/>
          </a:prstGeom>
        </p:spPr>
      </p:pic>
      <p:sp>
        <p:nvSpPr>
          <p:cNvPr id="4" name="Dikdörtgen: Köşeleri Yuvarlatılmış 3">
            <a:extLst>
              <a:ext uri="{FF2B5EF4-FFF2-40B4-BE49-F238E27FC236}">
                <a16:creationId xmlns:a16="http://schemas.microsoft.com/office/drawing/2014/main" id="{36736B80-AB69-CA6B-9A8D-9B58117540B7}"/>
              </a:ext>
            </a:extLst>
          </p:cNvPr>
          <p:cNvSpPr/>
          <p:nvPr/>
        </p:nvSpPr>
        <p:spPr>
          <a:xfrm>
            <a:off x="448733" y="3818467"/>
            <a:ext cx="11557000" cy="171026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9751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00819E6-DAE8-AD25-02B0-AD8CA8AFCE37}"/>
              </a:ext>
            </a:extLst>
          </p:cNvPr>
          <p:cNvPicPr>
            <a:picLocks noChangeAspect="1"/>
          </p:cNvPicPr>
          <p:nvPr/>
        </p:nvPicPr>
        <p:blipFill>
          <a:blip r:embed="rId2"/>
          <a:stretch>
            <a:fillRect/>
          </a:stretch>
        </p:blipFill>
        <p:spPr>
          <a:xfrm>
            <a:off x="478179" y="1024465"/>
            <a:ext cx="11474209" cy="4402667"/>
          </a:xfrm>
          <a:prstGeom prst="rect">
            <a:avLst/>
          </a:prstGeom>
        </p:spPr>
      </p:pic>
      <p:sp>
        <p:nvSpPr>
          <p:cNvPr id="4" name="Dikdörtgen: Köşeleri Yuvarlatılmış 3">
            <a:extLst>
              <a:ext uri="{FF2B5EF4-FFF2-40B4-BE49-F238E27FC236}">
                <a16:creationId xmlns:a16="http://schemas.microsoft.com/office/drawing/2014/main" id="{40318EE0-1B46-D584-1579-D389CC2FCDD1}"/>
              </a:ext>
            </a:extLst>
          </p:cNvPr>
          <p:cNvSpPr/>
          <p:nvPr/>
        </p:nvSpPr>
        <p:spPr>
          <a:xfrm>
            <a:off x="626533" y="2108200"/>
            <a:ext cx="11099800" cy="60113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3962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D0414F-0D28-BE13-A59C-7F047A79CFA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23858846-5908-77B4-04C5-0BF590E7B6C2}"/>
              </a:ext>
            </a:extLst>
          </p:cNvPr>
          <p:cNvSpPr>
            <a:spLocks noGrp="1"/>
          </p:cNvSpPr>
          <p:nvPr>
            <p:ph idx="1"/>
          </p:nvPr>
        </p:nvSpPr>
        <p:spPr/>
        <p:txBody>
          <a:bodyPr>
            <a:normAutofit fontScale="92500" lnSpcReduction="10000"/>
          </a:bodyPr>
          <a:lstStyle/>
          <a:p>
            <a:pPr>
              <a:lnSpc>
                <a:spcPct val="150000"/>
              </a:lnSpc>
            </a:pPr>
            <a:r>
              <a:rPr lang="tr-TR" dirty="0"/>
              <a:t>Yanıt ve tedavi toleransını değerlendirmek için metastatik hastalık için en az 3 ay süreyle optimal sistemik tedaviyle başlanması ve ardından </a:t>
            </a:r>
            <a:r>
              <a:rPr lang="tr-TR" dirty="0" err="1"/>
              <a:t>definitif</a:t>
            </a:r>
            <a:r>
              <a:rPr lang="tr-TR" dirty="0"/>
              <a:t> lokal tedaviye geçilmesi önerilir.</a:t>
            </a:r>
          </a:p>
          <a:p>
            <a:pPr>
              <a:lnSpc>
                <a:spcPct val="150000"/>
              </a:lnSpc>
            </a:pPr>
            <a:r>
              <a:rPr lang="tr-TR" dirty="0"/>
              <a:t>Bazı metastatik lokalizasyonlar hayati tehlike oluşturabilir ve sistemik tedavi uygulanmadan önce lokal tedavi gerekebilir.</a:t>
            </a:r>
          </a:p>
          <a:p>
            <a:pPr>
              <a:lnSpc>
                <a:spcPct val="150000"/>
              </a:lnSpc>
            </a:pPr>
            <a:r>
              <a:rPr lang="tr-TR" dirty="0"/>
              <a:t>Semptomatik beyin metastazı olması durumunda sistemik tedaviden önce beyin metastazına yönelik lokal ablatif tedaviler önerilir.</a:t>
            </a:r>
          </a:p>
        </p:txBody>
      </p:sp>
    </p:spTree>
    <p:extLst>
      <p:ext uri="{BB962C8B-B14F-4D97-AF65-F5344CB8AC3E}">
        <p14:creationId xmlns:p14="http://schemas.microsoft.com/office/powerpoint/2010/main" val="301589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09546F-D31C-B976-48E6-7FA9DBDFC5A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B7743DD-820C-2171-B51C-7B8715C64817}"/>
              </a:ext>
            </a:extLst>
          </p:cNvPr>
          <p:cNvSpPr>
            <a:spLocks noGrp="1"/>
          </p:cNvSpPr>
          <p:nvPr>
            <p:ph idx="1"/>
          </p:nvPr>
        </p:nvSpPr>
        <p:spPr/>
        <p:txBody>
          <a:bodyPr>
            <a:normAutofit fontScale="77500" lnSpcReduction="20000"/>
          </a:bodyPr>
          <a:lstStyle/>
          <a:p>
            <a:pPr>
              <a:lnSpc>
                <a:spcPct val="150000"/>
              </a:lnSpc>
            </a:pPr>
            <a:r>
              <a:rPr lang="tr-TR" dirty="0" err="1"/>
              <a:t>Definitif</a:t>
            </a:r>
            <a:r>
              <a:rPr lang="tr-TR" dirty="0"/>
              <a:t> RT ile eş zamanlı sistemik tedavinin devamı veya ara verilmesi ile ilgili randomize kontrollü çalışma bulunmamaktadır.</a:t>
            </a:r>
          </a:p>
          <a:p>
            <a:pPr>
              <a:lnSpc>
                <a:spcPct val="150000"/>
              </a:lnSpc>
            </a:pPr>
            <a:r>
              <a:rPr lang="tr-TR" dirty="0"/>
              <a:t>Çok alan RT ile eş zamanlı kullanımı daha önce test edilmemiş bir çok yeni sistemik tedavi ajanı mevcuttur bu yüzden toksisiteye dikkat edilmelidir. </a:t>
            </a:r>
          </a:p>
          <a:p>
            <a:pPr>
              <a:lnSpc>
                <a:spcPct val="150000"/>
              </a:lnSpc>
            </a:pPr>
            <a:r>
              <a:rPr lang="tr-TR" dirty="0"/>
              <a:t>Ancak 6 çalışmadan elde edilen veriler, seçilmiş durumlarda RT sırasında sistemik tedaviye devam etmenin güvenli olabileceğini düşündürmektedir.</a:t>
            </a:r>
          </a:p>
          <a:p>
            <a:pPr>
              <a:lnSpc>
                <a:spcPct val="150000"/>
              </a:lnSpc>
            </a:pPr>
            <a:r>
              <a:rPr lang="tr-TR" dirty="0"/>
              <a:t>OMD '</a:t>
            </a:r>
            <a:r>
              <a:rPr lang="tr-TR" dirty="0" err="1"/>
              <a:t>nin</a:t>
            </a:r>
            <a:r>
              <a:rPr lang="tr-TR" dirty="0"/>
              <a:t> </a:t>
            </a:r>
            <a:r>
              <a:rPr lang="tr-TR" dirty="0" err="1"/>
              <a:t>definitif</a:t>
            </a:r>
            <a:r>
              <a:rPr lang="tr-TR" dirty="0"/>
              <a:t> tedavisi sırasında sistemik tedaviye geçici olarak ara verme veya eş zamanı RT ile beraber devam etme kararı multidisipliner konseylerde verilmelidir.</a:t>
            </a:r>
          </a:p>
        </p:txBody>
      </p:sp>
    </p:spTree>
    <p:extLst>
      <p:ext uri="{BB962C8B-B14F-4D97-AF65-F5344CB8AC3E}">
        <p14:creationId xmlns:p14="http://schemas.microsoft.com/office/powerpoint/2010/main" val="26499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F44D41F6-49E2-B3F8-EEEC-7462B5B38286}"/>
              </a:ext>
            </a:extLst>
          </p:cNvPr>
          <p:cNvPicPr>
            <a:picLocks noChangeAspect="1"/>
          </p:cNvPicPr>
          <p:nvPr/>
        </p:nvPicPr>
        <p:blipFill>
          <a:blip r:embed="rId2"/>
          <a:stretch>
            <a:fillRect/>
          </a:stretch>
        </p:blipFill>
        <p:spPr>
          <a:xfrm>
            <a:off x="1123330" y="431600"/>
            <a:ext cx="9945340" cy="5734476"/>
          </a:xfrm>
          <a:prstGeom prst="rect">
            <a:avLst/>
          </a:prstGeom>
        </p:spPr>
      </p:pic>
      <p:sp>
        <p:nvSpPr>
          <p:cNvPr id="10" name="Dikdörtgen: Köşeleri Yuvarlatılmış 9">
            <a:extLst>
              <a:ext uri="{FF2B5EF4-FFF2-40B4-BE49-F238E27FC236}">
                <a16:creationId xmlns:a16="http://schemas.microsoft.com/office/drawing/2014/main" id="{84BA3E57-834D-1371-4D8A-F4D804706BF2}"/>
              </a:ext>
            </a:extLst>
          </p:cNvPr>
          <p:cNvSpPr/>
          <p:nvPr/>
        </p:nvSpPr>
        <p:spPr>
          <a:xfrm>
            <a:off x="1312333" y="4800600"/>
            <a:ext cx="9541934" cy="1365476"/>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56352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808CCE-CE3D-1290-4F45-3D6B080DAF5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B6EF993-7F26-842D-F0CB-55003F94EDAE}"/>
              </a:ext>
            </a:extLst>
          </p:cNvPr>
          <p:cNvSpPr>
            <a:spLocks noGrp="1"/>
          </p:cNvSpPr>
          <p:nvPr>
            <p:ph idx="1"/>
          </p:nvPr>
        </p:nvSpPr>
        <p:spPr/>
        <p:txBody>
          <a:bodyPr>
            <a:normAutofit fontScale="85000" lnSpcReduction="10000"/>
          </a:bodyPr>
          <a:lstStyle/>
          <a:p>
            <a:pPr>
              <a:lnSpc>
                <a:spcPct val="160000"/>
              </a:lnSpc>
            </a:pPr>
            <a:r>
              <a:rPr lang="tr-TR" dirty="0" err="1"/>
              <a:t>Oligometastatik</a:t>
            </a:r>
            <a:r>
              <a:rPr lang="tr-TR" dirty="0"/>
              <a:t> </a:t>
            </a:r>
            <a:r>
              <a:rPr lang="tr-TR" dirty="0" err="1"/>
              <a:t>KHDAK'yi</a:t>
            </a:r>
            <a:r>
              <a:rPr lang="tr-TR" dirty="0"/>
              <a:t> en iyi şekilde yönetmek için dikkatli bir evreleme yapılmalıdır, metastazların yeri, hacmi ve sayısı doğru belirlenmelidir. </a:t>
            </a:r>
          </a:p>
          <a:p>
            <a:pPr>
              <a:lnSpc>
                <a:spcPct val="160000"/>
              </a:lnSpc>
            </a:pPr>
            <a:r>
              <a:rPr lang="tr-TR" dirty="0"/>
              <a:t>Öncelikle FDG PET-CT ve beyin </a:t>
            </a:r>
            <a:r>
              <a:rPr lang="tr-TR" dirty="0" err="1"/>
              <a:t>MRI’yı</a:t>
            </a:r>
            <a:r>
              <a:rPr lang="tr-TR" dirty="0"/>
              <a:t> çekilmelidir. </a:t>
            </a:r>
          </a:p>
          <a:p>
            <a:pPr>
              <a:lnSpc>
                <a:spcPct val="160000"/>
              </a:lnSpc>
            </a:pPr>
            <a:r>
              <a:rPr lang="tr-TR" dirty="0"/>
              <a:t>Vertebral veya karaciğer tutulumu durumunda, bu bölgelerden de MR çekilmelidir. </a:t>
            </a:r>
          </a:p>
          <a:p>
            <a:pPr>
              <a:lnSpc>
                <a:spcPct val="160000"/>
              </a:lnSpc>
            </a:pPr>
            <a:r>
              <a:rPr lang="tr-TR" dirty="0"/>
              <a:t>Mediastinal lenf nodu biyopsisi gibi invazif evreleme yöntemleri primer bölgeye cerrahi </a:t>
            </a:r>
            <a:r>
              <a:rPr lang="tr-TR" dirty="0" err="1"/>
              <a:t>yapılcaksa</a:t>
            </a:r>
            <a:r>
              <a:rPr lang="tr-TR" dirty="0"/>
              <a:t> önem </a:t>
            </a:r>
            <a:r>
              <a:rPr lang="tr-TR" dirty="0" err="1"/>
              <a:t>kazanmakatadır</a:t>
            </a:r>
            <a:r>
              <a:rPr lang="tr-TR" dirty="0"/>
              <a:t>.</a:t>
            </a:r>
          </a:p>
        </p:txBody>
      </p:sp>
    </p:spTree>
    <p:extLst>
      <p:ext uri="{BB962C8B-B14F-4D97-AF65-F5344CB8AC3E}">
        <p14:creationId xmlns:p14="http://schemas.microsoft.com/office/powerpoint/2010/main" val="2157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60F14C-A9BE-1B3C-D5DA-61E810F9083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E3BA2AC-02E0-29FF-FB44-E1607DB338CF}"/>
              </a:ext>
            </a:extLst>
          </p:cNvPr>
          <p:cNvSpPr>
            <a:spLocks noGrp="1"/>
          </p:cNvSpPr>
          <p:nvPr>
            <p:ph idx="1"/>
          </p:nvPr>
        </p:nvSpPr>
        <p:spPr/>
        <p:txBody>
          <a:bodyPr>
            <a:normAutofit/>
          </a:bodyPr>
          <a:lstStyle/>
          <a:p>
            <a:pPr>
              <a:lnSpc>
                <a:spcPct val="160000"/>
              </a:lnSpc>
            </a:pPr>
            <a:r>
              <a:rPr lang="tr-TR" dirty="0"/>
              <a:t>Doz-lokal-kontrol ilişkilerini analiz eden çalışmalar, biyolojik eşdeğer radyasyon dozlarının artmasıyla daha yüksek lokal kontrol oranlarının olduğunu ortaya koymuştur. </a:t>
            </a:r>
          </a:p>
          <a:p>
            <a:pPr>
              <a:lnSpc>
                <a:spcPct val="160000"/>
              </a:lnSpc>
            </a:pPr>
            <a:r>
              <a:rPr lang="tr-TR" dirty="0"/>
              <a:t>BED10 ≥75 </a:t>
            </a:r>
            <a:r>
              <a:rPr lang="tr-TR" dirty="0" err="1"/>
              <a:t>Gy</a:t>
            </a:r>
            <a:r>
              <a:rPr lang="tr-TR" dirty="0"/>
              <a:t> önerilir, ancak 50 </a:t>
            </a:r>
            <a:r>
              <a:rPr lang="tr-TR" dirty="0" err="1"/>
              <a:t>Gy</a:t>
            </a:r>
            <a:r>
              <a:rPr lang="tr-TR" dirty="0"/>
              <a:t> ile 75 </a:t>
            </a:r>
            <a:r>
              <a:rPr lang="tr-TR" dirty="0" err="1"/>
              <a:t>Gy</a:t>
            </a:r>
            <a:r>
              <a:rPr lang="tr-TR" dirty="0"/>
              <a:t> arasındaki BED10'un özellikle sistemik tedavilerle kombinasyon halinde kullanıldığında iyi lokal kontrole yol açtığı gözlemlenmiştir.</a:t>
            </a:r>
          </a:p>
          <a:p>
            <a:endParaRPr lang="tr-TR" dirty="0"/>
          </a:p>
        </p:txBody>
      </p:sp>
    </p:spTree>
    <p:extLst>
      <p:ext uri="{BB962C8B-B14F-4D97-AF65-F5344CB8AC3E}">
        <p14:creationId xmlns:p14="http://schemas.microsoft.com/office/powerpoint/2010/main" val="61368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E58CA00-6B3B-9036-2C05-5E77A035B6B5}"/>
              </a:ext>
            </a:extLst>
          </p:cNvPr>
          <p:cNvPicPr>
            <a:picLocks noChangeAspect="1"/>
          </p:cNvPicPr>
          <p:nvPr/>
        </p:nvPicPr>
        <p:blipFill>
          <a:blip r:embed="rId2"/>
          <a:stretch>
            <a:fillRect/>
          </a:stretch>
        </p:blipFill>
        <p:spPr>
          <a:xfrm>
            <a:off x="778404" y="855134"/>
            <a:ext cx="10635192" cy="4664878"/>
          </a:xfrm>
          <a:prstGeom prst="rect">
            <a:avLst/>
          </a:prstGeom>
        </p:spPr>
      </p:pic>
      <p:sp>
        <p:nvSpPr>
          <p:cNvPr id="2" name="Dikdörtgen: Köşeleri Yuvarlatılmış 1">
            <a:extLst>
              <a:ext uri="{FF2B5EF4-FFF2-40B4-BE49-F238E27FC236}">
                <a16:creationId xmlns:a16="http://schemas.microsoft.com/office/drawing/2014/main" id="{4B8ED98F-257E-C837-FBB6-F4D4792EBC1F}"/>
              </a:ext>
            </a:extLst>
          </p:cNvPr>
          <p:cNvSpPr/>
          <p:nvPr/>
        </p:nvSpPr>
        <p:spPr>
          <a:xfrm>
            <a:off x="922867" y="4258733"/>
            <a:ext cx="10405533" cy="11938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29425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BC146E9-723F-8F67-84B5-3481837B844D}"/>
              </a:ext>
            </a:extLst>
          </p:cNvPr>
          <p:cNvSpPr>
            <a:spLocks noGrp="1"/>
          </p:cNvSpPr>
          <p:nvPr>
            <p:ph idx="1"/>
          </p:nvPr>
        </p:nvSpPr>
        <p:spPr/>
        <p:txBody>
          <a:bodyPr>
            <a:normAutofit/>
          </a:bodyPr>
          <a:lstStyle/>
          <a:p>
            <a:endParaRPr lang="tr-TR" sz="3200" dirty="0"/>
          </a:p>
          <a:p>
            <a:endParaRPr lang="tr-TR" sz="3200" dirty="0"/>
          </a:p>
          <a:p>
            <a:endParaRPr lang="tr-TR" sz="3200" dirty="0"/>
          </a:p>
          <a:p>
            <a:endParaRPr lang="tr-TR" sz="3200" dirty="0"/>
          </a:p>
          <a:p>
            <a:endParaRPr lang="tr-TR" sz="3200" dirty="0"/>
          </a:p>
          <a:p>
            <a:pPr marL="0" indent="0">
              <a:buNone/>
            </a:pPr>
            <a:r>
              <a:rPr lang="tr-TR" sz="3200" dirty="0"/>
              <a:t>                                                                               Teşekkürler.</a:t>
            </a:r>
          </a:p>
        </p:txBody>
      </p:sp>
    </p:spTree>
    <p:extLst>
      <p:ext uri="{BB962C8B-B14F-4D97-AF65-F5344CB8AC3E}">
        <p14:creationId xmlns:p14="http://schemas.microsoft.com/office/powerpoint/2010/main" val="1235202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94CCA1E-55CF-2542-D693-A0CCDAAA4744}"/>
              </a:ext>
            </a:extLst>
          </p:cNvPr>
          <p:cNvPicPr>
            <a:picLocks noChangeAspect="1"/>
          </p:cNvPicPr>
          <p:nvPr/>
        </p:nvPicPr>
        <p:blipFill>
          <a:blip r:embed="rId2"/>
          <a:stretch>
            <a:fillRect/>
          </a:stretch>
        </p:blipFill>
        <p:spPr>
          <a:xfrm>
            <a:off x="1734598" y="313267"/>
            <a:ext cx="9030483" cy="2987299"/>
          </a:xfrm>
          <a:prstGeom prst="rect">
            <a:avLst/>
          </a:prstGeom>
        </p:spPr>
      </p:pic>
      <p:sp>
        <p:nvSpPr>
          <p:cNvPr id="7" name="Metin kutusu 6">
            <a:extLst>
              <a:ext uri="{FF2B5EF4-FFF2-40B4-BE49-F238E27FC236}">
                <a16:creationId xmlns:a16="http://schemas.microsoft.com/office/drawing/2014/main" id="{65F8199A-D43E-F9F0-3F8E-8B4664A0DECE}"/>
              </a:ext>
            </a:extLst>
          </p:cNvPr>
          <p:cNvSpPr txBox="1"/>
          <p:nvPr/>
        </p:nvSpPr>
        <p:spPr>
          <a:xfrm>
            <a:off x="4364566" y="4064000"/>
            <a:ext cx="3462867" cy="1477328"/>
          </a:xfrm>
          <a:prstGeom prst="rect">
            <a:avLst/>
          </a:prstGeom>
          <a:noFill/>
        </p:spPr>
        <p:txBody>
          <a:bodyPr wrap="square" rtlCol="0">
            <a:spAutoFit/>
          </a:bodyPr>
          <a:lstStyle/>
          <a:p>
            <a:r>
              <a:rPr lang="tr-TR" sz="2400" b="0" i="0" dirty="0">
                <a:solidFill>
                  <a:srgbClr val="FF0000"/>
                </a:solidFill>
                <a:effectLst/>
                <a:highlight>
                  <a:srgbClr val="FFFFFF"/>
                </a:highlight>
              </a:rPr>
              <a:t>≤5 metastaz</a:t>
            </a:r>
          </a:p>
          <a:p>
            <a:r>
              <a:rPr lang="tr-TR" sz="2400" dirty="0">
                <a:solidFill>
                  <a:srgbClr val="FF0000"/>
                </a:solidFill>
                <a:highlight>
                  <a:srgbClr val="FFFFFF"/>
                </a:highlight>
              </a:rPr>
              <a:t>Bir organda &lt; 3 metastaz</a:t>
            </a:r>
          </a:p>
          <a:p>
            <a:r>
              <a:rPr lang="tr-TR" sz="2400" b="0" i="0" dirty="0">
                <a:solidFill>
                  <a:srgbClr val="FF0000"/>
                </a:solidFill>
                <a:effectLst/>
                <a:highlight>
                  <a:srgbClr val="FFFFFF"/>
                </a:highlight>
              </a:rPr>
              <a:t>Primer ?</a:t>
            </a:r>
          </a:p>
          <a:p>
            <a:endParaRPr lang="tr-TR" dirty="0">
              <a:solidFill>
                <a:srgbClr val="FF0000"/>
              </a:solidFill>
            </a:endParaRPr>
          </a:p>
        </p:txBody>
      </p:sp>
    </p:spTree>
    <p:extLst>
      <p:ext uri="{BB962C8B-B14F-4D97-AF65-F5344CB8AC3E}">
        <p14:creationId xmlns:p14="http://schemas.microsoft.com/office/powerpoint/2010/main" val="261496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9B4C6-9EE7-79EE-30C0-FA68F841020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929ACB8-8967-473E-31A5-ED736E381DC7}"/>
              </a:ext>
            </a:extLst>
          </p:cNvPr>
          <p:cNvSpPr>
            <a:spLocks noGrp="1"/>
          </p:cNvSpPr>
          <p:nvPr>
            <p:ph idx="1"/>
          </p:nvPr>
        </p:nvSpPr>
        <p:spPr/>
        <p:txBody>
          <a:bodyPr>
            <a:normAutofit fontScale="92500"/>
          </a:bodyPr>
          <a:lstStyle/>
          <a:p>
            <a:pPr>
              <a:lnSpc>
                <a:spcPct val="150000"/>
              </a:lnSpc>
            </a:pPr>
            <a:r>
              <a:rPr lang="tr-TR" dirty="0"/>
              <a:t>Senkron </a:t>
            </a:r>
            <a:r>
              <a:rPr lang="tr-TR" dirty="0" err="1"/>
              <a:t>oligometastaz</a:t>
            </a:r>
            <a:r>
              <a:rPr lang="tr-TR" dirty="0"/>
              <a:t>: kontrol altında olmayan primer tümör ve onunla beraber tanı konulmuş </a:t>
            </a:r>
            <a:r>
              <a:rPr lang="tr-TR" dirty="0" err="1"/>
              <a:t>oligometastaz</a:t>
            </a:r>
            <a:endParaRPr lang="tr-TR" dirty="0"/>
          </a:p>
          <a:p>
            <a:pPr>
              <a:lnSpc>
                <a:spcPct val="150000"/>
              </a:lnSpc>
            </a:pPr>
            <a:r>
              <a:rPr lang="tr-TR" dirty="0" err="1"/>
              <a:t>Oligorekürren</a:t>
            </a:r>
            <a:r>
              <a:rPr lang="tr-TR" dirty="0"/>
              <a:t>/</a:t>
            </a:r>
            <a:r>
              <a:rPr lang="tr-TR" dirty="0" err="1"/>
              <a:t>metakron</a:t>
            </a:r>
            <a:r>
              <a:rPr lang="tr-TR" dirty="0"/>
              <a:t> </a:t>
            </a:r>
            <a:r>
              <a:rPr lang="tr-TR" dirty="0" err="1"/>
              <a:t>oligometastaz</a:t>
            </a:r>
            <a:r>
              <a:rPr lang="tr-TR" dirty="0"/>
              <a:t>: primer </a:t>
            </a:r>
            <a:r>
              <a:rPr lang="tr-TR" dirty="0" err="1"/>
              <a:t>tm</a:t>
            </a:r>
            <a:r>
              <a:rPr lang="tr-TR" dirty="0"/>
              <a:t> kontrol altında bir süre sonra yeni metastaz çıkması.</a:t>
            </a:r>
          </a:p>
          <a:p>
            <a:pPr>
              <a:lnSpc>
                <a:spcPct val="150000"/>
              </a:lnSpc>
            </a:pPr>
            <a:r>
              <a:rPr lang="tr-TR" dirty="0" err="1"/>
              <a:t>Oligoprogresyon</a:t>
            </a:r>
            <a:r>
              <a:rPr lang="tr-TR" dirty="0"/>
              <a:t>: hastalık başlangıçta yaygın evre, metastazların çoğu tedavi ile kontrol altındayken sınırlı sayıda metastazın progresyonu.</a:t>
            </a:r>
          </a:p>
        </p:txBody>
      </p:sp>
    </p:spTree>
    <p:extLst>
      <p:ext uri="{BB962C8B-B14F-4D97-AF65-F5344CB8AC3E}">
        <p14:creationId xmlns:p14="http://schemas.microsoft.com/office/powerpoint/2010/main" val="245970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668B0016-44A7-ACB5-5037-D632F82EC9A4}"/>
              </a:ext>
            </a:extLst>
          </p:cNvPr>
          <p:cNvPicPr>
            <a:picLocks noChangeAspect="1"/>
          </p:cNvPicPr>
          <p:nvPr/>
        </p:nvPicPr>
        <p:blipFill>
          <a:blip r:embed="rId2"/>
          <a:stretch>
            <a:fillRect/>
          </a:stretch>
        </p:blipFill>
        <p:spPr>
          <a:xfrm>
            <a:off x="1001190" y="70296"/>
            <a:ext cx="9647756" cy="2911092"/>
          </a:xfrm>
          <a:prstGeom prst="rect">
            <a:avLst/>
          </a:prstGeom>
        </p:spPr>
      </p:pic>
      <p:sp>
        <p:nvSpPr>
          <p:cNvPr id="7" name="Metin kutusu 6">
            <a:extLst>
              <a:ext uri="{FF2B5EF4-FFF2-40B4-BE49-F238E27FC236}">
                <a16:creationId xmlns:a16="http://schemas.microsoft.com/office/drawing/2014/main" id="{64369396-6079-0D33-A58D-82189515AEF1}"/>
              </a:ext>
            </a:extLst>
          </p:cNvPr>
          <p:cNvSpPr txBox="1"/>
          <p:nvPr/>
        </p:nvSpPr>
        <p:spPr>
          <a:xfrm>
            <a:off x="6731000" y="3229840"/>
            <a:ext cx="965200" cy="369332"/>
          </a:xfrm>
          <a:prstGeom prst="rect">
            <a:avLst/>
          </a:prstGeom>
          <a:noFill/>
        </p:spPr>
        <p:txBody>
          <a:bodyPr wrap="square" rtlCol="0">
            <a:spAutoFit/>
          </a:bodyPr>
          <a:lstStyle/>
          <a:p>
            <a:r>
              <a:rPr lang="tr-TR" dirty="0">
                <a:solidFill>
                  <a:schemeClr val="accent2"/>
                </a:solidFill>
              </a:rPr>
              <a:t>KHDAC</a:t>
            </a:r>
            <a:r>
              <a:rPr lang="tr-TR" dirty="0"/>
              <a:t> </a:t>
            </a:r>
          </a:p>
        </p:txBody>
      </p:sp>
      <p:sp>
        <p:nvSpPr>
          <p:cNvPr id="10" name="Metin kutusu 9">
            <a:extLst>
              <a:ext uri="{FF2B5EF4-FFF2-40B4-BE49-F238E27FC236}">
                <a16:creationId xmlns:a16="http://schemas.microsoft.com/office/drawing/2014/main" id="{4258E61A-B8CF-99E7-8E67-1FEA0729E0D3}"/>
              </a:ext>
            </a:extLst>
          </p:cNvPr>
          <p:cNvSpPr txBox="1"/>
          <p:nvPr/>
        </p:nvSpPr>
        <p:spPr>
          <a:xfrm>
            <a:off x="6731000" y="4244657"/>
            <a:ext cx="965200" cy="369332"/>
          </a:xfrm>
          <a:prstGeom prst="rect">
            <a:avLst/>
          </a:prstGeom>
          <a:noFill/>
        </p:spPr>
        <p:txBody>
          <a:bodyPr wrap="square" rtlCol="0">
            <a:spAutoFit/>
          </a:bodyPr>
          <a:lstStyle/>
          <a:p>
            <a:r>
              <a:rPr lang="tr-TR" dirty="0">
                <a:solidFill>
                  <a:schemeClr val="accent2"/>
                </a:solidFill>
              </a:rPr>
              <a:t>1-3 met</a:t>
            </a:r>
          </a:p>
        </p:txBody>
      </p:sp>
      <p:sp>
        <p:nvSpPr>
          <p:cNvPr id="11" name="Metin kutusu 10">
            <a:extLst>
              <a:ext uri="{FF2B5EF4-FFF2-40B4-BE49-F238E27FC236}">
                <a16:creationId xmlns:a16="http://schemas.microsoft.com/office/drawing/2014/main" id="{E402EB28-E8E5-ED69-5F37-16F2CD8FC538}"/>
              </a:ext>
            </a:extLst>
          </p:cNvPr>
          <p:cNvSpPr txBox="1"/>
          <p:nvPr/>
        </p:nvSpPr>
        <p:spPr>
          <a:xfrm>
            <a:off x="6731000" y="4792796"/>
            <a:ext cx="5596467" cy="369332"/>
          </a:xfrm>
          <a:prstGeom prst="rect">
            <a:avLst/>
          </a:prstGeom>
          <a:noFill/>
        </p:spPr>
        <p:txBody>
          <a:bodyPr wrap="square" rtlCol="0">
            <a:spAutoFit/>
          </a:bodyPr>
          <a:lstStyle/>
          <a:p>
            <a:r>
              <a:rPr lang="tr-TR" dirty="0">
                <a:solidFill>
                  <a:schemeClr val="accent2"/>
                </a:solidFill>
              </a:rPr>
              <a:t>1.Basamak sistemik tedavi sonrası </a:t>
            </a:r>
            <a:r>
              <a:rPr lang="tr-TR" dirty="0" err="1">
                <a:solidFill>
                  <a:schemeClr val="accent2"/>
                </a:solidFill>
              </a:rPr>
              <a:t>progrese</a:t>
            </a:r>
            <a:r>
              <a:rPr lang="tr-TR" dirty="0">
                <a:solidFill>
                  <a:schemeClr val="accent2"/>
                </a:solidFill>
              </a:rPr>
              <a:t> olmayan</a:t>
            </a:r>
          </a:p>
        </p:txBody>
      </p:sp>
      <p:sp>
        <p:nvSpPr>
          <p:cNvPr id="12" name="Metin kutusu 11">
            <a:extLst>
              <a:ext uri="{FF2B5EF4-FFF2-40B4-BE49-F238E27FC236}">
                <a16:creationId xmlns:a16="http://schemas.microsoft.com/office/drawing/2014/main" id="{0FE4E1F1-F8C2-BDED-0FC0-66E4CF34D0BE}"/>
              </a:ext>
            </a:extLst>
          </p:cNvPr>
          <p:cNvSpPr txBox="1"/>
          <p:nvPr/>
        </p:nvSpPr>
        <p:spPr>
          <a:xfrm>
            <a:off x="6731000" y="5383851"/>
            <a:ext cx="2099733" cy="369332"/>
          </a:xfrm>
          <a:prstGeom prst="rect">
            <a:avLst/>
          </a:prstGeom>
          <a:noFill/>
        </p:spPr>
        <p:txBody>
          <a:bodyPr wrap="square" rtlCol="0">
            <a:spAutoFit/>
          </a:bodyPr>
          <a:lstStyle/>
          <a:p>
            <a:r>
              <a:rPr lang="tr-TR" dirty="0">
                <a:solidFill>
                  <a:schemeClr val="accent2"/>
                </a:solidFill>
              </a:rPr>
              <a:t>Medyan takip 39 ay</a:t>
            </a:r>
          </a:p>
        </p:txBody>
      </p:sp>
      <p:pic>
        <p:nvPicPr>
          <p:cNvPr id="14" name="Resim 13">
            <a:extLst>
              <a:ext uri="{FF2B5EF4-FFF2-40B4-BE49-F238E27FC236}">
                <a16:creationId xmlns:a16="http://schemas.microsoft.com/office/drawing/2014/main" id="{578DFFC4-37E8-D38E-9CF4-BC294E3E51B2}"/>
              </a:ext>
            </a:extLst>
          </p:cNvPr>
          <p:cNvPicPr>
            <a:picLocks noChangeAspect="1"/>
          </p:cNvPicPr>
          <p:nvPr/>
        </p:nvPicPr>
        <p:blipFill>
          <a:blip r:embed="rId3"/>
          <a:stretch>
            <a:fillRect/>
          </a:stretch>
        </p:blipFill>
        <p:spPr>
          <a:xfrm>
            <a:off x="27521" y="3429000"/>
            <a:ext cx="6562200" cy="2688296"/>
          </a:xfrm>
          <a:prstGeom prst="rect">
            <a:avLst/>
          </a:prstGeom>
        </p:spPr>
      </p:pic>
      <p:sp>
        <p:nvSpPr>
          <p:cNvPr id="4" name="Metin kutusu 3">
            <a:extLst>
              <a:ext uri="{FF2B5EF4-FFF2-40B4-BE49-F238E27FC236}">
                <a16:creationId xmlns:a16="http://schemas.microsoft.com/office/drawing/2014/main" id="{9C3FF1D9-4F39-93EF-F68A-570D8DC93423}"/>
              </a:ext>
            </a:extLst>
          </p:cNvPr>
          <p:cNvSpPr txBox="1"/>
          <p:nvPr/>
        </p:nvSpPr>
        <p:spPr>
          <a:xfrm>
            <a:off x="6731000" y="5909812"/>
            <a:ext cx="4538133" cy="646331"/>
          </a:xfrm>
          <a:prstGeom prst="rect">
            <a:avLst/>
          </a:prstGeom>
          <a:noFill/>
        </p:spPr>
        <p:txBody>
          <a:bodyPr wrap="square" rtlCol="0">
            <a:spAutoFit/>
          </a:bodyPr>
          <a:lstStyle/>
          <a:p>
            <a:r>
              <a:rPr lang="tr-TR" dirty="0">
                <a:solidFill>
                  <a:schemeClr val="accent2"/>
                </a:solidFill>
              </a:rPr>
              <a:t>Hastalıksız sağ kalım farkı çok fazla olduğu için erken </a:t>
            </a:r>
            <a:r>
              <a:rPr lang="tr-TR" dirty="0" err="1">
                <a:solidFill>
                  <a:schemeClr val="accent2"/>
                </a:solidFill>
              </a:rPr>
              <a:t>sonlanrıldı</a:t>
            </a:r>
            <a:r>
              <a:rPr lang="tr-TR" dirty="0">
                <a:solidFill>
                  <a:schemeClr val="accent2"/>
                </a:solidFill>
              </a:rPr>
              <a:t>.</a:t>
            </a:r>
          </a:p>
        </p:txBody>
      </p:sp>
      <p:sp>
        <p:nvSpPr>
          <p:cNvPr id="6" name="Metin kutusu 5">
            <a:extLst>
              <a:ext uri="{FF2B5EF4-FFF2-40B4-BE49-F238E27FC236}">
                <a16:creationId xmlns:a16="http://schemas.microsoft.com/office/drawing/2014/main" id="{B3512CA2-40B2-14F2-5C35-0D0721F87B9F}"/>
              </a:ext>
            </a:extLst>
          </p:cNvPr>
          <p:cNvSpPr txBox="1"/>
          <p:nvPr/>
        </p:nvSpPr>
        <p:spPr>
          <a:xfrm>
            <a:off x="6731000" y="3729072"/>
            <a:ext cx="1930400" cy="369332"/>
          </a:xfrm>
          <a:prstGeom prst="rect">
            <a:avLst/>
          </a:prstGeom>
          <a:noFill/>
        </p:spPr>
        <p:txBody>
          <a:bodyPr wrap="square" rtlCol="0">
            <a:spAutoFit/>
          </a:bodyPr>
          <a:lstStyle/>
          <a:p>
            <a:r>
              <a:rPr lang="tr-TR" dirty="0">
                <a:solidFill>
                  <a:schemeClr val="accent2"/>
                </a:solidFill>
              </a:rPr>
              <a:t>Toplam 49 hasta</a:t>
            </a:r>
          </a:p>
        </p:txBody>
      </p:sp>
    </p:spTree>
    <p:extLst>
      <p:ext uri="{BB962C8B-B14F-4D97-AF65-F5344CB8AC3E}">
        <p14:creationId xmlns:p14="http://schemas.microsoft.com/office/powerpoint/2010/main" val="185216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134A45A-6703-2056-A900-32614568AE4B}"/>
              </a:ext>
            </a:extLst>
          </p:cNvPr>
          <p:cNvPicPr>
            <a:picLocks noChangeAspect="1"/>
          </p:cNvPicPr>
          <p:nvPr/>
        </p:nvPicPr>
        <p:blipFill>
          <a:blip r:embed="rId2"/>
          <a:stretch>
            <a:fillRect/>
          </a:stretch>
        </p:blipFill>
        <p:spPr>
          <a:xfrm>
            <a:off x="110896" y="224117"/>
            <a:ext cx="5641711" cy="3660280"/>
          </a:xfrm>
          <a:prstGeom prst="rect">
            <a:avLst/>
          </a:prstGeom>
        </p:spPr>
      </p:pic>
      <p:pic>
        <p:nvPicPr>
          <p:cNvPr id="7" name="Resim 6">
            <a:extLst>
              <a:ext uri="{FF2B5EF4-FFF2-40B4-BE49-F238E27FC236}">
                <a16:creationId xmlns:a16="http://schemas.microsoft.com/office/drawing/2014/main" id="{18AD652A-51D0-87BD-D753-F837A0C68616}"/>
              </a:ext>
            </a:extLst>
          </p:cNvPr>
          <p:cNvPicPr>
            <a:picLocks noChangeAspect="1"/>
          </p:cNvPicPr>
          <p:nvPr/>
        </p:nvPicPr>
        <p:blipFill>
          <a:blip r:embed="rId3"/>
          <a:stretch>
            <a:fillRect/>
          </a:stretch>
        </p:blipFill>
        <p:spPr>
          <a:xfrm>
            <a:off x="6185143" y="291850"/>
            <a:ext cx="5895961" cy="3660279"/>
          </a:xfrm>
          <a:prstGeom prst="rect">
            <a:avLst/>
          </a:prstGeom>
        </p:spPr>
      </p:pic>
      <p:sp>
        <p:nvSpPr>
          <p:cNvPr id="8" name="Metin kutusu 7">
            <a:extLst>
              <a:ext uri="{FF2B5EF4-FFF2-40B4-BE49-F238E27FC236}">
                <a16:creationId xmlns:a16="http://schemas.microsoft.com/office/drawing/2014/main" id="{7D738D60-F47E-011F-5993-5AA4EAA19D03}"/>
              </a:ext>
            </a:extLst>
          </p:cNvPr>
          <p:cNvSpPr txBox="1"/>
          <p:nvPr/>
        </p:nvSpPr>
        <p:spPr>
          <a:xfrm>
            <a:off x="1126067" y="4521199"/>
            <a:ext cx="3928533" cy="1200329"/>
          </a:xfrm>
          <a:prstGeom prst="rect">
            <a:avLst/>
          </a:prstGeom>
          <a:noFill/>
        </p:spPr>
        <p:txBody>
          <a:bodyPr wrap="square" rtlCol="0">
            <a:spAutoFit/>
          </a:bodyPr>
          <a:lstStyle/>
          <a:p>
            <a:r>
              <a:rPr lang="tr-TR" dirty="0"/>
              <a:t>1 yıllık PFS lokal tedavi kolunda %48, kontrol kolunda %20</a:t>
            </a:r>
          </a:p>
          <a:p>
            <a:r>
              <a:rPr lang="tr-TR" dirty="0"/>
              <a:t>Medyan PFS lokal tedavi kolunda 11.9 ay kontrol kolunda 4 ay</a:t>
            </a:r>
          </a:p>
        </p:txBody>
      </p:sp>
      <p:sp>
        <p:nvSpPr>
          <p:cNvPr id="9" name="Metin kutusu 8">
            <a:extLst>
              <a:ext uri="{FF2B5EF4-FFF2-40B4-BE49-F238E27FC236}">
                <a16:creationId xmlns:a16="http://schemas.microsoft.com/office/drawing/2014/main" id="{9C2DB45D-46DA-9483-8A52-763E90DD2255}"/>
              </a:ext>
            </a:extLst>
          </p:cNvPr>
          <p:cNvSpPr txBox="1"/>
          <p:nvPr/>
        </p:nvSpPr>
        <p:spPr>
          <a:xfrm>
            <a:off x="7264400" y="4521199"/>
            <a:ext cx="3581400" cy="923330"/>
          </a:xfrm>
          <a:prstGeom prst="rect">
            <a:avLst/>
          </a:prstGeom>
          <a:noFill/>
        </p:spPr>
        <p:txBody>
          <a:bodyPr wrap="square" rtlCol="0">
            <a:spAutoFit/>
          </a:bodyPr>
          <a:lstStyle/>
          <a:p>
            <a:r>
              <a:rPr lang="tr-TR" dirty="0"/>
              <a:t>Yeni lezyon çıkana kadar geçen ortalama süre lokal tedavi kolunda 11.9 ay, kontrol kolunda 5.7 ay</a:t>
            </a:r>
          </a:p>
        </p:txBody>
      </p:sp>
    </p:spTree>
    <p:extLst>
      <p:ext uri="{BB962C8B-B14F-4D97-AF65-F5344CB8AC3E}">
        <p14:creationId xmlns:p14="http://schemas.microsoft.com/office/powerpoint/2010/main" val="33532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EC5DA56C-3A4A-2CBC-CEC5-77275FE584D2}"/>
              </a:ext>
            </a:extLst>
          </p:cNvPr>
          <p:cNvSpPr txBox="1"/>
          <p:nvPr/>
        </p:nvSpPr>
        <p:spPr>
          <a:xfrm>
            <a:off x="9101666" y="1427667"/>
            <a:ext cx="3378200" cy="646331"/>
          </a:xfrm>
          <a:prstGeom prst="rect">
            <a:avLst/>
          </a:prstGeom>
          <a:noFill/>
        </p:spPr>
        <p:txBody>
          <a:bodyPr wrap="square" rtlCol="0">
            <a:spAutoFit/>
          </a:bodyPr>
          <a:lstStyle/>
          <a:p>
            <a:r>
              <a:rPr lang="tr-TR" dirty="0">
                <a:solidFill>
                  <a:srgbClr val="FF0000"/>
                </a:solidFill>
              </a:rPr>
              <a:t>4-6 kür platin bazlı </a:t>
            </a:r>
            <a:r>
              <a:rPr lang="tr-TR" dirty="0" err="1">
                <a:solidFill>
                  <a:srgbClr val="FF0000"/>
                </a:solidFill>
              </a:rPr>
              <a:t>kt</a:t>
            </a:r>
            <a:r>
              <a:rPr lang="tr-TR" dirty="0">
                <a:solidFill>
                  <a:srgbClr val="FF0000"/>
                </a:solidFill>
              </a:rPr>
              <a:t> sonrası stabil hastalık</a:t>
            </a:r>
          </a:p>
        </p:txBody>
      </p:sp>
      <p:sp>
        <p:nvSpPr>
          <p:cNvPr id="7" name="Metin kutusu 6">
            <a:extLst>
              <a:ext uri="{FF2B5EF4-FFF2-40B4-BE49-F238E27FC236}">
                <a16:creationId xmlns:a16="http://schemas.microsoft.com/office/drawing/2014/main" id="{EC4538A3-1D26-60B2-8D44-349E025FFC01}"/>
              </a:ext>
            </a:extLst>
          </p:cNvPr>
          <p:cNvSpPr txBox="1"/>
          <p:nvPr/>
        </p:nvSpPr>
        <p:spPr>
          <a:xfrm>
            <a:off x="9101666" y="643467"/>
            <a:ext cx="2988734" cy="646331"/>
          </a:xfrm>
          <a:prstGeom prst="rect">
            <a:avLst/>
          </a:prstGeom>
          <a:noFill/>
        </p:spPr>
        <p:txBody>
          <a:bodyPr wrap="square" rtlCol="0">
            <a:spAutoFit/>
          </a:bodyPr>
          <a:lstStyle/>
          <a:p>
            <a:r>
              <a:rPr lang="tr-TR" dirty="0">
                <a:solidFill>
                  <a:srgbClr val="FF0000"/>
                </a:solidFill>
              </a:rPr>
              <a:t>Tek merkezli ,</a:t>
            </a:r>
            <a:r>
              <a:rPr lang="tr-TR" dirty="0" err="1">
                <a:solidFill>
                  <a:srgbClr val="FF0000"/>
                </a:solidFill>
              </a:rPr>
              <a:t>randomize,faz</a:t>
            </a:r>
            <a:r>
              <a:rPr lang="tr-TR" dirty="0">
                <a:solidFill>
                  <a:srgbClr val="FF0000"/>
                </a:solidFill>
              </a:rPr>
              <a:t> 2 çalışma</a:t>
            </a:r>
          </a:p>
        </p:txBody>
      </p:sp>
      <p:pic>
        <p:nvPicPr>
          <p:cNvPr id="9" name="Resim 8">
            <a:extLst>
              <a:ext uri="{FF2B5EF4-FFF2-40B4-BE49-F238E27FC236}">
                <a16:creationId xmlns:a16="http://schemas.microsoft.com/office/drawing/2014/main" id="{2087CF83-5F99-B2C3-C482-D24A4A1D6DF0}"/>
              </a:ext>
            </a:extLst>
          </p:cNvPr>
          <p:cNvPicPr>
            <a:picLocks noChangeAspect="1"/>
          </p:cNvPicPr>
          <p:nvPr/>
        </p:nvPicPr>
        <p:blipFill>
          <a:blip r:embed="rId2"/>
          <a:stretch>
            <a:fillRect/>
          </a:stretch>
        </p:blipFill>
        <p:spPr>
          <a:xfrm>
            <a:off x="101600" y="150524"/>
            <a:ext cx="8424333" cy="4034392"/>
          </a:xfrm>
          <a:prstGeom prst="rect">
            <a:avLst/>
          </a:prstGeom>
        </p:spPr>
      </p:pic>
      <p:pic>
        <p:nvPicPr>
          <p:cNvPr id="11" name="Resim 10">
            <a:extLst>
              <a:ext uri="{FF2B5EF4-FFF2-40B4-BE49-F238E27FC236}">
                <a16:creationId xmlns:a16="http://schemas.microsoft.com/office/drawing/2014/main" id="{C4DE105A-882F-0072-8B32-20F6EDEBB7DD}"/>
              </a:ext>
            </a:extLst>
          </p:cNvPr>
          <p:cNvPicPr>
            <a:picLocks noChangeAspect="1"/>
          </p:cNvPicPr>
          <p:nvPr/>
        </p:nvPicPr>
        <p:blipFill>
          <a:blip r:embed="rId3"/>
          <a:stretch>
            <a:fillRect/>
          </a:stretch>
        </p:blipFill>
        <p:spPr>
          <a:xfrm>
            <a:off x="752017" y="4267200"/>
            <a:ext cx="4630788" cy="2523067"/>
          </a:xfrm>
          <a:prstGeom prst="rect">
            <a:avLst/>
          </a:prstGeom>
        </p:spPr>
      </p:pic>
      <p:sp>
        <p:nvSpPr>
          <p:cNvPr id="12" name="Metin kutusu 11">
            <a:extLst>
              <a:ext uri="{FF2B5EF4-FFF2-40B4-BE49-F238E27FC236}">
                <a16:creationId xmlns:a16="http://schemas.microsoft.com/office/drawing/2014/main" id="{78F4E339-0408-C156-9F1E-FA278772E91F}"/>
              </a:ext>
            </a:extLst>
          </p:cNvPr>
          <p:cNvSpPr txBox="1"/>
          <p:nvPr/>
        </p:nvSpPr>
        <p:spPr>
          <a:xfrm>
            <a:off x="9101666" y="2319866"/>
            <a:ext cx="2802467" cy="369332"/>
          </a:xfrm>
          <a:prstGeom prst="rect">
            <a:avLst/>
          </a:prstGeom>
          <a:noFill/>
        </p:spPr>
        <p:txBody>
          <a:bodyPr wrap="square" rtlCol="0">
            <a:spAutoFit/>
          </a:bodyPr>
          <a:lstStyle/>
          <a:p>
            <a:r>
              <a:rPr lang="tr-TR" sz="1800" b="0" i="0" dirty="0">
                <a:solidFill>
                  <a:srgbClr val="FF0000"/>
                </a:solidFill>
                <a:effectLst/>
                <a:highlight>
                  <a:srgbClr val="FFFFFF"/>
                </a:highlight>
              </a:rPr>
              <a:t>≤6 </a:t>
            </a:r>
            <a:r>
              <a:rPr lang="tr-TR" sz="1800" b="0" i="0" dirty="0" err="1">
                <a:solidFill>
                  <a:srgbClr val="FF0000"/>
                </a:solidFill>
                <a:effectLst/>
                <a:highlight>
                  <a:srgbClr val="FFFFFF"/>
                </a:highlight>
              </a:rPr>
              <a:t>ekstrakranial</a:t>
            </a:r>
            <a:r>
              <a:rPr lang="tr-TR" sz="1800" b="0" i="0" dirty="0">
                <a:solidFill>
                  <a:srgbClr val="FF0000"/>
                </a:solidFill>
                <a:effectLst/>
                <a:highlight>
                  <a:srgbClr val="FFFFFF"/>
                </a:highlight>
              </a:rPr>
              <a:t> metastaz</a:t>
            </a:r>
            <a:endParaRPr lang="tr-TR" dirty="0">
              <a:solidFill>
                <a:srgbClr val="FF0000"/>
              </a:solidFill>
            </a:endParaRPr>
          </a:p>
        </p:txBody>
      </p:sp>
    </p:spTree>
    <p:extLst>
      <p:ext uri="{BB962C8B-B14F-4D97-AF65-F5344CB8AC3E}">
        <p14:creationId xmlns:p14="http://schemas.microsoft.com/office/powerpoint/2010/main" val="2265253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1F1C6B78-42DE-329E-329C-B1A360683BC4}"/>
              </a:ext>
            </a:extLst>
          </p:cNvPr>
          <p:cNvPicPr>
            <a:picLocks noChangeAspect="1"/>
          </p:cNvPicPr>
          <p:nvPr/>
        </p:nvPicPr>
        <p:blipFill>
          <a:blip r:embed="rId2"/>
          <a:stretch>
            <a:fillRect/>
          </a:stretch>
        </p:blipFill>
        <p:spPr>
          <a:xfrm>
            <a:off x="3020949" y="313267"/>
            <a:ext cx="6150102" cy="4475569"/>
          </a:xfrm>
          <a:prstGeom prst="rect">
            <a:avLst/>
          </a:prstGeom>
        </p:spPr>
      </p:pic>
      <p:sp>
        <p:nvSpPr>
          <p:cNvPr id="4" name="Metin kutusu 3">
            <a:extLst>
              <a:ext uri="{FF2B5EF4-FFF2-40B4-BE49-F238E27FC236}">
                <a16:creationId xmlns:a16="http://schemas.microsoft.com/office/drawing/2014/main" id="{4211FEE1-DF57-BCEE-9B89-6B6C09CE0634}"/>
              </a:ext>
            </a:extLst>
          </p:cNvPr>
          <p:cNvSpPr txBox="1"/>
          <p:nvPr/>
        </p:nvSpPr>
        <p:spPr>
          <a:xfrm>
            <a:off x="3020949" y="5232400"/>
            <a:ext cx="6150102" cy="646331"/>
          </a:xfrm>
          <a:prstGeom prst="rect">
            <a:avLst/>
          </a:prstGeom>
          <a:noFill/>
        </p:spPr>
        <p:txBody>
          <a:bodyPr wrap="square" rtlCol="0">
            <a:spAutoFit/>
          </a:bodyPr>
          <a:lstStyle/>
          <a:p>
            <a:r>
              <a:rPr lang="tr-TR" dirty="0"/>
              <a:t>Medyan PFS, yalnızca idame kemoterapi kolu için 3,5 ay SABR artı idame kemoterapi kolu için 9,7</a:t>
            </a:r>
          </a:p>
        </p:txBody>
      </p:sp>
    </p:spTree>
    <p:extLst>
      <p:ext uri="{BB962C8B-B14F-4D97-AF65-F5344CB8AC3E}">
        <p14:creationId xmlns:p14="http://schemas.microsoft.com/office/powerpoint/2010/main" val="374353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2C10DE2-FDED-E027-7559-E950B211CD3B}"/>
              </a:ext>
            </a:extLst>
          </p:cNvPr>
          <p:cNvPicPr>
            <a:picLocks noChangeAspect="1"/>
          </p:cNvPicPr>
          <p:nvPr/>
        </p:nvPicPr>
        <p:blipFill>
          <a:blip r:embed="rId2"/>
          <a:stretch>
            <a:fillRect/>
          </a:stretch>
        </p:blipFill>
        <p:spPr>
          <a:xfrm>
            <a:off x="715473" y="835419"/>
            <a:ext cx="7425186" cy="3642700"/>
          </a:xfrm>
          <a:prstGeom prst="rect">
            <a:avLst/>
          </a:prstGeom>
        </p:spPr>
      </p:pic>
      <p:sp>
        <p:nvSpPr>
          <p:cNvPr id="6" name="Metin kutusu 5">
            <a:extLst>
              <a:ext uri="{FF2B5EF4-FFF2-40B4-BE49-F238E27FC236}">
                <a16:creationId xmlns:a16="http://schemas.microsoft.com/office/drawing/2014/main" id="{B47A4756-9C3F-954C-719B-D5ADCCFDCF7C}"/>
              </a:ext>
            </a:extLst>
          </p:cNvPr>
          <p:cNvSpPr txBox="1"/>
          <p:nvPr/>
        </p:nvSpPr>
        <p:spPr>
          <a:xfrm>
            <a:off x="8551333" y="1581664"/>
            <a:ext cx="2641600" cy="369332"/>
          </a:xfrm>
          <a:prstGeom prst="rect">
            <a:avLst/>
          </a:prstGeom>
          <a:noFill/>
        </p:spPr>
        <p:txBody>
          <a:bodyPr wrap="square" rtlCol="0">
            <a:spAutoFit/>
          </a:bodyPr>
          <a:lstStyle/>
          <a:p>
            <a:r>
              <a:rPr lang="tr-TR" dirty="0">
                <a:solidFill>
                  <a:srgbClr val="C00000"/>
                </a:solidFill>
              </a:rPr>
              <a:t>Primeri kontrole altında</a:t>
            </a:r>
          </a:p>
        </p:txBody>
      </p:sp>
      <p:sp>
        <p:nvSpPr>
          <p:cNvPr id="7" name="Metin kutusu 6">
            <a:extLst>
              <a:ext uri="{FF2B5EF4-FFF2-40B4-BE49-F238E27FC236}">
                <a16:creationId xmlns:a16="http://schemas.microsoft.com/office/drawing/2014/main" id="{B4543858-4660-33B9-1541-82AA6F9A98D4}"/>
              </a:ext>
            </a:extLst>
          </p:cNvPr>
          <p:cNvSpPr txBox="1"/>
          <p:nvPr/>
        </p:nvSpPr>
        <p:spPr>
          <a:xfrm>
            <a:off x="8551333" y="2370666"/>
            <a:ext cx="2531533" cy="369332"/>
          </a:xfrm>
          <a:prstGeom prst="rect">
            <a:avLst/>
          </a:prstGeom>
          <a:noFill/>
        </p:spPr>
        <p:txBody>
          <a:bodyPr wrap="square" rtlCol="0">
            <a:spAutoFit/>
          </a:bodyPr>
          <a:lstStyle/>
          <a:p>
            <a:r>
              <a:rPr lang="tr-TR" dirty="0">
                <a:solidFill>
                  <a:srgbClr val="C00000"/>
                </a:solidFill>
              </a:rPr>
              <a:t>Maksimum 5 metastaz</a:t>
            </a:r>
          </a:p>
        </p:txBody>
      </p:sp>
      <p:sp>
        <p:nvSpPr>
          <p:cNvPr id="8" name="Metin kutusu 7">
            <a:extLst>
              <a:ext uri="{FF2B5EF4-FFF2-40B4-BE49-F238E27FC236}">
                <a16:creationId xmlns:a16="http://schemas.microsoft.com/office/drawing/2014/main" id="{A4899190-ECFC-3752-8119-393C0BCDDE34}"/>
              </a:ext>
            </a:extLst>
          </p:cNvPr>
          <p:cNvSpPr txBox="1"/>
          <p:nvPr/>
        </p:nvSpPr>
        <p:spPr>
          <a:xfrm>
            <a:off x="8551333" y="3162922"/>
            <a:ext cx="2277533" cy="646331"/>
          </a:xfrm>
          <a:prstGeom prst="rect">
            <a:avLst/>
          </a:prstGeom>
          <a:noFill/>
        </p:spPr>
        <p:txBody>
          <a:bodyPr wrap="square" rtlCol="0">
            <a:spAutoFit/>
          </a:bodyPr>
          <a:lstStyle/>
          <a:p>
            <a:r>
              <a:rPr lang="tr-TR" dirty="0">
                <a:solidFill>
                  <a:srgbClr val="C00000"/>
                </a:solidFill>
              </a:rPr>
              <a:t>Toplam 99 hasta, 18 akciğer </a:t>
            </a:r>
            <a:r>
              <a:rPr lang="tr-TR" dirty="0" err="1">
                <a:solidFill>
                  <a:srgbClr val="C00000"/>
                </a:solidFill>
              </a:rPr>
              <a:t>ca</a:t>
            </a:r>
            <a:endParaRPr lang="tr-TR" dirty="0">
              <a:solidFill>
                <a:srgbClr val="C00000"/>
              </a:solidFill>
            </a:endParaRPr>
          </a:p>
        </p:txBody>
      </p:sp>
    </p:spTree>
    <p:extLst>
      <p:ext uri="{BB962C8B-B14F-4D97-AF65-F5344CB8AC3E}">
        <p14:creationId xmlns:p14="http://schemas.microsoft.com/office/powerpoint/2010/main" val="5714183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919</TotalTime>
  <Words>809</Words>
  <Application>Microsoft Office PowerPoint</Application>
  <PresentationFormat>Geniş ekran</PresentationFormat>
  <Paragraphs>68</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-apple-system</vt:lpstr>
      <vt:lpstr>Aptos</vt:lpstr>
      <vt:lpstr>Aptos Display</vt:lpstr>
      <vt:lpstr>Arial</vt:lpstr>
      <vt:lpstr>Office Teması</vt:lpstr>
      <vt:lpstr>Oligometastatik Küçük Hücre Dışı Akciğer Kanserine Yaklaşım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Oligometastatik Akciğer Kanserine Yaklaşım</dc:title>
  <dc:creator>MUSTAFA CAN BERK YUCEL</dc:creator>
  <cp:lastModifiedBy>MUSTAFA CAN BERK YUCEL</cp:lastModifiedBy>
  <cp:revision>11</cp:revision>
  <dcterms:created xsi:type="dcterms:W3CDTF">2024-05-09T07:03:27Z</dcterms:created>
  <dcterms:modified xsi:type="dcterms:W3CDTF">2024-05-17T07:05:45Z</dcterms:modified>
</cp:coreProperties>
</file>