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3" r:id="rId20"/>
    <p:sldId id="276" r:id="rId21"/>
    <p:sldId id="274"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1866900"/>
            <a:ext cx="8915399" cy="2910481"/>
          </a:xfrm>
        </p:spPr>
        <p:txBody>
          <a:bodyPr>
            <a:noAutofit/>
          </a:bodyPr>
          <a:lstStyle/>
          <a:p>
            <a:pPr algn="ctr"/>
            <a:r>
              <a:rPr lang="tr-TR" sz="4000" b="1" dirty="0"/>
              <a:t>LOKAL İLERİ MESANE KANSERİNDE HİPOFRAKSİYONE RADYOTERAPİ</a:t>
            </a:r>
            <a:br>
              <a:rPr lang="tr-TR" sz="4000" b="1" dirty="0"/>
            </a:br>
            <a:br>
              <a:rPr lang="tr-TR" sz="4000" b="1" dirty="0"/>
            </a:br>
            <a:r>
              <a:rPr lang="tr-TR" sz="4000" b="1" dirty="0"/>
              <a:t>                        </a:t>
            </a:r>
            <a:r>
              <a:rPr lang="tr-TR" sz="2400" dirty="0"/>
              <a:t>DR.MUSTAFA CAN BERK YÜCEL</a:t>
            </a:r>
          </a:p>
        </p:txBody>
      </p:sp>
    </p:spTree>
    <p:extLst>
      <p:ext uri="{BB962C8B-B14F-4D97-AF65-F5344CB8AC3E}">
        <p14:creationId xmlns:p14="http://schemas.microsoft.com/office/powerpoint/2010/main" val="3368913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Tümör kontrolü BC2001'de </a:t>
            </a:r>
            <a:r>
              <a:rPr lang="tr-TR" dirty="0" err="1"/>
              <a:t>randomizasyondan</a:t>
            </a:r>
            <a:r>
              <a:rPr lang="tr-TR" dirty="0"/>
              <a:t> 6, 9 ve 12 ay sonra ve daha sonra yıllık olarak fizik muayene, göğüs radyografisi ve </a:t>
            </a:r>
            <a:r>
              <a:rPr lang="tr-TR" dirty="0" err="1"/>
              <a:t>sistoskopi</a:t>
            </a:r>
            <a:r>
              <a:rPr lang="tr-TR" dirty="0"/>
              <a:t> yoluyla değerlendirildi. </a:t>
            </a:r>
          </a:p>
          <a:p>
            <a:pPr>
              <a:lnSpc>
                <a:spcPct val="150000"/>
              </a:lnSpc>
            </a:pPr>
            <a:r>
              <a:rPr lang="tr-TR" dirty="0"/>
              <a:t>Tümör yatağı ve normal mesane biyopsisi 6. ayda zorunlu kılındı ve sonraki </a:t>
            </a:r>
            <a:r>
              <a:rPr lang="tr-TR" dirty="0" err="1"/>
              <a:t>sistoskopilerde</a:t>
            </a:r>
            <a:r>
              <a:rPr lang="tr-TR" dirty="0"/>
              <a:t> belirtildiği gibi tekrarlandı.</a:t>
            </a:r>
          </a:p>
        </p:txBody>
      </p:sp>
    </p:spTree>
    <p:extLst>
      <p:ext uri="{BB962C8B-B14F-4D97-AF65-F5344CB8AC3E}">
        <p14:creationId xmlns:p14="http://schemas.microsoft.com/office/powerpoint/2010/main" val="3274771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Karın ve </a:t>
            </a:r>
            <a:r>
              <a:rPr lang="tr-TR" dirty="0" err="1"/>
              <a:t>pelvisin</a:t>
            </a:r>
            <a:r>
              <a:rPr lang="tr-TR" dirty="0"/>
              <a:t> </a:t>
            </a:r>
            <a:r>
              <a:rPr lang="tr-TR" dirty="0" err="1"/>
              <a:t>BT'si</a:t>
            </a:r>
            <a:r>
              <a:rPr lang="tr-TR" dirty="0"/>
              <a:t>, </a:t>
            </a:r>
            <a:r>
              <a:rPr lang="tr-TR" dirty="0" err="1"/>
              <a:t>randomizasyondan</a:t>
            </a:r>
            <a:r>
              <a:rPr lang="tr-TR" dirty="0"/>
              <a:t> 1 yıl ve 2 yıl sonra ve daha sonra klinik </a:t>
            </a:r>
            <a:r>
              <a:rPr lang="tr-TR" dirty="0" err="1"/>
              <a:t>endikasyon</a:t>
            </a:r>
            <a:r>
              <a:rPr lang="tr-TR" dirty="0"/>
              <a:t> olduğunda yapıldı. </a:t>
            </a:r>
          </a:p>
          <a:p>
            <a:pPr>
              <a:lnSpc>
                <a:spcPct val="150000"/>
              </a:lnSpc>
            </a:pPr>
            <a:r>
              <a:rPr lang="tr-TR" dirty="0" err="1"/>
              <a:t>BCON'da</a:t>
            </a:r>
            <a:r>
              <a:rPr lang="tr-TR" dirty="0"/>
              <a:t> radyoterapiden 6 ay sonra ve 5 yıla kadar 6 ayda bir </a:t>
            </a:r>
            <a:r>
              <a:rPr lang="tr-TR" dirty="0" err="1"/>
              <a:t>sistoskopik</a:t>
            </a:r>
            <a:r>
              <a:rPr lang="tr-TR" dirty="0"/>
              <a:t> inceleme yapıldı; </a:t>
            </a:r>
            <a:r>
              <a:rPr lang="tr-TR" dirty="0" err="1"/>
              <a:t>Sistoskopiden</a:t>
            </a:r>
            <a:r>
              <a:rPr lang="tr-TR" dirty="0"/>
              <a:t> sonra </a:t>
            </a:r>
            <a:r>
              <a:rPr lang="tr-TR" dirty="0" err="1"/>
              <a:t>endike</a:t>
            </a:r>
            <a:r>
              <a:rPr lang="tr-TR" dirty="0"/>
              <a:t> olduğunda BT ve üst sistem endoskopisi yapıldı.</a:t>
            </a:r>
          </a:p>
        </p:txBody>
      </p:sp>
    </p:spTree>
    <p:extLst>
      <p:ext uri="{BB962C8B-B14F-4D97-AF65-F5344CB8AC3E}">
        <p14:creationId xmlns:p14="http://schemas.microsoft.com/office/powerpoint/2010/main" val="1635172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Her iki çalışmada da radyoterapinin bitiminden 5 yıl sonrasına kadar geç </a:t>
            </a:r>
            <a:r>
              <a:rPr lang="tr-TR" dirty="0" err="1"/>
              <a:t>toksisite</a:t>
            </a:r>
            <a:r>
              <a:rPr lang="tr-TR" dirty="0"/>
              <a:t> ölçüldü. </a:t>
            </a:r>
          </a:p>
          <a:p>
            <a:pPr>
              <a:lnSpc>
                <a:spcPct val="150000"/>
              </a:lnSpc>
            </a:pPr>
            <a:r>
              <a:rPr lang="tr-TR" dirty="0" err="1"/>
              <a:t>BCON'da</a:t>
            </a:r>
            <a:r>
              <a:rPr lang="tr-TR" dirty="0"/>
              <a:t> sadece </a:t>
            </a:r>
            <a:r>
              <a:rPr lang="tr-TR" dirty="0" err="1"/>
              <a:t>üriner</a:t>
            </a:r>
            <a:r>
              <a:rPr lang="tr-TR" dirty="0"/>
              <a:t> ve </a:t>
            </a:r>
            <a:r>
              <a:rPr lang="tr-TR" dirty="0" err="1"/>
              <a:t>rektal</a:t>
            </a:r>
            <a:r>
              <a:rPr lang="tr-TR" dirty="0"/>
              <a:t> </a:t>
            </a:r>
            <a:r>
              <a:rPr lang="tr-TR" dirty="0" err="1"/>
              <a:t>disfonksiyon</a:t>
            </a:r>
            <a:r>
              <a:rPr lang="tr-TR" dirty="0"/>
              <a:t> </a:t>
            </a:r>
            <a:r>
              <a:rPr lang="tr-TR" dirty="0" err="1"/>
              <a:t>toksisitesi</a:t>
            </a:r>
            <a:r>
              <a:rPr lang="tr-TR" dirty="0"/>
              <a:t> kaydedildi ve bunlar BC2001'e göre (1. yılda her 3 ayda bir ve 2–5 yılları arasında 6 ayda bir) (1. yılda her 3 ayda bir ve daha sonra yılda bir) daha sık değerlendirildi. .</a:t>
            </a:r>
          </a:p>
        </p:txBody>
      </p:sp>
    </p:spTree>
    <p:extLst>
      <p:ext uri="{BB962C8B-B14F-4D97-AF65-F5344CB8AC3E}">
        <p14:creationId xmlns:p14="http://schemas.microsoft.com/office/powerpoint/2010/main" val="1330056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BC2001 çalışmasında, sağlıkla ilgili yaşam kalitesi (HRQOL), tedavinin sonunda, </a:t>
            </a:r>
            <a:r>
              <a:rPr lang="tr-TR" dirty="0" err="1"/>
              <a:t>randomizasyondan</a:t>
            </a:r>
            <a:r>
              <a:rPr lang="tr-TR" dirty="0"/>
              <a:t> 6 ay ve 12 ay sonra ve daha sonra Kanser Tedavisi-Mesanenin Fonksiyonel Değerlendirmesi (FACT-BL) modülü ile 5 yıla kadar yıllık olarak değerlendirilmiştir. </a:t>
            </a:r>
          </a:p>
          <a:p>
            <a:pPr>
              <a:lnSpc>
                <a:spcPct val="150000"/>
              </a:lnSpc>
            </a:pPr>
            <a:r>
              <a:rPr lang="tr-TR" dirty="0" err="1"/>
              <a:t>BCON'da</a:t>
            </a:r>
            <a:r>
              <a:rPr lang="tr-TR" dirty="0"/>
              <a:t> benzer bir HRQOL programı planlandı, ancak veri dönüşü seyrekti ve analiz yapılmadı.</a:t>
            </a:r>
          </a:p>
        </p:txBody>
      </p:sp>
    </p:spTree>
    <p:extLst>
      <p:ext uri="{BB962C8B-B14F-4D97-AF65-F5344CB8AC3E}">
        <p14:creationId xmlns:p14="http://schemas.microsoft.com/office/powerpoint/2010/main" val="1738691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İSTATİSTİKSEL ANALİZ</a:t>
            </a:r>
          </a:p>
        </p:txBody>
      </p:sp>
      <p:sp>
        <p:nvSpPr>
          <p:cNvPr id="3" name="İçerik Yer Tutucusu 2"/>
          <p:cNvSpPr>
            <a:spLocks noGrp="1"/>
          </p:cNvSpPr>
          <p:nvPr>
            <p:ph idx="1"/>
          </p:nvPr>
        </p:nvSpPr>
        <p:spPr/>
        <p:txBody>
          <a:bodyPr/>
          <a:lstStyle/>
          <a:p>
            <a:pPr>
              <a:lnSpc>
                <a:spcPct val="150000"/>
              </a:lnSpc>
            </a:pPr>
            <a:r>
              <a:rPr lang="tr-TR" dirty="0"/>
              <a:t>Her iki çalışmada bulunan bilgilere dayanarak meta-analiz için ortak sonlanım noktaları tanımlandı. Eş-birincil son noktalar, </a:t>
            </a:r>
            <a:r>
              <a:rPr lang="tr-TR" dirty="0" err="1"/>
              <a:t>invaziv</a:t>
            </a:r>
            <a:r>
              <a:rPr lang="tr-TR" dirty="0"/>
              <a:t> mesane </a:t>
            </a:r>
            <a:r>
              <a:rPr lang="tr-TR" dirty="0" err="1"/>
              <a:t>nüksü</a:t>
            </a:r>
            <a:r>
              <a:rPr lang="tr-TR" dirty="0"/>
              <a:t> veya </a:t>
            </a:r>
            <a:r>
              <a:rPr lang="tr-TR" dirty="0" err="1"/>
              <a:t>pelvik</a:t>
            </a:r>
            <a:r>
              <a:rPr lang="tr-TR" dirty="0"/>
              <a:t> </a:t>
            </a:r>
            <a:r>
              <a:rPr lang="tr-TR" dirty="0" err="1"/>
              <a:t>nod</a:t>
            </a:r>
            <a:r>
              <a:rPr lang="tr-TR" dirty="0"/>
              <a:t> </a:t>
            </a:r>
            <a:r>
              <a:rPr lang="tr-TR" dirty="0" err="1"/>
              <a:t>nüks</a:t>
            </a:r>
            <a:r>
              <a:rPr lang="tr-TR" dirty="0"/>
              <a:t>/ve geç rektum veya mesane </a:t>
            </a:r>
            <a:r>
              <a:rPr lang="tr-TR" dirty="0" err="1"/>
              <a:t>toksisitesidir</a:t>
            </a:r>
            <a:r>
              <a:rPr lang="tr-TR" dirty="0"/>
              <a:t>.</a:t>
            </a:r>
          </a:p>
          <a:p>
            <a:pPr>
              <a:lnSpc>
                <a:spcPct val="150000"/>
              </a:lnSpc>
            </a:pPr>
            <a:r>
              <a:rPr lang="tr-TR" dirty="0" err="1"/>
              <a:t>İnvaziv</a:t>
            </a:r>
            <a:r>
              <a:rPr lang="tr-TR" dirty="0"/>
              <a:t> </a:t>
            </a:r>
            <a:r>
              <a:rPr lang="tr-TR" dirty="0" err="1"/>
              <a:t>locoregional</a:t>
            </a:r>
            <a:r>
              <a:rPr lang="tr-TR" dirty="0"/>
              <a:t> kontrol tahmini için beklenen zaman 3 yıldı. </a:t>
            </a:r>
          </a:p>
          <a:p>
            <a:pPr>
              <a:lnSpc>
                <a:spcPct val="150000"/>
              </a:lnSpc>
            </a:pPr>
            <a:r>
              <a:rPr lang="tr-TR" dirty="0"/>
              <a:t>Denemeler arasındaki hastalık takip değerlendirmelerinin uzunluğundaki farkı hesaba katmak için gözlem süresi 5 yıl olarak belirlendi.</a:t>
            </a:r>
          </a:p>
        </p:txBody>
      </p:sp>
    </p:spTree>
    <p:extLst>
      <p:ext uri="{BB962C8B-B14F-4D97-AF65-F5344CB8AC3E}">
        <p14:creationId xmlns:p14="http://schemas.microsoft.com/office/powerpoint/2010/main" val="850487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Geç </a:t>
            </a:r>
            <a:r>
              <a:rPr lang="tr-TR" dirty="0" err="1"/>
              <a:t>toksisite</a:t>
            </a:r>
            <a:r>
              <a:rPr lang="tr-TR" dirty="0"/>
              <a:t>, </a:t>
            </a:r>
            <a:r>
              <a:rPr lang="tr-TR" dirty="0" err="1"/>
              <a:t>randomizasyondan</a:t>
            </a:r>
            <a:r>
              <a:rPr lang="tr-TR" dirty="0"/>
              <a:t> sonraki 5 yıl boyunca, LENT-SOMA skalası ile değerlendirildiği üzere, derece 3-4 rektum veya mesane yan etkisi olan hastaların oranı ile ölçülmüştür.</a:t>
            </a:r>
          </a:p>
          <a:p>
            <a:pPr>
              <a:lnSpc>
                <a:spcPct val="150000"/>
              </a:lnSpc>
            </a:pPr>
            <a:r>
              <a:rPr lang="tr-TR" dirty="0"/>
              <a:t>İkincil son nokta, herhangi bir nedene bağlı olarak </a:t>
            </a:r>
            <a:r>
              <a:rPr lang="tr-TR" dirty="0" err="1"/>
              <a:t>randomizasyon</a:t>
            </a:r>
            <a:r>
              <a:rPr lang="tr-TR" dirty="0"/>
              <a:t> tarihinden ölüm tarihine kadar geçen süre olarak tanımlanan genel </a:t>
            </a:r>
            <a:r>
              <a:rPr lang="tr-TR" dirty="0" err="1"/>
              <a:t>sağkalımdı</a:t>
            </a:r>
            <a:r>
              <a:rPr lang="tr-TR" dirty="0"/>
              <a:t>.</a:t>
            </a:r>
          </a:p>
        </p:txBody>
      </p:sp>
    </p:spTree>
    <p:extLst>
      <p:ext uri="{BB962C8B-B14F-4D97-AF65-F5344CB8AC3E}">
        <p14:creationId xmlns:p14="http://schemas.microsoft.com/office/powerpoint/2010/main" val="180260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Hastalık kontrolü ve geç </a:t>
            </a:r>
            <a:r>
              <a:rPr lang="tr-TR" dirty="0" err="1"/>
              <a:t>toksisite</a:t>
            </a:r>
            <a:r>
              <a:rPr lang="tr-TR" dirty="0"/>
              <a:t> açısından 20 fraksiyonda 55 </a:t>
            </a:r>
            <a:r>
              <a:rPr lang="tr-TR" dirty="0" err="1"/>
              <a:t>Gy'nin</a:t>
            </a:r>
            <a:r>
              <a:rPr lang="tr-TR" dirty="0"/>
              <a:t> 32 fraksiyonda 64 </a:t>
            </a:r>
            <a:r>
              <a:rPr lang="tr-TR" dirty="0" err="1"/>
              <a:t>Gy'den</a:t>
            </a:r>
            <a:r>
              <a:rPr lang="tr-TR" dirty="0"/>
              <a:t> aşağı olmayacağını varsayıldı.</a:t>
            </a:r>
          </a:p>
        </p:txBody>
      </p:sp>
    </p:spTree>
    <p:extLst>
      <p:ext uri="{BB962C8B-B14F-4D97-AF65-F5344CB8AC3E}">
        <p14:creationId xmlns:p14="http://schemas.microsoft.com/office/powerpoint/2010/main" val="1371977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5 yıl içinde derece 3–4 rektum ve mesane </a:t>
            </a:r>
            <a:r>
              <a:rPr lang="tr-TR" dirty="0" err="1"/>
              <a:t>toksisitelerinin</a:t>
            </a:r>
            <a:r>
              <a:rPr lang="tr-TR" dirty="0"/>
              <a:t> analizi için, </a:t>
            </a:r>
            <a:r>
              <a:rPr lang="tr-TR" dirty="0" err="1"/>
              <a:t>nüks</a:t>
            </a:r>
            <a:r>
              <a:rPr lang="tr-TR" dirty="0"/>
              <a:t> semptomlarını </a:t>
            </a:r>
            <a:r>
              <a:rPr lang="tr-TR" dirty="0" err="1"/>
              <a:t>toksisite</a:t>
            </a:r>
            <a:r>
              <a:rPr lang="tr-TR" dirty="0"/>
              <a:t> olarak yorumlamaktan kaçınmak için ilk </a:t>
            </a:r>
            <a:r>
              <a:rPr lang="tr-TR" dirty="0" err="1"/>
              <a:t>nüks</a:t>
            </a:r>
            <a:r>
              <a:rPr lang="tr-TR" dirty="0"/>
              <a:t> veya mesane kanserine bağlı ölümden önceki 3 ay içinde bildirilen </a:t>
            </a:r>
            <a:r>
              <a:rPr lang="tr-TR" dirty="0" err="1"/>
              <a:t>toksisiteler</a:t>
            </a:r>
            <a:r>
              <a:rPr lang="tr-TR" dirty="0"/>
              <a:t> dahil edilmedi.</a:t>
            </a:r>
          </a:p>
        </p:txBody>
      </p:sp>
    </p:spTree>
    <p:extLst>
      <p:ext uri="{BB962C8B-B14F-4D97-AF65-F5344CB8AC3E}">
        <p14:creationId xmlns:p14="http://schemas.microsoft.com/office/powerpoint/2010/main" val="2613348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971674" y="115052"/>
            <a:ext cx="9925051" cy="6668272"/>
          </a:xfrm>
          <a:prstGeom prst="rect">
            <a:avLst/>
          </a:prstGeom>
        </p:spPr>
      </p:pic>
    </p:spTree>
    <p:extLst>
      <p:ext uri="{BB962C8B-B14F-4D97-AF65-F5344CB8AC3E}">
        <p14:creationId xmlns:p14="http://schemas.microsoft.com/office/powerpoint/2010/main" val="141111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981200" y="333375"/>
            <a:ext cx="10106170" cy="6157912"/>
          </a:xfrm>
          <a:prstGeom prst="rect">
            <a:avLst/>
          </a:prstGeom>
        </p:spPr>
      </p:pic>
    </p:spTree>
    <p:extLst>
      <p:ext uri="{BB962C8B-B14F-4D97-AF65-F5344CB8AC3E}">
        <p14:creationId xmlns:p14="http://schemas.microsoft.com/office/powerpoint/2010/main" val="17312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352675" y="1800224"/>
            <a:ext cx="9531145" cy="3667125"/>
          </a:xfrm>
          <a:prstGeom prst="rect">
            <a:avLst/>
          </a:prstGeom>
        </p:spPr>
      </p:pic>
    </p:spTree>
    <p:extLst>
      <p:ext uri="{BB962C8B-B14F-4D97-AF65-F5344CB8AC3E}">
        <p14:creationId xmlns:p14="http://schemas.microsoft.com/office/powerpoint/2010/main" val="2562731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SONUÇ</a:t>
            </a:r>
          </a:p>
        </p:txBody>
      </p:sp>
      <p:sp>
        <p:nvSpPr>
          <p:cNvPr id="3" name="İçerik Yer Tutucusu 2"/>
          <p:cNvSpPr>
            <a:spLocks noGrp="1"/>
          </p:cNvSpPr>
          <p:nvPr>
            <p:ph idx="1"/>
          </p:nvPr>
        </p:nvSpPr>
        <p:spPr/>
        <p:txBody>
          <a:bodyPr/>
          <a:lstStyle/>
          <a:p>
            <a:pPr>
              <a:lnSpc>
                <a:spcPct val="150000"/>
              </a:lnSpc>
            </a:pPr>
            <a:r>
              <a:rPr lang="tr-TR" dirty="0"/>
              <a:t>BC2001 çalışmasındaki 458 hastanın 456'sı meta analize dahil edildi (iki hasta için </a:t>
            </a:r>
            <a:r>
              <a:rPr lang="tr-TR" dirty="0" err="1"/>
              <a:t>fraksiyonlama</a:t>
            </a:r>
            <a:r>
              <a:rPr lang="tr-TR" dirty="0"/>
              <a:t> çizelgesi bilinmiyordu); 279 (%61) 32 fraksiyon ve 177 (%39) 20 fraksiyon aldı. Medyan takip süresi 118 aydı.</a:t>
            </a:r>
          </a:p>
          <a:p>
            <a:pPr>
              <a:lnSpc>
                <a:spcPct val="150000"/>
              </a:lnSpc>
            </a:pPr>
            <a:r>
              <a:rPr lang="tr-TR" dirty="0"/>
              <a:t>BCON çalışmasındaki 333 hastadan 326'sı meta-analize dahil edildi (beş hasta için </a:t>
            </a:r>
            <a:r>
              <a:rPr lang="tr-TR" dirty="0" err="1"/>
              <a:t>fraksiyonlama</a:t>
            </a:r>
            <a:r>
              <a:rPr lang="tr-TR" dirty="0"/>
              <a:t> programı bilinmiyordu ve diğer iki hastanın başlangıçta metastazları olduğu bulundu); 97'si (%30) 32 fraksiyon aldı ve 229'u (%70) 20 fraksiyon aldı. Medyan takip süresi 159 aydı.</a:t>
            </a:r>
          </a:p>
        </p:txBody>
      </p:sp>
    </p:spTree>
    <p:extLst>
      <p:ext uri="{BB962C8B-B14F-4D97-AF65-F5344CB8AC3E}">
        <p14:creationId xmlns:p14="http://schemas.microsoft.com/office/powerpoint/2010/main" val="65410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Birleşik veri seti, 376'sı (%48) 32 fraksiyon ve 406'sı (%52) 20 fraksiyon alan 782 hastadan oluşuyordu. Birleşik veri setindeki medyan takip süresi 120 aydı.</a:t>
            </a:r>
          </a:p>
          <a:p>
            <a:pPr>
              <a:lnSpc>
                <a:spcPct val="150000"/>
              </a:lnSpc>
            </a:pPr>
            <a:r>
              <a:rPr lang="tr-TR" dirty="0"/>
              <a:t>782 hastanın 218'inde (%28) 5 yıl içinde </a:t>
            </a:r>
            <a:r>
              <a:rPr lang="tr-TR" dirty="0" err="1"/>
              <a:t>invaziv</a:t>
            </a:r>
            <a:r>
              <a:rPr lang="tr-TR" dirty="0"/>
              <a:t> lokal </a:t>
            </a:r>
            <a:r>
              <a:rPr lang="tr-TR" dirty="0" err="1"/>
              <a:t>rekürrens</a:t>
            </a:r>
            <a:r>
              <a:rPr lang="tr-TR" dirty="0"/>
              <a:t> görüldü: </a:t>
            </a:r>
          </a:p>
          <a:p>
            <a:pPr>
              <a:lnSpc>
                <a:spcPct val="150000"/>
              </a:lnSpc>
            </a:pPr>
            <a:r>
              <a:rPr lang="tr-TR" dirty="0"/>
              <a:t>376 hastanın 106'sı (%28) 32 fraksiyon alan kolda ve 406 hastanın 112'si (%28) 20 fraksiyon alan kolda.</a:t>
            </a:r>
          </a:p>
        </p:txBody>
      </p:sp>
    </p:spTree>
    <p:extLst>
      <p:ext uri="{BB962C8B-B14F-4D97-AF65-F5344CB8AC3E}">
        <p14:creationId xmlns:p14="http://schemas.microsoft.com/office/powerpoint/2010/main" val="3484778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647950" y="126339"/>
            <a:ext cx="8915400" cy="6645935"/>
          </a:xfrm>
          <a:prstGeom prst="rect">
            <a:avLst/>
          </a:prstGeom>
        </p:spPr>
      </p:pic>
    </p:spTree>
    <p:extLst>
      <p:ext uri="{BB962C8B-B14F-4D97-AF65-F5344CB8AC3E}">
        <p14:creationId xmlns:p14="http://schemas.microsoft.com/office/powerpoint/2010/main" val="3740585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Yaş, cinsiyet, rezeksiyon kapsamı, tümör evresi, hemoglobin ve </a:t>
            </a:r>
            <a:r>
              <a:rPr lang="tr-TR" dirty="0" err="1"/>
              <a:t>neoadjuvan</a:t>
            </a:r>
            <a:r>
              <a:rPr lang="tr-TR" dirty="0"/>
              <a:t> kemoterapi kullanımı hesaba katıldıktan sonra, 20 fraksiyon kolu 32 fraksiyon kolundan daha düşük bir risk oranına sahipti (</a:t>
            </a:r>
            <a:r>
              <a:rPr lang="tr-TR" dirty="0" err="1"/>
              <a:t>aHR</a:t>
            </a:r>
            <a:r>
              <a:rPr lang="tr-TR" dirty="0"/>
              <a:t> 0.71 [%95 GA 052 –0·96];</a:t>
            </a:r>
          </a:p>
        </p:txBody>
      </p:sp>
    </p:spTree>
    <p:extLst>
      <p:ext uri="{BB962C8B-B14F-4D97-AF65-F5344CB8AC3E}">
        <p14:creationId xmlns:p14="http://schemas.microsoft.com/office/powerpoint/2010/main" val="1635969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000375" y="66887"/>
            <a:ext cx="7629525" cy="6724438"/>
          </a:xfrm>
          <a:prstGeom prst="rect">
            <a:avLst/>
          </a:prstGeom>
        </p:spPr>
      </p:pic>
    </p:spTree>
    <p:extLst>
      <p:ext uri="{BB962C8B-B14F-4D97-AF65-F5344CB8AC3E}">
        <p14:creationId xmlns:p14="http://schemas.microsoft.com/office/powerpoint/2010/main" val="2518710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467100" y="371683"/>
            <a:ext cx="7458075" cy="6186280"/>
          </a:xfrm>
          <a:prstGeom prst="rect">
            <a:avLst/>
          </a:prstGeom>
        </p:spPr>
      </p:pic>
    </p:spTree>
    <p:extLst>
      <p:ext uri="{BB962C8B-B14F-4D97-AF65-F5344CB8AC3E}">
        <p14:creationId xmlns:p14="http://schemas.microsoft.com/office/powerpoint/2010/main" val="4280857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b="1" dirty="0"/>
          </a:p>
        </p:txBody>
      </p:sp>
      <p:sp>
        <p:nvSpPr>
          <p:cNvPr id="3" name="İçerik Yer Tutucusu 2"/>
          <p:cNvSpPr>
            <a:spLocks noGrp="1"/>
          </p:cNvSpPr>
          <p:nvPr>
            <p:ph idx="1"/>
          </p:nvPr>
        </p:nvSpPr>
        <p:spPr/>
        <p:txBody>
          <a:bodyPr/>
          <a:lstStyle/>
          <a:p>
            <a:pPr>
              <a:lnSpc>
                <a:spcPct val="150000"/>
              </a:lnSpc>
            </a:pPr>
            <a:r>
              <a:rPr lang="tr-TR" dirty="0"/>
              <a:t>20 fraksiyonda 55 </a:t>
            </a:r>
            <a:r>
              <a:rPr lang="tr-TR" dirty="0" err="1"/>
              <a:t>Gy</a:t>
            </a:r>
            <a:r>
              <a:rPr lang="tr-TR" dirty="0"/>
              <a:t> ile </a:t>
            </a:r>
            <a:r>
              <a:rPr lang="tr-TR" dirty="0" err="1"/>
              <a:t>hipofraksiyone</a:t>
            </a:r>
            <a:r>
              <a:rPr lang="tr-TR" dirty="0"/>
              <a:t> radyoterapinin, </a:t>
            </a:r>
            <a:r>
              <a:rPr lang="tr-TR" dirty="0" err="1"/>
              <a:t>invaziv</a:t>
            </a:r>
            <a:r>
              <a:rPr lang="tr-TR" dirty="0"/>
              <a:t> lokal kontrol ve geç mesane ve rektum </a:t>
            </a:r>
            <a:r>
              <a:rPr lang="tr-TR" dirty="0" err="1"/>
              <a:t>toksisitesi</a:t>
            </a:r>
            <a:r>
              <a:rPr lang="tr-TR" dirty="0"/>
              <a:t> ile ilgili olarak 32 fraksiyonda 64 </a:t>
            </a:r>
            <a:r>
              <a:rPr lang="tr-TR" dirty="0" err="1"/>
              <a:t>Gy'den</a:t>
            </a:r>
            <a:r>
              <a:rPr lang="tr-TR" dirty="0"/>
              <a:t> aşağı olmadığını bulundu.</a:t>
            </a:r>
          </a:p>
        </p:txBody>
      </p:sp>
    </p:spTree>
    <p:extLst>
      <p:ext uri="{BB962C8B-B14F-4D97-AF65-F5344CB8AC3E}">
        <p14:creationId xmlns:p14="http://schemas.microsoft.com/office/powerpoint/2010/main" val="2535567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Daha kısa tedavi protokolleri belirgin sosyoekonomik avantaja sahiptir. Uzun vadeli yan etkilerde tedavinin üstünlüğüne dair kanıt sağlanabiliyorsa, protokol standart tedavi olarak kabul edilmelidir. Bu nedenle lokal ileri mesane kanserli hastalarda mesane korunması için standart tedavi olarak 20 fraksiyonda 55 </a:t>
            </a:r>
            <a:r>
              <a:rPr lang="tr-TR" dirty="0" err="1"/>
              <a:t>Gy</a:t>
            </a:r>
            <a:r>
              <a:rPr lang="tr-TR" dirty="0"/>
              <a:t> önerilmelidir.</a:t>
            </a:r>
          </a:p>
        </p:txBody>
      </p:sp>
    </p:spTree>
    <p:extLst>
      <p:ext uri="{BB962C8B-B14F-4D97-AF65-F5344CB8AC3E}">
        <p14:creationId xmlns:p14="http://schemas.microsoft.com/office/powerpoint/2010/main" val="1713342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sz="2800" b="1" dirty="0"/>
          </a:p>
          <a:p>
            <a:endParaRPr lang="tr-TR" sz="2800" b="1" dirty="0"/>
          </a:p>
          <a:p>
            <a:endParaRPr lang="tr-TR" sz="2800" b="1" dirty="0"/>
          </a:p>
          <a:p>
            <a:endParaRPr lang="tr-TR" sz="2800" b="1" dirty="0"/>
          </a:p>
          <a:p>
            <a:pPr marL="0" indent="0">
              <a:buNone/>
            </a:pPr>
            <a:r>
              <a:rPr lang="tr-TR" sz="2800" b="1" dirty="0"/>
              <a:t>                                                TEŞEKKÜRLER.</a:t>
            </a:r>
          </a:p>
        </p:txBody>
      </p:sp>
    </p:spTree>
    <p:extLst>
      <p:ext uri="{BB962C8B-B14F-4D97-AF65-F5344CB8AC3E}">
        <p14:creationId xmlns:p14="http://schemas.microsoft.com/office/powerpoint/2010/main" val="253759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GİRİŞ</a:t>
            </a:r>
          </a:p>
        </p:txBody>
      </p:sp>
      <p:sp>
        <p:nvSpPr>
          <p:cNvPr id="3" name="İçerik Yer Tutucusu 2"/>
          <p:cNvSpPr>
            <a:spLocks noGrp="1"/>
          </p:cNvSpPr>
          <p:nvPr>
            <p:ph idx="1"/>
          </p:nvPr>
        </p:nvSpPr>
        <p:spPr/>
        <p:txBody>
          <a:bodyPr/>
          <a:lstStyle/>
          <a:p>
            <a:pPr>
              <a:lnSpc>
                <a:spcPct val="150000"/>
              </a:lnSpc>
            </a:pPr>
            <a:r>
              <a:rPr lang="tr-TR" dirty="0"/>
              <a:t>Mesane koruyucu tedavi, lokal ileri mesane kanseri tedavisinde cerrahiye bir alternatiftir. Radyoterapinin öncesinde </a:t>
            </a:r>
            <a:r>
              <a:rPr lang="tr-TR" dirty="0" err="1"/>
              <a:t>neoadjuvan</a:t>
            </a:r>
            <a:r>
              <a:rPr lang="tr-TR" dirty="0"/>
              <a:t> kemoterapi de verilebilir.</a:t>
            </a:r>
          </a:p>
          <a:p>
            <a:pPr>
              <a:lnSpc>
                <a:spcPct val="150000"/>
              </a:lnSpc>
            </a:pPr>
            <a:r>
              <a:rPr lang="tr-TR" dirty="0"/>
              <a:t>Radyoterapiyi bir </a:t>
            </a:r>
            <a:r>
              <a:rPr lang="tr-TR" dirty="0" err="1"/>
              <a:t>radyoduyarlaştırıcı</a:t>
            </a:r>
            <a:r>
              <a:rPr lang="tr-TR" dirty="0"/>
              <a:t> ile birleştirmek, cerrahiye benzer hastalığa özgü </a:t>
            </a:r>
            <a:r>
              <a:rPr lang="tr-TR" dirty="0" err="1"/>
              <a:t>sağkalım</a:t>
            </a:r>
            <a:r>
              <a:rPr lang="tr-TR" dirty="0"/>
              <a:t> ve genel </a:t>
            </a:r>
            <a:r>
              <a:rPr lang="tr-TR" dirty="0" err="1"/>
              <a:t>sağkalım</a:t>
            </a:r>
            <a:r>
              <a:rPr lang="tr-TR" dirty="0"/>
              <a:t> oranları (her iki son nokta için 5 yılda yaklaşık %50) verir.</a:t>
            </a:r>
          </a:p>
        </p:txBody>
      </p:sp>
    </p:spTree>
    <p:extLst>
      <p:ext uri="{BB962C8B-B14F-4D97-AF65-F5344CB8AC3E}">
        <p14:creationId xmlns:p14="http://schemas.microsoft.com/office/powerpoint/2010/main" val="315240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Bu çalışma, BC2001 ve BCON </a:t>
            </a:r>
            <a:r>
              <a:rPr lang="tr-TR" dirty="0" err="1"/>
              <a:t>randomize</a:t>
            </a:r>
            <a:r>
              <a:rPr lang="tr-TR" dirty="0"/>
              <a:t>, faz 3 çalışmalarından elde edilen bireysel hasta verilerini değerlendirerek, bölgesel kontrol, geç mesane ve bağırsak </a:t>
            </a:r>
            <a:r>
              <a:rPr lang="tr-TR" dirty="0" err="1"/>
              <a:t>toksisitesi</a:t>
            </a:r>
            <a:r>
              <a:rPr lang="tr-TR" dirty="0"/>
              <a:t> açısından 20 fraksiyonda 55 </a:t>
            </a:r>
            <a:r>
              <a:rPr lang="tr-TR" dirty="0" err="1"/>
              <a:t>Gy'nin</a:t>
            </a:r>
            <a:r>
              <a:rPr lang="tr-TR" dirty="0"/>
              <a:t> 32 fraksiyonda 64 </a:t>
            </a:r>
            <a:r>
              <a:rPr lang="tr-TR" dirty="0" err="1"/>
              <a:t>Gy'den</a:t>
            </a:r>
            <a:r>
              <a:rPr lang="tr-TR" dirty="0"/>
              <a:t> düşük olup olmadığını değerlendirmeyi amaçladı.</a:t>
            </a:r>
          </a:p>
        </p:txBody>
      </p:sp>
    </p:spTree>
    <p:extLst>
      <p:ext uri="{BB962C8B-B14F-4D97-AF65-F5344CB8AC3E}">
        <p14:creationId xmlns:p14="http://schemas.microsoft.com/office/powerpoint/2010/main" val="256551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nSpc>
                <a:spcPct val="150000"/>
              </a:lnSpc>
            </a:pPr>
            <a:r>
              <a:rPr lang="tr-TR" dirty="0"/>
              <a:t>Her iki çalışmada da yaygın olarak kullanılan iki radyoterapi </a:t>
            </a:r>
            <a:r>
              <a:rPr lang="tr-TR" dirty="0" err="1"/>
              <a:t>fraksiyonasyonu</a:t>
            </a:r>
            <a:r>
              <a:rPr lang="tr-TR" dirty="0"/>
              <a:t> kullanıldı, </a:t>
            </a:r>
          </a:p>
          <a:p>
            <a:pPr>
              <a:lnSpc>
                <a:spcPct val="150000"/>
              </a:lnSpc>
            </a:pPr>
            <a:r>
              <a:rPr lang="tr-TR" dirty="0"/>
              <a:t>6,5 hafta boyunca 32 fraksiyonda 64 </a:t>
            </a:r>
            <a:r>
              <a:rPr lang="tr-TR" dirty="0" err="1"/>
              <a:t>Gy</a:t>
            </a:r>
            <a:r>
              <a:rPr lang="tr-TR" dirty="0"/>
              <a:t> ve</a:t>
            </a:r>
          </a:p>
          <a:p>
            <a:pPr>
              <a:lnSpc>
                <a:spcPct val="150000"/>
              </a:lnSpc>
            </a:pPr>
            <a:r>
              <a:rPr lang="tr-TR" dirty="0"/>
              <a:t> 4 hafta boyunca 20 fraksiyonda 55 </a:t>
            </a:r>
            <a:r>
              <a:rPr lang="tr-TR" dirty="0" err="1"/>
              <a:t>Gy</a:t>
            </a:r>
            <a:r>
              <a:rPr lang="tr-TR" dirty="0"/>
              <a:t> </a:t>
            </a:r>
            <a:r>
              <a:rPr lang="tr-TR" dirty="0" err="1"/>
              <a:t>hipofraksiyone</a:t>
            </a:r>
            <a:r>
              <a:rPr lang="tr-TR" dirty="0"/>
              <a:t> program. </a:t>
            </a:r>
          </a:p>
          <a:p>
            <a:pPr>
              <a:lnSpc>
                <a:spcPct val="150000"/>
              </a:lnSpc>
            </a:pPr>
            <a:r>
              <a:rPr lang="tr-TR" dirty="0"/>
              <a:t>Daha önce bu tedavi </a:t>
            </a:r>
            <a:r>
              <a:rPr lang="tr-TR" dirty="0" err="1"/>
              <a:t>şemalaraının</a:t>
            </a:r>
            <a:r>
              <a:rPr lang="tr-TR" dirty="0"/>
              <a:t> doğrudan karşılaştırması yapılmamış olsa da, yayınlanmış vaka serileri ve </a:t>
            </a:r>
            <a:r>
              <a:rPr lang="tr-TR" dirty="0" err="1"/>
              <a:t>kohort</a:t>
            </a:r>
            <a:r>
              <a:rPr lang="tr-TR" dirty="0"/>
              <a:t> çalışmaları, sonuçların ve geç </a:t>
            </a:r>
            <a:r>
              <a:rPr lang="tr-TR" dirty="0" err="1"/>
              <a:t>toksisitenin</a:t>
            </a:r>
            <a:r>
              <a:rPr lang="tr-TR" dirty="0"/>
              <a:t> benzer olduğunu göstermektedir.</a:t>
            </a:r>
          </a:p>
        </p:txBody>
      </p:sp>
    </p:spTree>
    <p:extLst>
      <p:ext uri="{BB962C8B-B14F-4D97-AF65-F5344CB8AC3E}">
        <p14:creationId xmlns:p14="http://schemas.microsoft.com/office/powerpoint/2010/main" val="143939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METOD</a:t>
            </a:r>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a:t>Çok merkezli, </a:t>
            </a:r>
            <a:r>
              <a:rPr lang="tr-TR" dirty="0" err="1"/>
              <a:t>randomize</a:t>
            </a:r>
            <a:r>
              <a:rPr lang="tr-TR" dirty="0"/>
              <a:t>, kontrollü, faz 3 denemeleri BC2001 ve </a:t>
            </a:r>
            <a:r>
              <a:rPr lang="tr-TR" dirty="0" err="1"/>
              <a:t>BCON'a</a:t>
            </a:r>
            <a:r>
              <a:rPr lang="tr-TR" dirty="0"/>
              <a:t> kayıtlı </a:t>
            </a:r>
            <a:r>
              <a:rPr lang="tr-TR" dirty="0" err="1"/>
              <a:t>invaziv</a:t>
            </a:r>
            <a:r>
              <a:rPr lang="tr-TR" dirty="0"/>
              <a:t> mesane kanserli hastalardan alınan bireysel hasta verilerinin bir meta-analizini yapıldı.</a:t>
            </a:r>
          </a:p>
          <a:p>
            <a:pPr>
              <a:lnSpc>
                <a:spcPct val="150000"/>
              </a:lnSpc>
            </a:pPr>
            <a:r>
              <a:rPr lang="tr-TR" dirty="0"/>
              <a:t>BC2001 de Birleşik Krallık Ulusal Sağlık Servisi (NHS) radyoterapi bölümünden radikal radyoterapi ile tedaviye uygun </a:t>
            </a:r>
            <a:r>
              <a:rPr lang="tr-TR" dirty="0" err="1"/>
              <a:t>transizyonel</a:t>
            </a:r>
            <a:r>
              <a:rPr lang="tr-TR" dirty="0"/>
              <a:t> hücreli mesane </a:t>
            </a:r>
            <a:r>
              <a:rPr lang="tr-TR" dirty="0" err="1"/>
              <a:t>karsinomu</a:t>
            </a:r>
            <a:r>
              <a:rPr lang="tr-TR" dirty="0"/>
              <a:t> (evre T2–T4N0M0) teşhisi konan 458 hasta (yaş ≥18) alındı. </a:t>
            </a:r>
          </a:p>
          <a:p>
            <a:pPr>
              <a:lnSpc>
                <a:spcPct val="150000"/>
              </a:lnSpc>
            </a:pPr>
            <a:r>
              <a:rPr lang="tr-TR" dirty="0"/>
              <a:t>Hastalar, tek başına radyoterapi veya KRT (1-5. günlerde </a:t>
            </a:r>
            <a:r>
              <a:rPr lang="tr-TR" dirty="0" err="1"/>
              <a:t>florourasil</a:t>
            </a:r>
            <a:r>
              <a:rPr lang="tr-TR" dirty="0"/>
              <a:t> [500 mg/m² vücut yüzey alanı günde 500 mg/m² ve günler 16–20] ve </a:t>
            </a:r>
            <a:r>
              <a:rPr lang="tr-TR" dirty="0" err="1"/>
              <a:t>mitomisin</a:t>
            </a:r>
            <a:r>
              <a:rPr lang="tr-TR" dirty="0"/>
              <a:t> C [1. günde 12 mg/m²]); ve standart tüm mesane radyoterapisi ya da tümör </a:t>
            </a:r>
            <a:r>
              <a:rPr lang="tr-TR" dirty="0" err="1"/>
              <a:t>boost</a:t>
            </a:r>
            <a:r>
              <a:rPr lang="tr-TR" dirty="0"/>
              <a:t> ile azaltılmış yüksek doz hacimli radyoterapi şeklinde </a:t>
            </a:r>
            <a:r>
              <a:rPr lang="tr-TR" dirty="0" err="1"/>
              <a:t>randomize</a:t>
            </a:r>
            <a:r>
              <a:rPr lang="tr-TR" dirty="0"/>
              <a:t> edildi.</a:t>
            </a:r>
          </a:p>
        </p:txBody>
      </p:sp>
    </p:spTree>
    <p:extLst>
      <p:ext uri="{BB962C8B-B14F-4D97-AF65-F5344CB8AC3E}">
        <p14:creationId xmlns:p14="http://schemas.microsoft.com/office/powerpoint/2010/main" val="394492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dirty="0"/>
              <a:t>BCON (NCT00033436) bir faz 3, </a:t>
            </a:r>
            <a:r>
              <a:rPr lang="tr-TR" dirty="0" err="1"/>
              <a:t>randomize</a:t>
            </a:r>
            <a:r>
              <a:rPr lang="tr-TR" dirty="0"/>
              <a:t> </a:t>
            </a:r>
            <a:r>
              <a:rPr lang="tr-TR" dirty="0" err="1"/>
              <a:t>çaloşmaydı</a:t>
            </a:r>
            <a:r>
              <a:rPr lang="tr-TR" dirty="0"/>
              <a:t>. Birleşik Krallık NHS radyoterapi bölümünden (her iki çalışmada da sekizi ortak olan) </a:t>
            </a:r>
            <a:r>
              <a:rPr lang="tr-TR" dirty="0" err="1"/>
              <a:t>transizyonel</a:t>
            </a:r>
            <a:r>
              <a:rPr lang="tr-TR" dirty="0"/>
              <a:t> hücreli mesane </a:t>
            </a:r>
            <a:r>
              <a:rPr lang="tr-TR" dirty="0" err="1"/>
              <a:t>karsinomu</a:t>
            </a:r>
            <a:r>
              <a:rPr lang="tr-TR" dirty="0"/>
              <a:t> teşhisi konan 333 hasta (yaş ≥18) (evre T1G3N0M0)[yüksek dereceli kas </a:t>
            </a:r>
            <a:r>
              <a:rPr lang="tr-TR" dirty="0" err="1"/>
              <a:t>invaziv</a:t>
            </a:r>
            <a:r>
              <a:rPr lang="tr-TR" dirty="0"/>
              <a:t> olmayan] ila T4aN0M0) alındı. Hastalar, RT ve RT+ </a:t>
            </a:r>
            <a:r>
              <a:rPr lang="tr-TR" dirty="0" err="1"/>
              <a:t>hipoksi</a:t>
            </a:r>
            <a:r>
              <a:rPr lang="tr-TR" dirty="0"/>
              <a:t> modifikasyonu kollarına </a:t>
            </a:r>
            <a:r>
              <a:rPr lang="tr-TR" dirty="0" err="1"/>
              <a:t>randomize</a:t>
            </a:r>
            <a:r>
              <a:rPr lang="tr-TR" dirty="0"/>
              <a:t> edildi.</a:t>
            </a:r>
          </a:p>
          <a:p>
            <a:pPr>
              <a:lnSpc>
                <a:spcPct val="150000"/>
              </a:lnSpc>
            </a:pPr>
            <a:r>
              <a:rPr lang="tr-TR" dirty="0" err="1"/>
              <a:t>Hipoksi</a:t>
            </a:r>
            <a:r>
              <a:rPr lang="tr-TR" dirty="0"/>
              <a:t> modifikasyonu için karbojen (her fraksiyon öncesinde ve sırasında 5 dakika süreyle 15 L/</a:t>
            </a:r>
            <a:r>
              <a:rPr lang="tr-TR" dirty="0" err="1"/>
              <a:t>dk'da</a:t>
            </a:r>
            <a:r>
              <a:rPr lang="tr-TR" dirty="0"/>
              <a:t> %2 CO2 ve %98 O2) ve </a:t>
            </a:r>
            <a:r>
              <a:rPr lang="tr-TR" dirty="0" err="1"/>
              <a:t>nikotinamid</a:t>
            </a:r>
            <a:r>
              <a:rPr lang="tr-TR" dirty="0"/>
              <a:t> (oral 40–60 mg/kg, her fraksiyondan 1,5–2,0 saat önce verilir) uygulandı. BCON çalışmasındaki tüm hastalara standart tüm mesane radyoterapisi uygulandı.</a:t>
            </a:r>
          </a:p>
        </p:txBody>
      </p:sp>
    </p:spTree>
    <p:extLst>
      <p:ext uri="{BB962C8B-B14F-4D97-AF65-F5344CB8AC3E}">
        <p14:creationId xmlns:p14="http://schemas.microsoft.com/office/powerpoint/2010/main" val="57735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t>Her iki çalışmada da radyoterapi için </a:t>
            </a:r>
            <a:r>
              <a:rPr lang="tr-TR" dirty="0" err="1"/>
              <a:t>fraksiyonasyon</a:t>
            </a:r>
            <a:r>
              <a:rPr lang="tr-TR" dirty="0"/>
              <a:t> programı 6,5 hafta boyunca 32 fraksiyonda 64 </a:t>
            </a:r>
            <a:r>
              <a:rPr lang="tr-TR" dirty="0" err="1"/>
              <a:t>Gy</a:t>
            </a:r>
            <a:r>
              <a:rPr lang="tr-TR" dirty="0"/>
              <a:t> veya 4 hafta boyunca 20 fraksiyonda 55 </a:t>
            </a:r>
            <a:r>
              <a:rPr lang="tr-TR" dirty="0" err="1"/>
              <a:t>Gy</a:t>
            </a:r>
            <a:r>
              <a:rPr lang="tr-TR" dirty="0"/>
              <a:t> kullanıldı.</a:t>
            </a:r>
          </a:p>
          <a:p>
            <a:pPr>
              <a:lnSpc>
                <a:spcPct val="150000"/>
              </a:lnSpc>
            </a:pPr>
            <a:r>
              <a:rPr lang="tr-TR" dirty="0"/>
              <a:t>Boş mesane tercih edildi</a:t>
            </a:r>
          </a:p>
          <a:p>
            <a:pPr>
              <a:lnSpc>
                <a:spcPct val="150000"/>
              </a:lnSpc>
            </a:pPr>
            <a:r>
              <a:rPr lang="tr-TR" dirty="0"/>
              <a:t>Konvansiyonel veya 3D </a:t>
            </a:r>
            <a:r>
              <a:rPr lang="tr-TR" dirty="0" err="1"/>
              <a:t>konformal</a:t>
            </a:r>
            <a:r>
              <a:rPr lang="tr-TR" dirty="0"/>
              <a:t> teknikle uygulandı. Klinik hedef hacimden planlanan hedef hacme 1,5 </a:t>
            </a:r>
            <a:r>
              <a:rPr lang="tr-TR" dirty="0" err="1"/>
              <a:t>cm'lik</a:t>
            </a:r>
            <a:r>
              <a:rPr lang="tr-TR" dirty="0"/>
              <a:t> marj verildi.</a:t>
            </a:r>
          </a:p>
        </p:txBody>
      </p:sp>
    </p:spTree>
    <p:extLst>
      <p:ext uri="{BB962C8B-B14F-4D97-AF65-F5344CB8AC3E}">
        <p14:creationId xmlns:p14="http://schemas.microsoft.com/office/powerpoint/2010/main" val="208892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err="1"/>
              <a:t>Pelvik</a:t>
            </a:r>
            <a:r>
              <a:rPr lang="tr-TR" dirty="0"/>
              <a:t> lenf düğümleri klinik hedef hacme dahil edilmedi. </a:t>
            </a:r>
          </a:p>
          <a:p>
            <a:pPr>
              <a:lnSpc>
                <a:spcPct val="150000"/>
              </a:lnSpc>
            </a:pPr>
            <a:r>
              <a:rPr lang="tr-TR" dirty="0"/>
              <a:t>İlk </a:t>
            </a:r>
            <a:r>
              <a:rPr lang="tr-TR" dirty="0" err="1"/>
              <a:t>evreleme</a:t>
            </a:r>
            <a:r>
              <a:rPr lang="tr-TR" dirty="0"/>
              <a:t> her iki çalışmada da histolojik tanıyı doğrulamak için </a:t>
            </a:r>
            <a:r>
              <a:rPr lang="tr-TR" dirty="0" err="1"/>
              <a:t>sistoskopik</a:t>
            </a:r>
            <a:r>
              <a:rPr lang="tr-TR" dirty="0"/>
              <a:t> inceleme ve biyopsi, karın ve </a:t>
            </a:r>
            <a:r>
              <a:rPr lang="tr-TR" dirty="0" err="1"/>
              <a:t>pelvisin</a:t>
            </a:r>
            <a:r>
              <a:rPr lang="tr-TR" dirty="0"/>
              <a:t> BT veya </a:t>
            </a:r>
            <a:r>
              <a:rPr lang="tr-TR" dirty="0" err="1"/>
              <a:t>MRG'si</a:t>
            </a:r>
            <a:r>
              <a:rPr lang="tr-TR" dirty="0"/>
              <a:t> ve göğüs radyografisi (BC2001'de göğüs </a:t>
            </a:r>
            <a:r>
              <a:rPr lang="tr-TR" dirty="0" err="1"/>
              <a:t>BT'sine</a:t>
            </a:r>
            <a:r>
              <a:rPr lang="tr-TR" dirty="0"/>
              <a:t> de izin verilir) ile belirlendi.</a:t>
            </a:r>
          </a:p>
        </p:txBody>
      </p:sp>
    </p:spTree>
    <p:extLst>
      <p:ext uri="{BB962C8B-B14F-4D97-AF65-F5344CB8AC3E}">
        <p14:creationId xmlns:p14="http://schemas.microsoft.com/office/powerpoint/2010/main" val="2744340596"/>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5111</TotalTime>
  <Words>1135</Words>
  <Application>Microsoft Office PowerPoint</Application>
  <PresentationFormat>Geniş ekran</PresentationFormat>
  <Paragraphs>50</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Arial</vt:lpstr>
      <vt:lpstr>Century Gothic</vt:lpstr>
      <vt:lpstr>Wingdings 3</vt:lpstr>
      <vt:lpstr>Duman</vt:lpstr>
      <vt:lpstr>LOKAL İLERİ MESANE KANSERİNDE HİPOFRAKSİYONE RADYOTERAPİ                          DR.MUSTAFA CAN BERK YÜCEL</vt:lpstr>
      <vt:lpstr>PowerPoint Sunusu</vt:lpstr>
      <vt:lpstr>GİRİŞ</vt:lpstr>
      <vt:lpstr>PowerPoint Sunusu</vt:lpstr>
      <vt:lpstr>PowerPoint Sunusu</vt:lpstr>
      <vt:lpstr>METOD</vt:lpstr>
      <vt:lpstr>PowerPoint Sunusu</vt:lpstr>
      <vt:lpstr>PowerPoint Sunusu</vt:lpstr>
      <vt:lpstr>PowerPoint Sunusu</vt:lpstr>
      <vt:lpstr>PowerPoint Sunusu</vt:lpstr>
      <vt:lpstr>PowerPoint Sunusu</vt:lpstr>
      <vt:lpstr>PowerPoint Sunusu</vt:lpstr>
      <vt:lpstr>PowerPoint Sunusu</vt:lpstr>
      <vt:lpstr>İSTATİSTİKSEL ANALİZ</vt:lpstr>
      <vt:lpstr>PowerPoint Sunusu</vt:lpstr>
      <vt:lpstr>PowerPoint Sunusu</vt:lpstr>
      <vt:lpstr>PowerPoint Sunusu</vt:lpstr>
      <vt:lpstr>PowerPoint Sunusu</vt:lpstr>
      <vt:lpstr>PowerPoint Sunusu</vt:lpstr>
      <vt:lpstr>SONUÇ</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LOKAL İLERİ MESANE KANSERİNDE HİPOFRAKSİYONE RADYOTERAPİ</dc:title>
  <dc:creator>Windows Kullanıcısı</dc:creator>
  <cp:lastModifiedBy>mustafa yücel</cp:lastModifiedBy>
  <cp:revision>27</cp:revision>
  <dcterms:created xsi:type="dcterms:W3CDTF">2022-03-17T11:11:31Z</dcterms:created>
  <dcterms:modified xsi:type="dcterms:W3CDTF">2022-04-29T08:01:21Z</dcterms:modified>
</cp:coreProperties>
</file>