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72" r:id="rId11"/>
    <p:sldId id="273" r:id="rId12"/>
    <p:sldId id="292" r:id="rId13"/>
    <p:sldId id="276" r:id="rId14"/>
    <p:sldId id="282" r:id="rId15"/>
    <p:sldId id="283" r:id="rId16"/>
    <p:sldId id="294" r:id="rId17"/>
    <p:sldId id="293" r:id="rId18"/>
    <p:sldId id="295" r:id="rId19"/>
    <p:sldId id="296" r:id="rId20"/>
    <p:sldId id="297" r:id="rId21"/>
    <p:sldId id="298" r:id="rId22"/>
    <p:sldId id="299" r:id="rId23"/>
    <p:sldId id="284" r:id="rId24"/>
    <p:sldId id="285" r:id="rId25"/>
    <p:sldId id="286" r:id="rId26"/>
    <p:sldId id="274" r:id="rId27"/>
    <p:sldId id="287" r:id="rId28"/>
    <p:sldId id="288" r:id="rId29"/>
    <p:sldId id="289" r:id="rId30"/>
    <p:sldId id="290" r:id="rId31"/>
    <p:sldId id="291" r:id="rId32"/>
    <p:sldId id="277" r:id="rId33"/>
    <p:sldId id="278" r:id="rId34"/>
    <p:sldId id="279" r:id="rId35"/>
    <p:sldId id="280" r:id="rId36"/>
    <p:sldId id="281" r:id="rId37"/>
    <p:sldId id="275" r:id="rId38"/>
    <p:sldId id="265" r:id="rId39"/>
    <p:sldId id="268" r:id="rId40"/>
    <p:sldId id="269" r:id="rId41"/>
    <p:sldId id="270" r:id="rId42"/>
    <p:sldId id="271" r:id="rId43"/>
    <p:sldId id="264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A7B8F-C62A-4998-9138-DCCBBD75A74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553638-B652-492B-9805-A9EBB33B3F4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SINIRLI EVRE/YAYGIN EVRE </a:t>
          </a:r>
          <a:endParaRPr lang="en-US"/>
        </a:p>
      </dgm:t>
    </dgm:pt>
    <dgm:pt modelId="{7D278E45-42ED-4E45-85EF-EE2FCCB7C043}" type="parTrans" cxnId="{C9C8E53C-B037-43FE-9CA0-83CB1B566D97}">
      <dgm:prSet/>
      <dgm:spPr/>
      <dgm:t>
        <a:bodyPr/>
        <a:lstStyle/>
        <a:p>
          <a:endParaRPr lang="en-US"/>
        </a:p>
      </dgm:t>
    </dgm:pt>
    <dgm:pt modelId="{8B96807A-FA35-4C13-9618-F048A181E64A}" type="sibTrans" cxnId="{C9C8E53C-B037-43FE-9CA0-83CB1B566D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67DAD65-7B12-482C-86A4-8EB69B20282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SİSTEMİK TEDAVİ VE RT SONRASI TAM YANITLI VAKALARDA BEYİN METASTAZI GELİŞME İNSİDANSI </a:t>
          </a:r>
          <a:endParaRPr lang="en-US"/>
        </a:p>
      </dgm:t>
    </dgm:pt>
    <dgm:pt modelId="{54C6642A-69A2-4B10-8AC5-5FC34F4741E2}" type="parTrans" cxnId="{0D167FC8-92E2-4522-B6B4-6FE185F742AF}">
      <dgm:prSet/>
      <dgm:spPr/>
      <dgm:t>
        <a:bodyPr/>
        <a:lstStyle/>
        <a:p>
          <a:endParaRPr lang="en-US"/>
        </a:p>
      </dgm:t>
    </dgm:pt>
    <dgm:pt modelId="{CF0054D1-FF44-4872-8797-424C97D21BFE}" type="sibTrans" cxnId="{0D167FC8-92E2-4522-B6B4-6FE185F742A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8378A2B-131A-417E-AF6E-F8B9655ED8B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GENEL SAĞKALIM FAYDASI ? </a:t>
          </a:r>
          <a:endParaRPr lang="en-US"/>
        </a:p>
      </dgm:t>
    </dgm:pt>
    <dgm:pt modelId="{2351C63B-B103-44EE-BB50-54340A3714CC}" type="parTrans" cxnId="{30DC8A61-5326-4252-825E-E72D2C521FE6}">
      <dgm:prSet/>
      <dgm:spPr/>
      <dgm:t>
        <a:bodyPr/>
        <a:lstStyle/>
        <a:p>
          <a:endParaRPr lang="en-US"/>
        </a:p>
      </dgm:t>
    </dgm:pt>
    <dgm:pt modelId="{1B89899F-F8DF-4E35-A578-5BC7FADE2883}" type="sibTrans" cxnId="{30DC8A61-5326-4252-825E-E72D2C521F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4E1E02D-BBBE-413E-B7D5-76175A78751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RTOG 0212</a:t>
          </a:r>
          <a:endParaRPr lang="en-US"/>
        </a:p>
      </dgm:t>
    </dgm:pt>
    <dgm:pt modelId="{7526D894-EC2C-43F5-9DD0-1E711D955948}" type="parTrans" cxnId="{C12E06D9-7E3F-4963-B034-55E85866C8C1}">
      <dgm:prSet/>
      <dgm:spPr/>
      <dgm:t>
        <a:bodyPr/>
        <a:lstStyle/>
        <a:p>
          <a:endParaRPr lang="en-US"/>
        </a:p>
      </dgm:t>
    </dgm:pt>
    <dgm:pt modelId="{B454D1DD-99D1-49BE-B87E-8D688737268A}" type="sibTrans" cxnId="{C12E06D9-7E3F-4963-B034-55E85866C8C1}">
      <dgm:prSet/>
      <dgm:spPr/>
      <dgm:t>
        <a:bodyPr/>
        <a:lstStyle/>
        <a:p>
          <a:endParaRPr lang="en-US"/>
        </a:p>
      </dgm:t>
    </dgm:pt>
    <dgm:pt modelId="{DF77AB87-A562-4A4D-8529-033A8025F6FD}" type="pres">
      <dgm:prSet presAssocID="{C4CA7B8F-C62A-4998-9138-DCCBBD75A74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FD837B7-EA97-4A33-9972-7009209B7F2A}" type="pres">
      <dgm:prSet presAssocID="{C4CA7B8F-C62A-4998-9138-DCCBBD75A746}" presName="container" presStyleCnt="0">
        <dgm:presLayoutVars>
          <dgm:dir/>
          <dgm:resizeHandles val="exact"/>
        </dgm:presLayoutVars>
      </dgm:prSet>
      <dgm:spPr/>
    </dgm:pt>
    <dgm:pt modelId="{B2473DD4-58F7-4FB4-A35A-76B7957B73DF}" type="pres">
      <dgm:prSet presAssocID="{EF553638-B652-492B-9805-A9EBB33B3F44}" presName="compNode" presStyleCnt="0"/>
      <dgm:spPr/>
    </dgm:pt>
    <dgm:pt modelId="{9E03B64F-3C26-4DB3-92DB-F191F04B5D76}" type="pres">
      <dgm:prSet presAssocID="{EF553638-B652-492B-9805-A9EBB33B3F44}" presName="iconBgRect" presStyleLbl="bgShp" presStyleIdx="0" presStyleCnt="4"/>
      <dgm:spPr/>
    </dgm:pt>
    <dgm:pt modelId="{82C8946C-88F0-4860-A48A-873E6AA7EABB}" type="pres">
      <dgm:prSet presAssocID="{EF553638-B652-492B-9805-A9EBB33B3F44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2EB10385-0866-4A34-98C1-AECFA64D55FF}" type="pres">
      <dgm:prSet presAssocID="{EF553638-B652-492B-9805-A9EBB33B3F44}" presName="spaceRect" presStyleCnt="0"/>
      <dgm:spPr/>
    </dgm:pt>
    <dgm:pt modelId="{53FB3605-F305-4AB1-84C7-9C7BBDAFCFDE}" type="pres">
      <dgm:prSet presAssocID="{EF553638-B652-492B-9805-A9EBB33B3F44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60CDF1EE-3817-4FF1-8247-1FC1FEA1494D}" type="pres">
      <dgm:prSet presAssocID="{8B96807A-FA35-4C13-9618-F048A181E64A}" presName="sibTrans" presStyleLbl="sibTrans2D1" presStyleIdx="0" presStyleCnt="0"/>
      <dgm:spPr/>
      <dgm:t>
        <a:bodyPr/>
        <a:lstStyle/>
        <a:p>
          <a:endParaRPr lang="tr-TR"/>
        </a:p>
      </dgm:t>
    </dgm:pt>
    <dgm:pt modelId="{AF1C4552-EF7F-4469-BDA4-000DCC5236A0}" type="pres">
      <dgm:prSet presAssocID="{967DAD65-7B12-482C-86A4-8EB69B20282D}" presName="compNode" presStyleCnt="0"/>
      <dgm:spPr/>
    </dgm:pt>
    <dgm:pt modelId="{F940B53C-B369-461F-9B59-4D1C64F6CE2E}" type="pres">
      <dgm:prSet presAssocID="{967DAD65-7B12-482C-86A4-8EB69B20282D}" presName="iconBgRect" presStyleLbl="bgShp" presStyleIdx="1" presStyleCnt="4"/>
      <dgm:spPr/>
    </dgm:pt>
    <dgm:pt modelId="{306C6B19-2818-4A55-98C9-4CADF31F5387}" type="pres">
      <dgm:prSet presAssocID="{967DAD65-7B12-482C-86A4-8EB69B20282D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4E00B6F-8A0F-4CB9-BD82-8A71E5F5E74C}" type="pres">
      <dgm:prSet presAssocID="{967DAD65-7B12-482C-86A4-8EB69B20282D}" presName="spaceRect" presStyleCnt="0"/>
      <dgm:spPr/>
    </dgm:pt>
    <dgm:pt modelId="{0604DAB9-F68E-48C9-9393-822BE2DACB40}" type="pres">
      <dgm:prSet presAssocID="{967DAD65-7B12-482C-86A4-8EB69B20282D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98950C09-CDC4-4431-81A4-D6EBDFF7A2CA}" type="pres">
      <dgm:prSet presAssocID="{CF0054D1-FF44-4872-8797-424C97D21BFE}" presName="sibTrans" presStyleLbl="sibTrans2D1" presStyleIdx="0" presStyleCnt="0"/>
      <dgm:spPr/>
      <dgm:t>
        <a:bodyPr/>
        <a:lstStyle/>
        <a:p>
          <a:endParaRPr lang="tr-TR"/>
        </a:p>
      </dgm:t>
    </dgm:pt>
    <dgm:pt modelId="{98E2AD62-239C-43A8-BA2B-35D9A7B48363}" type="pres">
      <dgm:prSet presAssocID="{08378A2B-131A-417E-AF6E-F8B9655ED8B1}" presName="compNode" presStyleCnt="0"/>
      <dgm:spPr/>
    </dgm:pt>
    <dgm:pt modelId="{2097E345-8B9D-4CB6-A12A-ED91CFAC09D0}" type="pres">
      <dgm:prSet presAssocID="{08378A2B-131A-417E-AF6E-F8B9655ED8B1}" presName="iconBgRect" presStyleLbl="bgShp" presStyleIdx="2" presStyleCnt="4"/>
      <dgm:spPr/>
    </dgm:pt>
    <dgm:pt modelId="{7EDCBD04-106C-4DF9-B43D-3395E52B58EF}" type="pres">
      <dgm:prSet presAssocID="{08378A2B-131A-417E-AF6E-F8B9655ED8B1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Fabrika"/>
        </a:ext>
      </dgm:extLst>
    </dgm:pt>
    <dgm:pt modelId="{5D47196A-D0D7-4B07-A34F-968A71655C57}" type="pres">
      <dgm:prSet presAssocID="{08378A2B-131A-417E-AF6E-F8B9655ED8B1}" presName="spaceRect" presStyleCnt="0"/>
      <dgm:spPr/>
    </dgm:pt>
    <dgm:pt modelId="{25FB8A8F-A9D1-4E0A-97D4-107D61E4A1C4}" type="pres">
      <dgm:prSet presAssocID="{08378A2B-131A-417E-AF6E-F8B9655ED8B1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7C84807D-5CC7-4E12-938D-46788B35422E}" type="pres">
      <dgm:prSet presAssocID="{1B89899F-F8DF-4E35-A578-5BC7FADE288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081FA0A5-00E5-4422-9C1C-1CA1BA6A0A38}" type="pres">
      <dgm:prSet presAssocID="{14E1E02D-BBBE-413E-B7D5-76175A787517}" presName="compNode" presStyleCnt="0"/>
      <dgm:spPr/>
    </dgm:pt>
    <dgm:pt modelId="{32091A4C-B9FE-44D6-95D4-E6692BD60B31}" type="pres">
      <dgm:prSet presAssocID="{14E1E02D-BBBE-413E-B7D5-76175A787517}" presName="iconBgRect" presStyleLbl="bgShp" presStyleIdx="3" presStyleCnt="4"/>
      <dgm:spPr/>
    </dgm:pt>
    <dgm:pt modelId="{383C30C4-CE3E-4DFB-9D8F-5A8F129EBE9F}" type="pres">
      <dgm:prSet presAssocID="{14E1E02D-BBBE-413E-B7D5-76175A787517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14927F05-6FF8-4354-BCF6-EFD286A242BA}" type="pres">
      <dgm:prSet presAssocID="{14E1E02D-BBBE-413E-B7D5-76175A787517}" presName="spaceRect" presStyleCnt="0"/>
      <dgm:spPr/>
    </dgm:pt>
    <dgm:pt modelId="{3DD11F3B-FCC4-4E7C-A022-966EE2FE76DB}" type="pres">
      <dgm:prSet presAssocID="{14E1E02D-BBBE-413E-B7D5-76175A787517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E51913-B370-4091-9F21-C72FFBDCCF88}" type="presOf" srcId="{8B96807A-FA35-4C13-9618-F048A181E64A}" destId="{60CDF1EE-3817-4FF1-8247-1FC1FEA1494D}" srcOrd="0" destOrd="0" presId="urn:microsoft.com/office/officeart/2018/2/layout/IconCircleList"/>
    <dgm:cxn modelId="{0D167FC8-92E2-4522-B6B4-6FE185F742AF}" srcId="{C4CA7B8F-C62A-4998-9138-DCCBBD75A746}" destId="{967DAD65-7B12-482C-86A4-8EB69B20282D}" srcOrd="1" destOrd="0" parTransId="{54C6642A-69A2-4B10-8AC5-5FC34F4741E2}" sibTransId="{CF0054D1-FF44-4872-8797-424C97D21BFE}"/>
    <dgm:cxn modelId="{C9C8E53C-B037-43FE-9CA0-83CB1B566D97}" srcId="{C4CA7B8F-C62A-4998-9138-DCCBBD75A746}" destId="{EF553638-B652-492B-9805-A9EBB33B3F44}" srcOrd="0" destOrd="0" parTransId="{7D278E45-42ED-4E45-85EF-EE2FCCB7C043}" sibTransId="{8B96807A-FA35-4C13-9618-F048A181E64A}"/>
    <dgm:cxn modelId="{BFF5A144-046E-4B95-90DA-162416AB0132}" type="presOf" srcId="{C4CA7B8F-C62A-4998-9138-DCCBBD75A746}" destId="{DF77AB87-A562-4A4D-8529-033A8025F6FD}" srcOrd="0" destOrd="0" presId="urn:microsoft.com/office/officeart/2018/2/layout/IconCircleList"/>
    <dgm:cxn modelId="{7A1675BF-D540-4EC6-94B5-0152DBCEC804}" type="presOf" srcId="{EF553638-B652-492B-9805-A9EBB33B3F44}" destId="{53FB3605-F305-4AB1-84C7-9C7BBDAFCFDE}" srcOrd="0" destOrd="0" presId="urn:microsoft.com/office/officeart/2018/2/layout/IconCircleList"/>
    <dgm:cxn modelId="{30DC8A61-5326-4252-825E-E72D2C521FE6}" srcId="{C4CA7B8F-C62A-4998-9138-DCCBBD75A746}" destId="{08378A2B-131A-417E-AF6E-F8B9655ED8B1}" srcOrd="2" destOrd="0" parTransId="{2351C63B-B103-44EE-BB50-54340A3714CC}" sibTransId="{1B89899F-F8DF-4E35-A578-5BC7FADE2883}"/>
    <dgm:cxn modelId="{81CAF699-24A2-41FA-ACFC-DBAD97BDD268}" type="presOf" srcId="{CF0054D1-FF44-4872-8797-424C97D21BFE}" destId="{98950C09-CDC4-4431-81A4-D6EBDFF7A2CA}" srcOrd="0" destOrd="0" presId="urn:microsoft.com/office/officeart/2018/2/layout/IconCircleList"/>
    <dgm:cxn modelId="{C12E06D9-7E3F-4963-B034-55E85866C8C1}" srcId="{C4CA7B8F-C62A-4998-9138-DCCBBD75A746}" destId="{14E1E02D-BBBE-413E-B7D5-76175A787517}" srcOrd="3" destOrd="0" parTransId="{7526D894-EC2C-43F5-9DD0-1E711D955948}" sibTransId="{B454D1DD-99D1-49BE-B87E-8D688737268A}"/>
    <dgm:cxn modelId="{6C000010-ADDB-48E3-8A81-23E4A4566411}" type="presOf" srcId="{08378A2B-131A-417E-AF6E-F8B9655ED8B1}" destId="{25FB8A8F-A9D1-4E0A-97D4-107D61E4A1C4}" srcOrd="0" destOrd="0" presId="urn:microsoft.com/office/officeart/2018/2/layout/IconCircleList"/>
    <dgm:cxn modelId="{904634E9-6DE2-43E2-94E0-93E17398895B}" type="presOf" srcId="{14E1E02D-BBBE-413E-B7D5-76175A787517}" destId="{3DD11F3B-FCC4-4E7C-A022-966EE2FE76DB}" srcOrd="0" destOrd="0" presId="urn:microsoft.com/office/officeart/2018/2/layout/IconCircleList"/>
    <dgm:cxn modelId="{AFC89B8F-92D7-4FA1-A8CD-8B6CD5D97EF0}" type="presOf" srcId="{1B89899F-F8DF-4E35-A578-5BC7FADE2883}" destId="{7C84807D-5CC7-4E12-938D-46788B35422E}" srcOrd="0" destOrd="0" presId="urn:microsoft.com/office/officeart/2018/2/layout/IconCircleList"/>
    <dgm:cxn modelId="{3991A4E1-0ACE-49BD-9972-C02C64538FFA}" type="presOf" srcId="{967DAD65-7B12-482C-86A4-8EB69B20282D}" destId="{0604DAB9-F68E-48C9-9393-822BE2DACB40}" srcOrd="0" destOrd="0" presId="urn:microsoft.com/office/officeart/2018/2/layout/IconCircleList"/>
    <dgm:cxn modelId="{CEA9AB8F-0095-4862-91DF-55684B2B5119}" type="presParOf" srcId="{DF77AB87-A562-4A4D-8529-033A8025F6FD}" destId="{CFD837B7-EA97-4A33-9972-7009209B7F2A}" srcOrd="0" destOrd="0" presId="urn:microsoft.com/office/officeart/2018/2/layout/IconCircleList"/>
    <dgm:cxn modelId="{CA1A3CFD-39BE-4782-87ED-24B2C66294A9}" type="presParOf" srcId="{CFD837B7-EA97-4A33-9972-7009209B7F2A}" destId="{B2473DD4-58F7-4FB4-A35A-76B7957B73DF}" srcOrd="0" destOrd="0" presId="urn:microsoft.com/office/officeart/2018/2/layout/IconCircleList"/>
    <dgm:cxn modelId="{09851CFD-73A4-4A11-B7FD-6A5260BAD623}" type="presParOf" srcId="{B2473DD4-58F7-4FB4-A35A-76B7957B73DF}" destId="{9E03B64F-3C26-4DB3-92DB-F191F04B5D76}" srcOrd="0" destOrd="0" presId="urn:microsoft.com/office/officeart/2018/2/layout/IconCircleList"/>
    <dgm:cxn modelId="{36E24C1B-AF6A-4A48-B4A9-D52F7D73622C}" type="presParOf" srcId="{B2473DD4-58F7-4FB4-A35A-76B7957B73DF}" destId="{82C8946C-88F0-4860-A48A-873E6AA7EABB}" srcOrd="1" destOrd="0" presId="urn:microsoft.com/office/officeart/2018/2/layout/IconCircleList"/>
    <dgm:cxn modelId="{5CDD5CD8-202F-4D1D-8A77-E709A1310778}" type="presParOf" srcId="{B2473DD4-58F7-4FB4-A35A-76B7957B73DF}" destId="{2EB10385-0866-4A34-98C1-AECFA64D55FF}" srcOrd="2" destOrd="0" presId="urn:microsoft.com/office/officeart/2018/2/layout/IconCircleList"/>
    <dgm:cxn modelId="{48B454B4-ADD2-49C2-AE63-9A83DC9A7BAD}" type="presParOf" srcId="{B2473DD4-58F7-4FB4-A35A-76B7957B73DF}" destId="{53FB3605-F305-4AB1-84C7-9C7BBDAFCFDE}" srcOrd="3" destOrd="0" presId="urn:microsoft.com/office/officeart/2018/2/layout/IconCircleList"/>
    <dgm:cxn modelId="{AEFE2793-1C94-49B8-8531-A6AE56D11380}" type="presParOf" srcId="{CFD837B7-EA97-4A33-9972-7009209B7F2A}" destId="{60CDF1EE-3817-4FF1-8247-1FC1FEA1494D}" srcOrd="1" destOrd="0" presId="urn:microsoft.com/office/officeart/2018/2/layout/IconCircleList"/>
    <dgm:cxn modelId="{709D7732-C302-4608-B9F4-5BBF466235B6}" type="presParOf" srcId="{CFD837B7-EA97-4A33-9972-7009209B7F2A}" destId="{AF1C4552-EF7F-4469-BDA4-000DCC5236A0}" srcOrd="2" destOrd="0" presId="urn:microsoft.com/office/officeart/2018/2/layout/IconCircleList"/>
    <dgm:cxn modelId="{1A17AEA2-5132-4D52-97A4-70857B1CEBA9}" type="presParOf" srcId="{AF1C4552-EF7F-4469-BDA4-000DCC5236A0}" destId="{F940B53C-B369-461F-9B59-4D1C64F6CE2E}" srcOrd="0" destOrd="0" presId="urn:microsoft.com/office/officeart/2018/2/layout/IconCircleList"/>
    <dgm:cxn modelId="{21DEF051-06AE-456C-AB39-3939B1B013D0}" type="presParOf" srcId="{AF1C4552-EF7F-4469-BDA4-000DCC5236A0}" destId="{306C6B19-2818-4A55-98C9-4CADF31F5387}" srcOrd="1" destOrd="0" presId="urn:microsoft.com/office/officeart/2018/2/layout/IconCircleList"/>
    <dgm:cxn modelId="{7820A3F2-31EF-4B78-B438-FE192A8EE95C}" type="presParOf" srcId="{AF1C4552-EF7F-4469-BDA4-000DCC5236A0}" destId="{54E00B6F-8A0F-4CB9-BD82-8A71E5F5E74C}" srcOrd="2" destOrd="0" presId="urn:microsoft.com/office/officeart/2018/2/layout/IconCircleList"/>
    <dgm:cxn modelId="{30E28B11-97D1-443A-A6EC-64FFEBF6FEB6}" type="presParOf" srcId="{AF1C4552-EF7F-4469-BDA4-000DCC5236A0}" destId="{0604DAB9-F68E-48C9-9393-822BE2DACB40}" srcOrd="3" destOrd="0" presId="urn:microsoft.com/office/officeart/2018/2/layout/IconCircleList"/>
    <dgm:cxn modelId="{81BB3625-E6D1-4C27-8153-DA0CF21E5BB4}" type="presParOf" srcId="{CFD837B7-EA97-4A33-9972-7009209B7F2A}" destId="{98950C09-CDC4-4431-81A4-D6EBDFF7A2CA}" srcOrd="3" destOrd="0" presId="urn:microsoft.com/office/officeart/2018/2/layout/IconCircleList"/>
    <dgm:cxn modelId="{32E11491-EAC3-41BA-AABD-9EF1D59185F4}" type="presParOf" srcId="{CFD837B7-EA97-4A33-9972-7009209B7F2A}" destId="{98E2AD62-239C-43A8-BA2B-35D9A7B48363}" srcOrd="4" destOrd="0" presId="urn:microsoft.com/office/officeart/2018/2/layout/IconCircleList"/>
    <dgm:cxn modelId="{BBF01D31-43D5-4FEA-A44B-41AE1949BAE6}" type="presParOf" srcId="{98E2AD62-239C-43A8-BA2B-35D9A7B48363}" destId="{2097E345-8B9D-4CB6-A12A-ED91CFAC09D0}" srcOrd="0" destOrd="0" presId="urn:microsoft.com/office/officeart/2018/2/layout/IconCircleList"/>
    <dgm:cxn modelId="{930A8A35-1770-4960-9F0F-D4B746450FAC}" type="presParOf" srcId="{98E2AD62-239C-43A8-BA2B-35D9A7B48363}" destId="{7EDCBD04-106C-4DF9-B43D-3395E52B58EF}" srcOrd="1" destOrd="0" presId="urn:microsoft.com/office/officeart/2018/2/layout/IconCircleList"/>
    <dgm:cxn modelId="{59558178-6AA1-40ED-9BB7-D2D64D9CB4B7}" type="presParOf" srcId="{98E2AD62-239C-43A8-BA2B-35D9A7B48363}" destId="{5D47196A-D0D7-4B07-A34F-968A71655C57}" srcOrd="2" destOrd="0" presId="urn:microsoft.com/office/officeart/2018/2/layout/IconCircleList"/>
    <dgm:cxn modelId="{225C9AC2-253E-4CC4-94A6-61D1B7722D18}" type="presParOf" srcId="{98E2AD62-239C-43A8-BA2B-35D9A7B48363}" destId="{25FB8A8F-A9D1-4E0A-97D4-107D61E4A1C4}" srcOrd="3" destOrd="0" presId="urn:microsoft.com/office/officeart/2018/2/layout/IconCircleList"/>
    <dgm:cxn modelId="{E10BBC61-7D75-402E-B8A3-A35570D12A88}" type="presParOf" srcId="{CFD837B7-EA97-4A33-9972-7009209B7F2A}" destId="{7C84807D-5CC7-4E12-938D-46788B35422E}" srcOrd="5" destOrd="0" presId="urn:microsoft.com/office/officeart/2018/2/layout/IconCircleList"/>
    <dgm:cxn modelId="{F0D58C11-E611-44D5-8771-7C9A0DCC7208}" type="presParOf" srcId="{CFD837B7-EA97-4A33-9972-7009209B7F2A}" destId="{081FA0A5-00E5-4422-9C1C-1CA1BA6A0A38}" srcOrd="6" destOrd="0" presId="urn:microsoft.com/office/officeart/2018/2/layout/IconCircleList"/>
    <dgm:cxn modelId="{441B6470-9912-438C-91B1-B3A20C2C2A06}" type="presParOf" srcId="{081FA0A5-00E5-4422-9C1C-1CA1BA6A0A38}" destId="{32091A4C-B9FE-44D6-95D4-E6692BD60B31}" srcOrd="0" destOrd="0" presId="urn:microsoft.com/office/officeart/2018/2/layout/IconCircleList"/>
    <dgm:cxn modelId="{9877CD98-3CEF-4C1B-99E8-708F7C8F7E17}" type="presParOf" srcId="{081FA0A5-00E5-4422-9C1C-1CA1BA6A0A38}" destId="{383C30C4-CE3E-4DFB-9D8F-5A8F129EBE9F}" srcOrd="1" destOrd="0" presId="urn:microsoft.com/office/officeart/2018/2/layout/IconCircleList"/>
    <dgm:cxn modelId="{78A8B9B9-5A1E-4CF2-8E97-7D10B01DA1AA}" type="presParOf" srcId="{081FA0A5-00E5-4422-9C1C-1CA1BA6A0A38}" destId="{14927F05-6FF8-4354-BCF6-EFD286A242BA}" srcOrd="2" destOrd="0" presId="urn:microsoft.com/office/officeart/2018/2/layout/IconCircleList"/>
    <dgm:cxn modelId="{DA843F47-B670-4707-8E8E-CA5D118D5865}" type="presParOf" srcId="{081FA0A5-00E5-4422-9C1C-1CA1BA6A0A38}" destId="{3DD11F3B-FCC4-4E7C-A022-966EE2FE76D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47540-6B16-4FE6-B0A2-FFD8C1F9FE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32E832-676F-4BFE-B95C-D3B7584D1439}">
      <dgm:prSet/>
      <dgm:spPr/>
      <dgm:t>
        <a:bodyPr/>
        <a:lstStyle/>
        <a:p>
          <a:r>
            <a:rPr lang="tr-TR"/>
            <a:t>1965-1995 yılları arasında</a:t>
          </a:r>
          <a:endParaRPr lang="en-US"/>
        </a:p>
      </dgm:t>
    </dgm:pt>
    <dgm:pt modelId="{AD705999-46F9-4A3B-B5DA-35DD281CCBA3}" type="parTrans" cxnId="{A5E80395-785E-41F7-A79A-C06702DFCAA6}">
      <dgm:prSet/>
      <dgm:spPr/>
      <dgm:t>
        <a:bodyPr/>
        <a:lstStyle/>
        <a:p>
          <a:endParaRPr lang="en-US"/>
        </a:p>
      </dgm:t>
    </dgm:pt>
    <dgm:pt modelId="{163F1741-75B2-404A-A167-386F2BD38094}" type="sibTrans" cxnId="{A5E80395-785E-41F7-A79A-C06702DFCAA6}">
      <dgm:prSet/>
      <dgm:spPr/>
      <dgm:t>
        <a:bodyPr/>
        <a:lstStyle/>
        <a:p>
          <a:endParaRPr lang="en-US"/>
        </a:p>
      </dgm:t>
    </dgm:pt>
    <dgm:pt modelId="{9FC52D10-889E-47AF-95BB-4A974ECD3FA2}">
      <dgm:prSet/>
      <dgm:spPr/>
      <dgm:t>
        <a:bodyPr/>
        <a:lstStyle/>
        <a:p>
          <a:r>
            <a:rPr lang="tr-TR"/>
            <a:t>987 hasta (526 tedavi /461 kontrol )</a:t>
          </a:r>
          <a:endParaRPr lang="en-US"/>
        </a:p>
      </dgm:t>
    </dgm:pt>
    <dgm:pt modelId="{E22F1CAF-0953-4A06-AF69-73656566B5DD}" type="parTrans" cxnId="{4F656946-FB39-4427-9E42-F6FBCDC7EF5E}">
      <dgm:prSet/>
      <dgm:spPr/>
      <dgm:t>
        <a:bodyPr/>
        <a:lstStyle/>
        <a:p>
          <a:endParaRPr lang="en-US"/>
        </a:p>
      </dgm:t>
    </dgm:pt>
    <dgm:pt modelId="{C06D6F3F-D3AB-4D29-A99A-5EB6E0C45BD1}" type="sibTrans" cxnId="{4F656946-FB39-4427-9E42-F6FBCDC7EF5E}">
      <dgm:prSet/>
      <dgm:spPr/>
      <dgm:t>
        <a:bodyPr/>
        <a:lstStyle/>
        <a:p>
          <a:endParaRPr lang="en-US"/>
        </a:p>
      </dgm:t>
    </dgm:pt>
    <dgm:pt modelId="{1D6FA11A-D8EE-470A-A874-206E1F623A93}">
      <dgm:prSet/>
      <dgm:spPr/>
      <dgm:t>
        <a:bodyPr/>
        <a:lstStyle/>
        <a:p>
          <a:r>
            <a:rPr lang="tr-TR"/>
            <a:t>Sınırlı+ yaygın evre </a:t>
          </a:r>
          <a:endParaRPr lang="en-US"/>
        </a:p>
      </dgm:t>
    </dgm:pt>
    <dgm:pt modelId="{183C079B-F55C-43C8-9A36-6CFF14B8F534}" type="parTrans" cxnId="{D9DC636E-0F78-4E46-A2BD-466E2C8ABF2A}">
      <dgm:prSet/>
      <dgm:spPr/>
      <dgm:t>
        <a:bodyPr/>
        <a:lstStyle/>
        <a:p>
          <a:endParaRPr lang="en-US"/>
        </a:p>
      </dgm:t>
    </dgm:pt>
    <dgm:pt modelId="{135870E6-F1D1-4383-A6C1-05210F827393}" type="sibTrans" cxnId="{D9DC636E-0F78-4E46-A2BD-466E2C8ABF2A}">
      <dgm:prSet/>
      <dgm:spPr/>
      <dgm:t>
        <a:bodyPr/>
        <a:lstStyle/>
        <a:p>
          <a:endParaRPr lang="en-US"/>
        </a:p>
      </dgm:t>
    </dgm:pt>
    <dgm:pt modelId="{4864B14E-EA22-4847-A5C6-F0F83AB3B879}">
      <dgm:prSet/>
      <dgm:spPr/>
      <dgm:t>
        <a:bodyPr/>
        <a:lstStyle/>
        <a:p>
          <a:r>
            <a:rPr lang="tr-TR"/>
            <a:t>TAM YANITLI hastalarda PCI uygulanan hastalarda uygulanmayanlara göre %5.4 genel sağkalıma katkı(%15.3 vs %20.7)</a:t>
          </a:r>
          <a:endParaRPr lang="en-US"/>
        </a:p>
      </dgm:t>
    </dgm:pt>
    <dgm:pt modelId="{0044005F-9C32-4667-833B-041ABAD48B2B}" type="parTrans" cxnId="{846135F3-0CB1-49B2-A8A5-0C4A704EF2E3}">
      <dgm:prSet/>
      <dgm:spPr/>
      <dgm:t>
        <a:bodyPr/>
        <a:lstStyle/>
        <a:p>
          <a:endParaRPr lang="en-US"/>
        </a:p>
      </dgm:t>
    </dgm:pt>
    <dgm:pt modelId="{1C966EF6-0F33-4C37-9176-FD541DC0C0AB}" type="sibTrans" cxnId="{846135F3-0CB1-49B2-A8A5-0C4A704EF2E3}">
      <dgm:prSet/>
      <dgm:spPr/>
      <dgm:t>
        <a:bodyPr/>
        <a:lstStyle/>
        <a:p>
          <a:endParaRPr lang="en-US"/>
        </a:p>
      </dgm:t>
    </dgm:pt>
    <dgm:pt modelId="{7B93C837-774E-4746-850E-16BC72172389}">
      <dgm:prSet/>
      <dgm:spPr/>
      <dgm:t>
        <a:bodyPr/>
        <a:lstStyle/>
        <a:p>
          <a:r>
            <a:rPr lang="tr-TR"/>
            <a:t>3 yıllık kümülatif beyin metastazı insidansı %59 dan %33 e gerileme</a:t>
          </a:r>
          <a:endParaRPr lang="en-US"/>
        </a:p>
      </dgm:t>
    </dgm:pt>
    <dgm:pt modelId="{BFEB344A-91E9-4AFB-A0F6-7AB9392A84E9}" type="parTrans" cxnId="{7DC6FDD4-F446-4B55-98DF-60E8B9AA6E5E}">
      <dgm:prSet/>
      <dgm:spPr/>
      <dgm:t>
        <a:bodyPr/>
        <a:lstStyle/>
        <a:p>
          <a:endParaRPr lang="en-US"/>
        </a:p>
      </dgm:t>
    </dgm:pt>
    <dgm:pt modelId="{3032E75F-A0EB-46D9-B812-D24D820ABF94}" type="sibTrans" cxnId="{7DC6FDD4-F446-4B55-98DF-60E8B9AA6E5E}">
      <dgm:prSet/>
      <dgm:spPr/>
      <dgm:t>
        <a:bodyPr/>
        <a:lstStyle/>
        <a:p>
          <a:endParaRPr lang="en-US"/>
        </a:p>
      </dgm:t>
    </dgm:pt>
    <dgm:pt modelId="{0024B4A7-5EA6-4C0C-8ED8-11C84D3B0813}" type="pres">
      <dgm:prSet presAssocID="{39547540-6B16-4FE6-B0A2-FFD8C1F9FE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7734239-26FC-4426-9D53-BE3F680B3918}" type="pres">
      <dgm:prSet presAssocID="{5932E832-676F-4BFE-B95C-D3B7584D143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AB3D43-3516-49D2-BBD2-B872C479A9FD}" type="pres">
      <dgm:prSet presAssocID="{163F1741-75B2-404A-A167-386F2BD38094}" presName="spacer" presStyleCnt="0"/>
      <dgm:spPr/>
    </dgm:pt>
    <dgm:pt modelId="{92BE390E-1990-429F-B12B-366DB5ECB639}" type="pres">
      <dgm:prSet presAssocID="{9FC52D10-889E-47AF-95BB-4A974ECD3FA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703759-FBD7-4230-B560-95212E7612FB}" type="pres">
      <dgm:prSet presAssocID="{C06D6F3F-D3AB-4D29-A99A-5EB6E0C45BD1}" presName="spacer" presStyleCnt="0"/>
      <dgm:spPr/>
    </dgm:pt>
    <dgm:pt modelId="{A235FAB8-B562-4358-8DC7-C55969007AB6}" type="pres">
      <dgm:prSet presAssocID="{1D6FA11A-D8EE-470A-A874-206E1F623A9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9336D5-3091-46FE-95B8-4D727B4D640B}" type="pres">
      <dgm:prSet presAssocID="{135870E6-F1D1-4383-A6C1-05210F827393}" presName="spacer" presStyleCnt="0"/>
      <dgm:spPr/>
    </dgm:pt>
    <dgm:pt modelId="{7B1246A4-B7B8-41AF-832A-E4550253FD61}" type="pres">
      <dgm:prSet presAssocID="{4864B14E-EA22-4847-A5C6-F0F83AB3B87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1F108A-944D-4D9C-A398-EA7A9E619425}" type="pres">
      <dgm:prSet presAssocID="{1C966EF6-0F33-4C37-9176-FD541DC0C0AB}" presName="spacer" presStyleCnt="0"/>
      <dgm:spPr/>
    </dgm:pt>
    <dgm:pt modelId="{4E02E211-4979-4981-9438-B0A00DD9AC93}" type="pres">
      <dgm:prSet presAssocID="{7B93C837-774E-4746-850E-16BC7217238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C1ECFD2-9A79-4E8D-AD5C-ADF465BBCAAF}" type="presOf" srcId="{1D6FA11A-D8EE-470A-A874-206E1F623A93}" destId="{A235FAB8-B562-4358-8DC7-C55969007AB6}" srcOrd="0" destOrd="0" presId="urn:microsoft.com/office/officeart/2005/8/layout/vList2"/>
    <dgm:cxn modelId="{D9DC636E-0F78-4E46-A2BD-466E2C8ABF2A}" srcId="{39547540-6B16-4FE6-B0A2-FFD8C1F9FE4B}" destId="{1D6FA11A-D8EE-470A-A874-206E1F623A93}" srcOrd="2" destOrd="0" parTransId="{183C079B-F55C-43C8-9A36-6CFF14B8F534}" sibTransId="{135870E6-F1D1-4383-A6C1-05210F827393}"/>
    <dgm:cxn modelId="{201A64E7-37DB-4138-ABA6-E702B4E8057F}" type="presOf" srcId="{9FC52D10-889E-47AF-95BB-4A974ECD3FA2}" destId="{92BE390E-1990-429F-B12B-366DB5ECB639}" srcOrd="0" destOrd="0" presId="urn:microsoft.com/office/officeart/2005/8/layout/vList2"/>
    <dgm:cxn modelId="{A5E80395-785E-41F7-A79A-C06702DFCAA6}" srcId="{39547540-6B16-4FE6-B0A2-FFD8C1F9FE4B}" destId="{5932E832-676F-4BFE-B95C-D3B7584D1439}" srcOrd="0" destOrd="0" parTransId="{AD705999-46F9-4A3B-B5DA-35DD281CCBA3}" sibTransId="{163F1741-75B2-404A-A167-386F2BD38094}"/>
    <dgm:cxn modelId="{7DC6FDD4-F446-4B55-98DF-60E8B9AA6E5E}" srcId="{39547540-6B16-4FE6-B0A2-FFD8C1F9FE4B}" destId="{7B93C837-774E-4746-850E-16BC72172389}" srcOrd="4" destOrd="0" parTransId="{BFEB344A-91E9-4AFB-A0F6-7AB9392A84E9}" sibTransId="{3032E75F-A0EB-46D9-B812-D24D820ABF94}"/>
    <dgm:cxn modelId="{4F656946-FB39-4427-9E42-F6FBCDC7EF5E}" srcId="{39547540-6B16-4FE6-B0A2-FFD8C1F9FE4B}" destId="{9FC52D10-889E-47AF-95BB-4A974ECD3FA2}" srcOrd="1" destOrd="0" parTransId="{E22F1CAF-0953-4A06-AF69-73656566B5DD}" sibTransId="{C06D6F3F-D3AB-4D29-A99A-5EB6E0C45BD1}"/>
    <dgm:cxn modelId="{13056F4D-91AC-4C1F-9545-B41CA29BAD40}" type="presOf" srcId="{5932E832-676F-4BFE-B95C-D3B7584D1439}" destId="{57734239-26FC-4426-9D53-BE3F680B3918}" srcOrd="0" destOrd="0" presId="urn:microsoft.com/office/officeart/2005/8/layout/vList2"/>
    <dgm:cxn modelId="{C12DCACD-C309-4E36-96F7-895E74DC564B}" type="presOf" srcId="{4864B14E-EA22-4847-A5C6-F0F83AB3B879}" destId="{7B1246A4-B7B8-41AF-832A-E4550253FD61}" srcOrd="0" destOrd="0" presId="urn:microsoft.com/office/officeart/2005/8/layout/vList2"/>
    <dgm:cxn modelId="{846135F3-0CB1-49B2-A8A5-0C4A704EF2E3}" srcId="{39547540-6B16-4FE6-B0A2-FFD8C1F9FE4B}" destId="{4864B14E-EA22-4847-A5C6-F0F83AB3B879}" srcOrd="3" destOrd="0" parTransId="{0044005F-9C32-4667-833B-041ABAD48B2B}" sibTransId="{1C966EF6-0F33-4C37-9176-FD541DC0C0AB}"/>
    <dgm:cxn modelId="{BB74B151-E96A-4A70-9FF2-B9E504B9AF30}" type="presOf" srcId="{39547540-6B16-4FE6-B0A2-FFD8C1F9FE4B}" destId="{0024B4A7-5EA6-4C0C-8ED8-11C84D3B0813}" srcOrd="0" destOrd="0" presId="urn:microsoft.com/office/officeart/2005/8/layout/vList2"/>
    <dgm:cxn modelId="{AF23A77A-A87F-4412-80A0-D21EFB8BF379}" type="presOf" srcId="{7B93C837-774E-4746-850E-16BC72172389}" destId="{4E02E211-4979-4981-9438-B0A00DD9AC93}" srcOrd="0" destOrd="0" presId="urn:microsoft.com/office/officeart/2005/8/layout/vList2"/>
    <dgm:cxn modelId="{B5501F48-0DF1-4749-8D0E-D63D9CE13CCD}" type="presParOf" srcId="{0024B4A7-5EA6-4C0C-8ED8-11C84D3B0813}" destId="{57734239-26FC-4426-9D53-BE3F680B3918}" srcOrd="0" destOrd="0" presId="urn:microsoft.com/office/officeart/2005/8/layout/vList2"/>
    <dgm:cxn modelId="{AF8C2112-0F82-400E-9F55-066D2B6C3559}" type="presParOf" srcId="{0024B4A7-5EA6-4C0C-8ED8-11C84D3B0813}" destId="{47AB3D43-3516-49D2-BBD2-B872C479A9FD}" srcOrd="1" destOrd="0" presId="urn:microsoft.com/office/officeart/2005/8/layout/vList2"/>
    <dgm:cxn modelId="{FA469D45-12AE-4191-940B-5C4EC5C83ABC}" type="presParOf" srcId="{0024B4A7-5EA6-4C0C-8ED8-11C84D3B0813}" destId="{92BE390E-1990-429F-B12B-366DB5ECB639}" srcOrd="2" destOrd="0" presId="urn:microsoft.com/office/officeart/2005/8/layout/vList2"/>
    <dgm:cxn modelId="{122A02CC-7320-4538-9A90-F3EB8AD0D3A5}" type="presParOf" srcId="{0024B4A7-5EA6-4C0C-8ED8-11C84D3B0813}" destId="{73703759-FBD7-4230-B560-95212E7612FB}" srcOrd="3" destOrd="0" presId="urn:microsoft.com/office/officeart/2005/8/layout/vList2"/>
    <dgm:cxn modelId="{FDC10362-D682-43E5-AB3D-D514C0F0C3DF}" type="presParOf" srcId="{0024B4A7-5EA6-4C0C-8ED8-11C84D3B0813}" destId="{A235FAB8-B562-4358-8DC7-C55969007AB6}" srcOrd="4" destOrd="0" presId="urn:microsoft.com/office/officeart/2005/8/layout/vList2"/>
    <dgm:cxn modelId="{60506323-3F75-416C-8F2E-F081AB306BA4}" type="presParOf" srcId="{0024B4A7-5EA6-4C0C-8ED8-11C84D3B0813}" destId="{B99336D5-3091-46FE-95B8-4D727B4D640B}" srcOrd="5" destOrd="0" presId="urn:microsoft.com/office/officeart/2005/8/layout/vList2"/>
    <dgm:cxn modelId="{A5D24184-4760-44F2-8B35-979C89AC3F5B}" type="presParOf" srcId="{0024B4A7-5EA6-4C0C-8ED8-11C84D3B0813}" destId="{7B1246A4-B7B8-41AF-832A-E4550253FD61}" srcOrd="6" destOrd="0" presId="urn:microsoft.com/office/officeart/2005/8/layout/vList2"/>
    <dgm:cxn modelId="{D7E0993F-EBD3-49B1-BC9A-DA05CCEE2627}" type="presParOf" srcId="{0024B4A7-5EA6-4C0C-8ED8-11C84D3B0813}" destId="{B31F108A-944D-4D9C-A398-EA7A9E619425}" srcOrd="7" destOrd="0" presId="urn:microsoft.com/office/officeart/2005/8/layout/vList2"/>
    <dgm:cxn modelId="{0D6108C8-18A1-4F49-BE8A-BEDC287B7B45}" type="presParOf" srcId="{0024B4A7-5EA6-4C0C-8ED8-11C84D3B0813}" destId="{4E02E211-4979-4981-9438-B0A00DD9AC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3B64F-3C26-4DB3-92DB-F191F04B5D76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8946C-88F0-4860-A48A-873E6AA7EABB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B3605-F305-4AB1-84C7-9C7BBDAFCFDE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SINIRLI EVRE/YAYGIN EVRE </a:t>
          </a:r>
          <a:endParaRPr lang="en-US" sz="2000" kern="1200"/>
        </a:p>
      </dsp:txBody>
      <dsp:txXfrm>
        <a:off x="1834517" y="469890"/>
        <a:ext cx="3148942" cy="1335915"/>
      </dsp:txXfrm>
    </dsp:sp>
    <dsp:sp modelId="{F940B53C-B369-461F-9B59-4D1C64F6CE2E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C6B19-2818-4A55-98C9-4CADF31F5387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4DAB9-F68E-48C9-9393-822BE2DACB40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SİSTEMİK TEDAVİ VE RT SONRASI TAM YANITLI VAKALARDA BEYİN METASTAZI GELİŞME İNSİDANSI </a:t>
          </a:r>
          <a:endParaRPr lang="en-US" sz="2000" kern="1200"/>
        </a:p>
      </dsp:txBody>
      <dsp:txXfrm>
        <a:off x="7154322" y="469890"/>
        <a:ext cx="3148942" cy="1335915"/>
      </dsp:txXfrm>
    </dsp:sp>
    <dsp:sp modelId="{2097E345-8B9D-4CB6-A12A-ED91CFAC09D0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CBD04-106C-4DF9-B43D-3395E52B58EF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B8A8F-A9D1-4E0A-97D4-107D61E4A1C4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GENEL SAĞKALIM FAYDASI ? </a:t>
          </a:r>
          <a:endParaRPr lang="en-US" sz="2000" kern="1200"/>
        </a:p>
      </dsp:txBody>
      <dsp:txXfrm>
        <a:off x="1834517" y="2545532"/>
        <a:ext cx="3148942" cy="1335915"/>
      </dsp:txXfrm>
    </dsp:sp>
    <dsp:sp modelId="{32091A4C-B9FE-44D6-95D4-E6692BD60B31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C30C4-CE3E-4DFB-9D8F-5A8F129EBE9F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11F3B-FCC4-4E7C-A022-966EE2FE76DB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RTOG 0212</a:t>
          </a:r>
          <a:endParaRPr lang="en-US" sz="2000" kern="1200"/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34239-26FC-4426-9D53-BE3F680B3918}">
      <dsp:nvSpPr>
        <dsp:cNvPr id="0" name=""/>
        <dsp:cNvSpPr/>
      </dsp:nvSpPr>
      <dsp:spPr>
        <a:xfrm>
          <a:off x="0" y="22770"/>
          <a:ext cx="1146333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1965-1995 yılları arasında</a:t>
          </a:r>
          <a:endParaRPr lang="en-US" sz="1300" kern="1200"/>
        </a:p>
      </dsp:txBody>
      <dsp:txXfrm>
        <a:off x="15221" y="37991"/>
        <a:ext cx="11432888" cy="281363"/>
      </dsp:txXfrm>
    </dsp:sp>
    <dsp:sp modelId="{92BE390E-1990-429F-B12B-366DB5ECB639}">
      <dsp:nvSpPr>
        <dsp:cNvPr id="0" name=""/>
        <dsp:cNvSpPr/>
      </dsp:nvSpPr>
      <dsp:spPr>
        <a:xfrm>
          <a:off x="0" y="372015"/>
          <a:ext cx="1146333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987 hasta (526 tedavi /461 kontrol )</a:t>
          </a:r>
          <a:endParaRPr lang="en-US" sz="1300" kern="1200"/>
        </a:p>
      </dsp:txBody>
      <dsp:txXfrm>
        <a:off x="15221" y="387236"/>
        <a:ext cx="11432888" cy="281363"/>
      </dsp:txXfrm>
    </dsp:sp>
    <dsp:sp modelId="{A235FAB8-B562-4358-8DC7-C55969007AB6}">
      <dsp:nvSpPr>
        <dsp:cNvPr id="0" name=""/>
        <dsp:cNvSpPr/>
      </dsp:nvSpPr>
      <dsp:spPr>
        <a:xfrm>
          <a:off x="0" y="721260"/>
          <a:ext cx="1146333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Sınırlı+ yaygın evre </a:t>
          </a:r>
          <a:endParaRPr lang="en-US" sz="1300" kern="1200"/>
        </a:p>
      </dsp:txBody>
      <dsp:txXfrm>
        <a:off x="15221" y="736481"/>
        <a:ext cx="11432888" cy="281363"/>
      </dsp:txXfrm>
    </dsp:sp>
    <dsp:sp modelId="{7B1246A4-B7B8-41AF-832A-E4550253FD61}">
      <dsp:nvSpPr>
        <dsp:cNvPr id="0" name=""/>
        <dsp:cNvSpPr/>
      </dsp:nvSpPr>
      <dsp:spPr>
        <a:xfrm>
          <a:off x="0" y="1070505"/>
          <a:ext cx="1146333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TAM YANITLI hastalarda PCI uygulanan hastalarda uygulanmayanlara göre %5.4 genel sağkalıma katkı(%15.3 vs %20.7)</a:t>
          </a:r>
          <a:endParaRPr lang="en-US" sz="1300" kern="1200"/>
        </a:p>
      </dsp:txBody>
      <dsp:txXfrm>
        <a:off x="15221" y="1085726"/>
        <a:ext cx="11432888" cy="281363"/>
      </dsp:txXfrm>
    </dsp:sp>
    <dsp:sp modelId="{4E02E211-4979-4981-9438-B0A00DD9AC93}">
      <dsp:nvSpPr>
        <dsp:cNvPr id="0" name=""/>
        <dsp:cNvSpPr/>
      </dsp:nvSpPr>
      <dsp:spPr>
        <a:xfrm>
          <a:off x="0" y="1419750"/>
          <a:ext cx="1146333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3 yıllık kümülatif beyin metastazı insidansı %59 dan %33 e gerileme</a:t>
          </a:r>
          <a:endParaRPr lang="en-US" sz="1300" kern="1200"/>
        </a:p>
      </dsp:txBody>
      <dsp:txXfrm>
        <a:off x="15221" y="1434971"/>
        <a:ext cx="11432888" cy="281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3D46-2CAD-40DD-8C43-BBE739941067}" type="datetimeFigureOut">
              <a:rPr lang="tr-TR" smtClean="0"/>
              <a:t>14.05.2024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3116-5211-4678-99B1-DA7CA3F25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995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3D46-2CAD-40DD-8C43-BBE739941067}" type="datetimeFigureOut">
              <a:rPr lang="tr-TR" smtClean="0"/>
              <a:t>14.05.2024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3116-5211-4678-99B1-DA7CA3F25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08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3D46-2CAD-40DD-8C43-BBE739941067}" type="datetimeFigureOut">
              <a:rPr lang="tr-TR" smtClean="0"/>
              <a:t>14.05.2024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3116-5211-4678-99B1-DA7CA3F25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90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3D46-2CAD-40DD-8C43-BBE739941067}" type="datetimeFigureOut">
              <a:rPr lang="tr-TR" smtClean="0"/>
              <a:t>14.05.2024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3116-5211-4678-99B1-DA7CA3F25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91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3D46-2CAD-40DD-8C43-BBE739941067}" type="datetimeFigureOut">
              <a:rPr lang="tr-TR" smtClean="0"/>
              <a:t>14.05.2024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3116-5211-4678-99B1-DA7CA3F25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80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3D46-2CAD-40DD-8C43-BBE739941067}" type="datetimeFigureOut">
              <a:rPr lang="tr-TR" smtClean="0"/>
              <a:t>14.05.2024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3116-5211-4678-99B1-DA7CA3F25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23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3D46-2CAD-40DD-8C43-BBE739941067}" type="datetimeFigureOut">
              <a:rPr lang="tr-TR" smtClean="0"/>
              <a:t>14.05.2024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3116-5211-4678-99B1-DA7CA3F25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73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3D46-2CAD-40DD-8C43-BBE739941067}" type="datetimeFigureOut">
              <a:rPr lang="tr-TR" smtClean="0"/>
              <a:t>14.05.2024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3116-5211-4678-99B1-DA7CA3F25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97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3D46-2CAD-40DD-8C43-BBE739941067}" type="datetimeFigureOut">
              <a:rPr lang="tr-TR" smtClean="0"/>
              <a:t>14.05.2024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3116-5211-4678-99B1-DA7CA3F25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035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3D46-2CAD-40DD-8C43-BBE739941067}" type="datetimeFigureOut">
              <a:rPr lang="tr-TR" smtClean="0"/>
              <a:t>14.05.2024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3116-5211-4678-99B1-DA7CA3F25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3D46-2CAD-40DD-8C43-BBE739941067}" type="datetimeFigureOut">
              <a:rPr lang="tr-TR" smtClean="0"/>
              <a:t>14.05.2024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3116-5211-4678-99B1-DA7CA3F25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45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3D46-2CAD-40DD-8C43-BBE739941067}" type="datetimeFigureOut">
              <a:rPr lang="tr-TR" smtClean="0"/>
              <a:t>14.05.2024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3116-5211-4678-99B1-DA7CA3F25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5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6E757-031B-76F6-3620-94031E404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tr-TR" sz="2600"/>
              <a:t>KÜÇÜK HÜCRELİ AKCİĞER KANSERİNDE(KHAK) PCI VE YAYGIN EVRE KHAK’NDE TORASİK RADYOTERAPİ GÜNCEL ÇALIŞMALAR/REHBER ÖNERİLERİ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2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69B22DA-CEE0-5286-AB8C-89F46B22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tr-TR" sz="3700"/>
              <a:t>YAYGIN EVRE KHAK’NDE TORASİK RADYOTERAPİ(TRT)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0953A0-C9CC-DDBE-26E8-C227E388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tr-TR" sz="2200"/>
              <a:t>Yaygın evre KHAK’nde TRT nin etkisi sınırlı evredeki kadar net değil ve henüz tartışma konusu </a:t>
            </a:r>
          </a:p>
          <a:p>
            <a:r>
              <a:rPr lang="tr-TR" sz="2200"/>
              <a:t>RANDOMİZE YUGOSLAVYA ÇALIŞMASI, CREST TRIAL</a:t>
            </a:r>
          </a:p>
          <a:p>
            <a:r>
              <a:rPr lang="tr-TR" sz="2200"/>
              <a:t>RTOG 0937 Randomize Faz II çalışması</a:t>
            </a:r>
          </a:p>
          <a:p>
            <a:r>
              <a:rPr lang="tr-TR" sz="2200"/>
              <a:t>Kemoimmunoterapi+TRT( Meta analiz )</a:t>
            </a:r>
          </a:p>
          <a:p>
            <a:endParaRPr lang="tr-TR" sz="2200"/>
          </a:p>
        </p:txBody>
      </p:sp>
    </p:spTree>
    <p:extLst>
      <p:ext uri="{BB962C8B-B14F-4D97-AF65-F5344CB8AC3E}">
        <p14:creationId xmlns:p14="http://schemas.microsoft.com/office/powerpoint/2010/main" val="36913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8F4A6C-9A96-69BD-6448-1B8FC86D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CD7A17-8646-8DA1-A4D6-DB3DD262D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C00D03A-671B-BD72-248F-2752971D3365}"/>
              </a:ext>
            </a:extLst>
          </p:cNvPr>
          <p:cNvSpPr txBox="1"/>
          <p:nvPr/>
        </p:nvSpPr>
        <p:spPr>
          <a:xfrm>
            <a:off x="3048856" y="32469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dirty="0">
                <a:effectLst/>
              </a:rPr>
              <a:t>  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0778B87-D606-3817-A933-9ADFDFE8E6AA}"/>
              </a:ext>
            </a:extLst>
          </p:cNvPr>
          <p:cNvSpPr txBox="1"/>
          <p:nvPr/>
        </p:nvSpPr>
        <p:spPr>
          <a:xfrm>
            <a:off x="3048856" y="32469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dirty="0">
                <a:effectLst/>
              </a:rPr>
              <a:t> 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2CCE76A-D368-F780-F08E-E274F1A40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6" y="365126"/>
            <a:ext cx="10644883" cy="589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E047A56-B66A-A639-4D19-EF72E309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074"/>
            <a:ext cx="10515600" cy="361047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6B38144-3FC4-62A1-C31C-FC020129AA77}"/>
              </a:ext>
            </a:extLst>
          </p:cNvPr>
          <p:cNvSpPr txBox="1"/>
          <p:nvPr/>
        </p:nvSpPr>
        <p:spPr>
          <a:xfrm>
            <a:off x="1089061" y="4695290"/>
            <a:ext cx="10187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Prospektif çalışma, 210 yaygın evre SCLC hastası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3 kür PE(sisplatin/</a:t>
            </a:r>
            <a:r>
              <a:rPr lang="tr-TR" dirty="0" err="1"/>
              <a:t>etoposid</a:t>
            </a:r>
            <a:r>
              <a:rPr lang="tr-TR" dirty="0"/>
              <a:t>) sonrası tam veya parsiyel yanıtlı hastaları RT/KT kollarına randomize edilmiş.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Rt</a:t>
            </a:r>
            <a:r>
              <a:rPr lang="tr-TR" dirty="0"/>
              <a:t> kolunda GS 17 ay iken , KT kolunda 11 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Lokal kontrol RT kolunda daha iyi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Uzak </a:t>
            </a:r>
            <a:r>
              <a:rPr lang="tr-TR" dirty="0" err="1"/>
              <a:t>metastazsız</a:t>
            </a:r>
            <a:r>
              <a:rPr lang="tr-TR" dirty="0"/>
              <a:t> sağkalım açısından fark yok </a:t>
            </a:r>
          </a:p>
        </p:txBody>
      </p:sp>
    </p:spTree>
    <p:extLst>
      <p:ext uri="{BB962C8B-B14F-4D97-AF65-F5344CB8AC3E}">
        <p14:creationId xmlns:p14="http://schemas.microsoft.com/office/powerpoint/2010/main" val="40439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43131C-A77B-37C9-5D22-2A8FF5BD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7B1EDB1-E061-2441-224E-54A1AC34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306387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C007A1B-92F0-859A-65F5-7CB6BC00986D}"/>
              </a:ext>
            </a:extLst>
          </p:cNvPr>
          <p:cNvSpPr txBox="1"/>
          <p:nvPr/>
        </p:nvSpPr>
        <p:spPr>
          <a:xfrm>
            <a:off x="838200" y="4161034"/>
            <a:ext cx="81687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Faz III randomize çalışma, 42 hastane , 4 ülke ( Hollanda, İngiltere, Norveç, Belçika)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2009-2012 yılları arasında 495 hasta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KT ye yanıt veren hastalar 30 </a:t>
            </a:r>
            <a:r>
              <a:rPr lang="tr-TR" dirty="0" err="1"/>
              <a:t>Gy</a:t>
            </a:r>
            <a:r>
              <a:rPr lang="tr-TR" dirty="0"/>
              <a:t> vs. </a:t>
            </a:r>
            <a:r>
              <a:rPr lang="tr-TR" dirty="0" err="1"/>
              <a:t>no</a:t>
            </a:r>
            <a:r>
              <a:rPr lang="tr-TR" dirty="0"/>
              <a:t>-RT olarak randomize edilmiş.(247/248)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Tüm hastalara PCI uygulanmış.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Ortalama takip süresi 24 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Primer sonlanım noktası 1 yıllık OS , sekonder sonlanım noktası PFS </a:t>
            </a:r>
          </a:p>
        </p:txBody>
      </p:sp>
    </p:spTree>
    <p:extLst>
      <p:ext uri="{BB962C8B-B14F-4D97-AF65-F5344CB8AC3E}">
        <p14:creationId xmlns:p14="http://schemas.microsoft.com/office/powerpoint/2010/main" val="40578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986D71-67A4-AF8A-708F-76AAA297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64967D-D743-CFA3-3CAE-DF1CA1740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306387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EE5FD6A-B64A-4B4B-3B9E-343DFD530E92}"/>
              </a:ext>
            </a:extLst>
          </p:cNvPr>
          <p:cNvSpPr txBox="1"/>
          <p:nvPr/>
        </p:nvSpPr>
        <p:spPr>
          <a:xfrm>
            <a:off x="838200" y="4397339"/>
            <a:ext cx="76949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1 yıllık GS için iki grup arasında anlamlı farklılık yok (p:0,06)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2 yıllık GS için iki grup arasında anlamlı farklılık mevcut (p:0,004)-- %13 vs. %3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Torasik RT kolunda progresyon daha az,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6 aylık PFS %24 vs. %7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Ağır toksisite izlenmedi.</a:t>
            </a:r>
          </a:p>
        </p:txBody>
      </p:sp>
    </p:spTree>
    <p:extLst>
      <p:ext uri="{BB962C8B-B14F-4D97-AF65-F5344CB8AC3E}">
        <p14:creationId xmlns:p14="http://schemas.microsoft.com/office/powerpoint/2010/main" val="27863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45AAEAC-9870-BE6F-9D76-564C0B62E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672" y="643467"/>
            <a:ext cx="62246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50FFF43-122D-0EF1-A266-ABFE3C688EAB}"/>
              </a:ext>
            </a:extLst>
          </p:cNvPr>
          <p:cNvSpPr txBox="1"/>
          <p:nvPr/>
        </p:nvSpPr>
        <p:spPr>
          <a:xfrm>
            <a:off x="4345969" y="1150706"/>
            <a:ext cx="372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Beyin hariç 1-4 </a:t>
            </a:r>
            <a:r>
              <a:rPr lang="tr-TR" dirty="0" err="1"/>
              <a:t>ekstratorasik</a:t>
            </a:r>
            <a:r>
              <a:rPr lang="tr-TR" dirty="0"/>
              <a:t> metastaz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C0E8189-6EFE-0706-AD1C-A0D2E689A06B}"/>
              </a:ext>
            </a:extLst>
          </p:cNvPr>
          <p:cNvSpPr txBox="1"/>
          <p:nvPr/>
        </p:nvSpPr>
        <p:spPr>
          <a:xfrm>
            <a:off x="3010328" y="2403883"/>
            <a:ext cx="177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PCI</a:t>
            </a:r>
          </a:p>
          <a:p>
            <a:r>
              <a:rPr lang="tr-TR" dirty="0"/>
              <a:t>(25Gy/10fr)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2702A22-F1F7-B9A6-9965-73C24ECB6B01}"/>
              </a:ext>
            </a:extLst>
          </p:cNvPr>
          <p:cNvSpPr txBox="1"/>
          <p:nvPr/>
        </p:nvSpPr>
        <p:spPr>
          <a:xfrm>
            <a:off x="7561780" y="2404153"/>
            <a:ext cx="3653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PCI(25Gy/10fr)</a:t>
            </a:r>
          </a:p>
          <a:p>
            <a:r>
              <a:rPr lang="tr-TR" dirty="0"/>
              <a:t>          +</a:t>
            </a:r>
          </a:p>
          <a:p>
            <a:r>
              <a:rPr lang="tr-TR" dirty="0" err="1"/>
              <a:t>TRT+tüm</a:t>
            </a:r>
            <a:r>
              <a:rPr lang="tr-TR" dirty="0"/>
              <a:t> met. odaklarına(45Gy/15fr)</a:t>
            </a:r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1C627185-6CF6-512E-0EE0-2331FBC24B6F}"/>
              </a:ext>
            </a:extLst>
          </p:cNvPr>
          <p:cNvSpPr/>
          <p:nvPr/>
        </p:nvSpPr>
        <p:spPr>
          <a:xfrm>
            <a:off x="6096000" y="1449194"/>
            <a:ext cx="150688" cy="2357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1A0AE5A-7367-2C8A-B099-9CB949F2E2BF}"/>
              </a:ext>
            </a:extLst>
          </p:cNvPr>
          <p:cNvSpPr txBox="1"/>
          <p:nvPr/>
        </p:nvSpPr>
        <p:spPr>
          <a:xfrm>
            <a:off x="5435029" y="1839074"/>
            <a:ext cx="121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4-6 KÜR KT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0A17A6DD-5CE4-69A3-1ACD-1DE5EC9F0940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>
            <a:off x="4784333" y="2023740"/>
            <a:ext cx="650696" cy="70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6C9CD6DD-7CF4-1465-2878-0F79CFD9BAC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651965" y="2023740"/>
            <a:ext cx="793376" cy="56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2456FCC-B9AF-712E-42BE-4888909B8C99}"/>
              </a:ext>
            </a:extLst>
          </p:cNvPr>
          <p:cNvSpPr txBox="1"/>
          <p:nvPr/>
        </p:nvSpPr>
        <p:spPr>
          <a:xfrm>
            <a:off x="626724" y="4048018"/>
            <a:ext cx="6386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Primer sonlanım noktası 1 yıllık 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Amacına ulaşılamaması nedeni ile çalışma erken sonlandırılmış.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Yüksek toksisite deney kolunda belirgin yüksek (%38)</a:t>
            </a:r>
          </a:p>
        </p:txBody>
      </p:sp>
    </p:spTree>
    <p:extLst>
      <p:ext uri="{BB962C8B-B14F-4D97-AF65-F5344CB8AC3E}">
        <p14:creationId xmlns:p14="http://schemas.microsoft.com/office/powerpoint/2010/main" val="36822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3896E9-46C5-B628-FD4F-19A170D5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57F22C-3CAF-2BB0-FA61-9EB5A56AF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937966A-40D7-929E-AA4A-1A9DAB21A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F97FA6-9DAC-2C01-6EC8-245A04AD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C538BD-790C-0BE5-BAB7-3CF55F209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13D60E2-AFFA-0467-5045-13EB29AA4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65858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KHAK’DE PCI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A3F3AC7C-B3B2-7413-F61C-8872E10D65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şağı Ok 3"/>
          <p:cNvSpPr/>
          <p:nvPr/>
        </p:nvSpPr>
        <p:spPr>
          <a:xfrm>
            <a:off x="9963150" y="3289300"/>
            <a:ext cx="484632" cy="27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8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57CF59-C941-2573-A91B-27AEEC3C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3E03BE-76E6-318C-F368-19FD68C03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C2E543B-ADF6-E1A5-CC09-1F9460679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58118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6C105F-2E6F-680A-4F81-0E56AE82EC61}"/>
              </a:ext>
            </a:extLst>
          </p:cNvPr>
          <p:cNvSpPr/>
          <p:nvPr/>
        </p:nvSpPr>
        <p:spPr>
          <a:xfrm>
            <a:off x="1767155" y="3082247"/>
            <a:ext cx="945223" cy="3467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1A02FC-A030-62D6-869D-5D3CC9300B20}"/>
              </a:ext>
            </a:extLst>
          </p:cNvPr>
          <p:cNvSpPr/>
          <p:nvPr/>
        </p:nvSpPr>
        <p:spPr>
          <a:xfrm>
            <a:off x="1767153" y="3873357"/>
            <a:ext cx="945223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EF6421-062B-FC16-A8E5-57092F07C127}"/>
              </a:ext>
            </a:extLst>
          </p:cNvPr>
          <p:cNvSpPr/>
          <p:nvPr/>
        </p:nvSpPr>
        <p:spPr>
          <a:xfrm>
            <a:off x="1767151" y="5260369"/>
            <a:ext cx="945223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20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5E1509BF-F163-16DA-0E5F-62384E757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90" y="365125"/>
            <a:ext cx="9023308" cy="581183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8D5D90F-2030-5CCD-A95D-E7E5EB838D2B}"/>
              </a:ext>
            </a:extLst>
          </p:cNvPr>
          <p:cNvSpPr/>
          <p:nvPr/>
        </p:nvSpPr>
        <p:spPr>
          <a:xfrm>
            <a:off x="8609744" y="2116476"/>
            <a:ext cx="1910166" cy="27740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B8BD6E-0571-FFB5-3A77-9B7EFC6F8914}"/>
              </a:ext>
            </a:extLst>
          </p:cNvPr>
          <p:cNvSpPr/>
          <p:nvPr/>
        </p:nvSpPr>
        <p:spPr>
          <a:xfrm>
            <a:off x="8609744" y="5414481"/>
            <a:ext cx="1828800" cy="36987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4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E21137-FA77-1438-3051-4BCD341E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1014DD-26F0-7E9B-8B23-A44073C8E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EE8E2A4-D3CE-46AE-4042-03C9DE67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8118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3A1C1BD-0879-7D40-201F-4C815C9871A7}"/>
              </a:ext>
            </a:extLst>
          </p:cNvPr>
          <p:cNvSpPr/>
          <p:nvPr/>
        </p:nvSpPr>
        <p:spPr>
          <a:xfrm>
            <a:off x="8116584" y="2897312"/>
            <a:ext cx="2013735" cy="29795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2689B8-0AD8-9B6F-CAA1-1C6E4D9594CB}"/>
              </a:ext>
            </a:extLst>
          </p:cNvPr>
          <p:cNvSpPr/>
          <p:nvPr/>
        </p:nvSpPr>
        <p:spPr>
          <a:xfrm>
            <a:off x="8116583" y="5373384"/>
            <a:ext cx="2013735" cy="38014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36811EE-6504-1390-3734-E4F927FE0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007"/>
            <a:ext cx="7382399" cy="595395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450B9F1-B4AF-65EF-7866-05677C928D57}"/>
              </a:ext>
            </a:extLst>
          </p:cNvPr>
          <p:cNvSpPr txBox="1"/>
          <p:nvPr/>
        </p:nvSpPr>
        <p:spPr>
          <a:xfrm>
            <a:off x="8220599" y="791109"/>
            <a:ext cx="37590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IASLC’den</a:t>
            </a:r>
            <a:r>
              <a:rPr lang="tr-TR" dirty="0"/>
              <a:t> 13 medikal onkolog ve </a:t>
            </a:r>
            <a:r>
              <a:rPr lang="tr-TR" dirty="0" err="1"/>
              <a:t>ESTRO’dan</a:t>
            </a:r>
            <a:r>
              <a:rPr lang="tr-TR" dirty="0"/>
              <a:t> 13 radyasyon </a:t>
            </a:r>
            <a:r>
              <a:rPr lang="tr-TR" dirty="0" err="1"/>
              <a:t>onkoloğu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Kime TRT verelim?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tr-TR" dirty="0"/>
              <a:t>Hasta fit ise,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tr-TR" dirty="0"/>
              <a:t>Başlangıç </a:t>
            </a:r>
            <a:r>
              <a:rPr lang="tr-TR" dirty="0" err="1"/>
              <a:t>bulky</a:t>
            </a:r>
            <a:r>
              <a:rPr lang="tr-TR" dirty="0"/>
              <a:t> hastalık,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tr-TR" dirty="0"/>
              <a:t>Kemoterapiye yanıt,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tr-TR" dirty="0"/>
              <a:t>Sınırlı </a:t>
            </a:r>
            <a:r>
              <a:rPr lang="tr-TR" dirty="0" err="1"/>
              <a:t>ekstratorasik</a:t>
            </a:r>
            <a:r>
              <a:rPr lang="tr-TR" dirty="0"/>
              <a:t> tümör yükü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Baslangıç</a:t>
            </a:r>
            <a:r>
              <a:rPr lang="tr-TR" dirty="0"/>
              <a:t> </a:t>
            </a:r>
            <a:r>
              <a:rPr lang="tr-TR" dirty="0" err="1"/>
              <a:t>bulky</a:t>
            </a:r>
            <a:r>
              <a:rPr lang="tr-TR" dirty="0"/>
              <a:t> hastalık yok ancak;</a:t>
            </a:r>
          </a:p>
          <a:p>
            <a:r>
              <a:rPr lang="tr-TR" dirty="0" err="1"/>
              <a:t>Kt</a:t>
            </a:r>
            <a:r>
              <a:rPr lang="tr-TR" dirty="0"/>
              <a:t> ye parsiyel yanıt mevcut TRT verelim  mi 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tr-TR" dirty="0"/>
              <a:t>RO&gt;MO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Hasta fit değil, KT ye yanıt kötü 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tr-TR" dirty="0"/>
              <a:t>Hastaya TRT vermeyelim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tr-TR" dirty="0"/>
              <a:t>RO=MO</a:t>
            </a:r>
          </a:p>
        </p:txBody>
      </p:sp>
    </p:spTree>
    <p:extLst>
      <p:ext uri="{BB962C8B-B14F-4D97-AF65-F5344CB8AC3E}">
        <p14:creationId xmlns:p14="http://schemas.microsoft.com/office/powerpoint/2010/main" val="34747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909221-6792-B1FC-2DCA-B016192C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F6B188-018D-5D7D-E586-A2F88602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0596E04-B3E9-A20F-7BCA-E2E1DB389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5F172B34-68B4-A8B2-6B72-DE992028F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25" y="1202076"/>
            <a:ext cx="9626885" cy="45309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438F29-E9FE-F9F5-4880-108478412209}"/>
              </a:ext>
            </a:extLst>
          </p:cNvPr>
          <p:cNvSpPr/>
          <p:nvPr/>
        </p:nvSpPr>
        <p:spPr>
          <a:xfrm>
            <a:off x="7952198" y="2229493"/>
            <a:ext cx="801384" cy="4006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67689C-2653-DE20-993D-D471858963DC}"/>
              </a:ext>
            </a:extLst>
          </p:cNvPr>
          <p:cNvSpPr/>
          <p:nvPr/>
        </p:nvSpPr>
        <p:spPr>
          <a:xfrm>
            <a:off x="7952198" y="3863083"/>
            <a:ext cx="873303" cy="5445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5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8EF06B-731A-915E-C21B-E142CC64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43A9D3-12C9-8ABE-0E0C-F7F048756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7D3D63B-2967-DBCF-A106-3EB82E212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59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m jar 'deki parlak ıcılar">
            <a:extLst>
              <a:ext uri="{FF2B5EF4-FFF2-40B4-BE49-F238E27FC236}">
                <a16:creationId xmlns:a16="http://schemas.microsoft.com/office/drawing/2014/main" id="{65DF3FA6-4493-72E9-0CBF-856C11FBD6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0633D88-3B4E-59DB-6332-22C2BC54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DİNLEDİĞİNİZ İÇİN TEŞEKKÜR EDERİM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18F912-D92A-F434-78B3-DD791305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E2E3F9-827F-368E-9328-795DC6B1F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7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DCBE10-F4F7-8299-9608-75F9334B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67837A-9B03-5E0B-D4AC-110A59ED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8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809" y="210144"/>
            <a:ext cx="9726382" cy="2857899"/>
          </a:xfrm>
          <a:prstGeom prst="rect">
            <a:avLst/>
          </a:prstGeom>
        </p:spPr>
      </p:pic>
      <p:graphicFrame>
        <p:nvGraphicFramePr>
          <p:cNvPr id="9" name="Metin kutusu 4">
            <a:extLst>
              <a:ext uri="{FF2B5EF4-FFF2-40B4-BE49-F238E27FC236}">
                <a16:creationId xmlns:a16="http://schemas.microsoft.com/office/drawing/2014/main" id="{8838DE14-4EB2-570E-187E-6972859BDD4C}"/>
              </a:ext>
            </a:extLst>
          </p:cNvPr>
          <p:cNvGraphicFramePr/>
          <p:nvPr/>
        </p:nvGraphicFramePr>
        <p:xfrm>
          <a:off x="533400" y="3759200"/>
          <a:ext cx="11463331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39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967ECA-3CB9-C926-83A1-D6A8FF53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4C0725-9D04-58ED-C7BE-CEFD4D97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6709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0E468A-A9AA-B3BB-052C-AADEDE06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D0B9CB-5D24-841D-1365-1EBD234C4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933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215378-CC93-0C7E-29C2-3FABA5CD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FE3769-37E0-9077-0BA8-349500B20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6029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6D6D13-E6E6-50CB-012C-96416074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C90992-1A95-7BD8-00C7-4F9848CFC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790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20D907-C5D3-E3FE-79BF-425A2051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112F8-0077-2B5E-7237-09B267D2A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188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87EC37-CC14-616B-E941-59F18947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5E8053-3497-73ED-C934-0845120BC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9604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7CD436-F1FB-A48B-1277-DFFBA469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5BCBDF-2969-596B-776F-608AEA3CA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602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A6F413-27F8-7A30-D75E-17364932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AE7D97-00C5-980B-9661-F727F48C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1744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84" y="1085523"/>
            <a:ext cx="7935432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60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80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14" y="2144079"/>
            <a:ext cx="6449549" cy="249919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910285" y="2533476"/>
            <a:ext cx="344351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1547 hasta, 12 randomize </a:t>
            </a:r>
            <a:r>
              <a:rPr lang="en-US" sz="1900" dirty="0" err="1"/>
              <a:t>çalışma</a:t>
            </a:r>
            <a:r>
              <a:rPr lang="en-US" sz="1900" dirty="0"/>
              <a:t> (1977-1998)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7 </a:t>
            </a:r>
            <a:r>
              <a:rPr lang="en-US" sz="1900" dirty="0" err="1" smtClean="0"/>
              <a:t>çalışmada</a:t>
            </a:r>
            <a:r>
              <a:rPr lang="tr-TR" sz="1900" dirty="0"/>
              <a:t> </a:t>
            </a:r>
            <a:r>
              <a:rPr lang="tr-TR" sz="1900" dirty="0" smtClean="0"/>
              <a:t>yaygın</a:t>
            </a:r>
            <a:r>
              <a:rPr lang="en-US" sz="1900" dirty="0" smtClean="0"/>
              <a:t> </a:t>
            </a:r>
            <a:r>
              <a:rPr lang="en-US" sz="1900" dirty="0" err="1"/>
              <a:t>evre</a:t>
            </a:r>
            <a:r>
              <a:rPr lang="en-US" sz="1900" dirty="0"/>
              <a:t>/5 </a:t>
            </a:r>
            <a:r>
              <a:rPr lang="en-US" sz="1900" dirty="0" err="1"/>
              <a:t>çalışma</a:t>
            </a:r>
            <a:r>
              <a:rPr lang="en-US" sz="1900" dirty="0"/>
              <a:t> </a:t>
            </a:r>
            <a:r>
              <a:rPr lang="en-US" sz="1900" dirty="0" err="1"/>
              <a:t>sınırlı</a:t>
            </a:r>
            <a:r>
              <a:rPr lang="en-US" sz="1900" dirty="0"/>
              <a:t> </a:t>
            </a:r>
            <a:r>
              <a:rPr lang="en-US" sz="1900" dirty="0" err="1"/>
              <a:t>evre</a:t>
            </a:r>
            <a:r>
              <a:rPr lang="en-US" sz="19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798 </a:t>
            </a:r>
            <a:r>
              <a:rPr lang="en-US" sz="1900" dirty="0" err="1"/>
              <a:t>tedavi</a:t>
            </a:r>
            <a:r>
              <a:rPr lang="en-US" sz="1900" dirty="0"/>
              <a:t>/749 </a:t>
            </a:r>
            <a:r>
              <a:rPr lang="en-US" sz="1900" dirty="0" err="1"/>
              <a:t>kontrol</a:t>
            </a:r>
            <a:r>
              <a:rPr lang="en-US" sz="19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24-40Gy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Tüm</a:t>
            </a:r>
            <a:r>
              <a:rPr lang="en-US" sz="1900" dirty="0"/>
              <a:t> </a:t>
            </a:r>
            <a:r>
              <a:rPr lang="en-US" sz="1900" dirty="0" err="1"/>
              <a:t>çalışmalarda</a:t>
            </a:r>
            <a:r>
              <a:rPr lang="en-US" sz="1900" dirty="0"/>
              <a:t> PCI </a:t>
            </a:r>
            <a:r>
              <a:rPr lang="en-US" sz="1900" dirty="0" err="1"/>
              <a:t>kolunda</a:t>
            </a:r>
            <a:r>
              <a:rPr lang="en-US" sz="1900" dirty="0"/>
              <a:t> OS </a:t>
            </a:r>
            <a:r>
              <a:rPr lang="en-US" sz="1900" dirty="0" err="1" smtClean="0"/>
              <a:t>iyileşme</a:t>
            </a:r>
            <a:r>
              <a:rPr lang="tr-TR" sz="1900" dirty="0" smtClean="0"/>
              <a:t> mevcut</a:t>
            </a:r>
            <a:r>
              <a:rPr lang="en-US" sz="1900" dirty="0" smtClean="0"/>
              <a:t>, </a:t>
            </a:r>
            <a:r>
              <a:rPr lang="en-US" sz="1900" dirty="0" err="1"/>
              <a:t>malesef</a:t>
            </a:r>
            <a:r>
              <a:rPr lang="en-US" sz="1900" dirty="0"/>
              <a:t> </a:t>
            </a:r>
            <a:r>
              <a:rPr lang="en-US" sz="1900" dirty="0" err="1" smtClean="0"/>
              <a:t>uzun</a:t>
            </a:r>
            <a:r>
              <a:rPr lang="en-US" sz="1900" dirty="0" smtClean="0"/>
              <a:t> </a:t>
            </a:r>
            <a:r>
              <a:rPr lang="en-US" sz="1900" dirty="0" err="1"/>
              <a:t>dönemde</a:t>
            </a:r>
            <a:r>
              <a:rPr lang="en-US" sz="1900" dirty="0"/>
              <a:t> </a:t>
            </a:r>
            <a:r>
              <a:rPr lang="en-US" sz="1900" dirty="0" err="1"/>
              <a:t>oluşabilecek</a:t>
            </a:r>
            <a:r>
              <a:rPr lang="en-US" sz="1900" dirty="0"/>
              <a:t> </a:t>
            </a:r>
            <a:r>
              <a:rPr lang="en-US" sz="1900" dirty="0" err="1"/>
              <a:t>nörotoksisite</a:t>
            </a:r>
            <a:r>
              <a:rPr lang="en-US" sz="1900" dirty="0"/>
              <a:t> </a:t>
            </a:r>
            <a:r>
              <a:rPr lang="en-US" sz="1900" dirty="0" err="1"/>
              <a:t>çalışmaların</a:t>
            </a:r>
            <a:r>
              <a:rPr lang="en-US" sz="1900" dirty="0"/>
              <a:t> </a:t>
            </a:r>
            <a:r>
              <a:rPr lang="en-US" sz="1900" dirty="0" err="1"/>
              <a:t>çoğunda</a:t>
            </a:r>
            <a:r>
              <a:rPr lang="en-US" sz="1900" dirty="0"/>
              <a:t> </a:t>
            </a:r>
            <a:r>
              <a:rPr lang="en-US" sz="1900" dirty="0" err="1"/>
              <a:t>değerlendirilmemiştir</a:t>
            </a:r>
            <a:r>
              <a:rPr lang="en-US" sz="1900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10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120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775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241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78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2276867"/>
            <a:ext cx="6702552" cy="3401545"/>
          </a:xfrm>
          <a:prstGeom prst="rect">
            <a:avLst/>
          </a:prstGeom>
        </p:spPr>
      </p:pic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938752" y="2020824"/>
            <a:ext cx="3455097" cy="395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EORTC, multicenter, faz III, randomize çalışma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2001-2006 yılları arasında 286 hasta ( 143/143)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Yaygın evre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20Gy/5-8fr- - 24Gy/12f- - 25Gy/10fr - - 30Gy/10-12fr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1 yıllık beyin met riski PCI kolunda %14,6 iken kontrol grubunda %40,4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1 yıllık OS PCI kolunda %27,2 , kontrol grubunda ise %13,3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Sağkalımdaki iyileşme ve beyin met riskindeki azalma GERÇEK Mİ ? </a:t>
            </a:r>
          </a:p>
        </p:txBody>
      </p:sp>
    </p:spTree>
    <p:extLst>
      <p:ext uri="{BB962C8B-B14F-4D97-AF65-F5344CB8AC3E}">
        <p14:creationId xmlns:p14="http://schemas.microsoft.com/office/powerpoint/2010/main" val="26438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6582694" cy="497274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327900" y="1231900"/>
            <a:ext cx="4864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2009-2013 yılları arasında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FAZ III, </a:t>
            </a:r>
            <a:r>
              <a:rPr lang="tr-TR" dirty="0" err="1"/>
              <a:t>multicenter</a:t>
            </a:r>
            <a:r>
              <a:rPr lang="tr-TR" dirty="0"/>
              <a:t>, </a:t>
            </a:r>
            <a:r>
              <a:rPr lang="tr-TR" dirty="0" err="1"/>
              <a:t>randomize</a:t>
            </a:r>
            <a:r>
              <a:rPr lang="tr-TR" dirty="0"/>
              <a:t> çalışma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47 merkez, 224 hasta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Tüm hastalar 2,5Gyx10fr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PCI öncesi tüm hastalar MR ile konfirme </a:t>
            </a:r>
          </a:p>
          <a:p>
            <a:r>
              <a:rPr lang="tr-TR" dirty="0"/>
              <a:t>edilmiş.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Medyan genel </a:t>
            </a:r>
            <a:r>
              <a:rPr lang="tr-TR" dirty="0" err="1"/>
              <a:t>sağkalım</a:t>
            </a:r>
            <a:r>
              <a:rPr lang="tr-TR" dirty="0"/>
              <a:t> PCI kolunda 11,6 ay</a:t>
            </a:r>
          </a:p>
          <a:p>
            <a:r>
              <a:rPr lang="tr-TR" dirty="0"/>
              <a:t>Kontrol grubunda 13,7 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Yaygın evrede OS,DFS avantajı yok , kümülatif</a:t>
            </a:r>
          </a:p>
          <a:p>
            <a:r>
              <a:rPr lang="tr-TR" dirty="0"/>
              <a:t> beyin met </a:t>
            </a:r>
            <a:r>
              <a:rPr lang="tr-TR" dirty="0" err="1"/>
              <a:t>insidansı</a:t>
            </a:r>
            <a:r>
              <a:rPr lang="tr-TR" dirty="0"/>
              <a:t> PCI kolunda daha az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Yaygın evrede PCI rutin uygulanmayabilir, düzenli MR takibi yapılabilir</a:t>
            </a:r>
          </a:p>
        </p:txBody>
      </p:sp>
    </p:spTree>
    <p:extLst>
      <p:ext uri="{BB962C8B-B14F-4D97-AF65-F5344CB8AC3E}">
        <p14:creationId xmlns:p14="http://schemas.microsoft.com/office/powerpoint/2010/main" val="35241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" y="1835210"/>
            <a:ext cx="5628018" cy="29547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7239012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Sistematik derleme ve meta-analiz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28 retrospektif çalışma, 18575 hasta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2 yıllık gene sağkalım PCI kolunda anlamlı olarak daha yüksek (27.8vs.18.8 ay)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Tek merkez, retrospektif kohort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1997-2018(2005 öncesi ve sonrası iki ayrı kohort grubu 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278 hasta (196 PCI/82 non-PCI)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Komplet/Parsiyel yanıt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2,5Gyx10fr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Her iki grupta da PCI, OS da artış ve BFR( Brain Failure Risk) de azalma ile ilişkilendirilmiş.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Her hastaya PCI sonrası en az bir kez MR çekilmiş—rutin MR takibi yapılmamış.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525669"/>
            <a:ext cx="5628018" cy="35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6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922126"/>
            <a:ext cx="5129784" cy="30137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2640295"/>
            <a:ext cx="5129784" cy="157740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90500" y="4305300"/>
            <a:ext cx="6858000" cy="12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88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635</Words>
  <Application>Microsoft Office PowerPoint</Application>
  <PresentationFormat>Geniş ekran</PresentationFormat>
  <Paragraphs>90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Teması</vt:lpstr>
      <vt:lpstr>KÜÇÜK HÜCRELİ AKCİĞER KANSERİNDE(KHAK) PCI VE YAYGIN EVRE KHAK’NDE TORASİK RADYOTERAPİ GÜNCEL ÇALIŞMALAR/REHBER ÖNERİLERİ</vt:lpstr>
      <vt:lpstr>KHAK’DE PCI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YAYGIN EVRE KHAK’NDE TORASİK RADYOTERAPİ(TRT)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DİNLEDİĞİNİZ İÇİN TEŞEKKÜR EDERİM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KÜÇÜK HÜCRELİ AKCİĞER KANSERİNDE PCI VE YAYGIN EVRE KHAK’NDE TORASİK RADYOTERAPİ GÜNCEL ÇALIŞMALAR/REHBER ÖNERİLERİ</dc:title>
  <dc:creator>STATION790</dc:creator>
  <cp:lastModifiedBy>STATION651</cp:lastModifiedBy>
  <cp:revision>30</cp:revision>
  <dcterms:created xsi:type="dcterms:W3CDTF">2024-05-06T19:21:06Z</dcterms:created>
  <dcterms:modified xsi:type="dcterms:W3CDTF">2024-05-14T10:59:37Z</dcterms:modified>
</cp:coreProperties>
</file>