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3" r:id="rId11"/>
    <p:sldId id="266" r:id="rId12"/>
    <p:sldId id="270" r:id="rId13"/>
    <p:sldId id="269" r:id="rId14"/>
    <p:sldId id="268" r:id="rId15"/>
    <p:sldId id="267" r:id="rId16"/>
    <p:sldId id="271" r:id="rId17"/>
    <p:sldId id="278" r:id="rId18"/>
    <p:sldId id="272" r:id="rId19"/>
    <p:sldId id="280" r:id="rId20"/>
    <p:sldId id="273" r:id="rId21"/>
    <p:sldId id="276" r:id="rId22"/>
    <p:sldId id="277" r:id="rId23"/>
    <p:sldId id="275" r:id="rId24"/>
    <p:sldId id="279" r:id="rId25"/>
    <p:sldId id="274" r:id="rId26"/>
    <p:sldId id="284" r:id="rId27"/>
    <p:sldId id="285" r:id="rId28"/>
    <p:sldId id="286" r:id="rId29"/>
    <p:sldId id="281" r:id="rId30"/>
    <p:sldId id="282" r:id="rId31"/>
    <p:sldId id="283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03183-7EE8-486A-A88A-8507EB699DF7}" type="datetimeFigureOut">
              <a:rPr lang="tr-TR" smtClean="0"/>
              <a:t>3.12.2024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6D5DA-9903-4857-8D11-821C01104F1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533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64BAB-225B-40BD-8BA1-FE963D3D5BE5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6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A86C-7716-4657-BAE6-809B70E6DE9D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76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A9AD-4ECA-4525-AE68-8B7160DCFAC9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5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9ED24BEE-1D69-4D9E-8485-8E4234E67629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9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E02A-95CF-46D9-8E82-4E93F72D324C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1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BBFB-DA7B-426B-A6DE-1A49DDC17F23}" type="datetime4">
              <a:rPr lang="en-US" smtClean="0"/>
              <a:t>December 3,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81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F0F-63C0-4E38-9863-9B35E2CFDE45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1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D7F1-C6B9-4583-9AD4-9E964127EB89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25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8BBCE-3A42-4E64-AEF0-A800D3F79AE6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06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01892-5887-4E8A-B9C4-BDA6C99F1032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1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4FAD3-ED35-4801-87E6-7FD4BFCE4924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2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../theme/media/image10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2F75C6E7-CA49-4893-AD09-EDFBAA59C8AF}" type="datetime4">
              <a:rPr lang="en-US" smtClean="0"/>
              <a:t>December 3,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207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663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032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456">
          <p15:clr>
            <a:srgbClr val="F26B43"/>
          </p15:clr>
        </p15:guide>
        <p15:guide id="6" pos="7224">
          <p15:clr>
            <a:srgbClr val="F26B43"/>
          </p15:clr>
        </p15:guide>
        <p15:guide id="7" orient="horz" pos="3960">
          <p15:clr>
            <a:srgbClr val="F26B43"/>
          </p15:clr>
        </p15:guide>
        <p15:guide id="8" orient="horz" pos="696">
          <p15:clr>
            <a:srgbClr val="F26B43"/>
          </p15:clr>
        </p15:guide>
        <p15:guide id="9" orient="horz" pos="864">
          <p15:clr>
            <a:srgbClr val="F26B43"/>
          </p15:clr>
        </p15:guide>
        <p15:guide id="10" orient="horz" pos="3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EA93F11-71A1-63EC-358C-66C5A623B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1190065"/>
          </a:xfrm>
        </p:spPr>
        <p:txBody>
          <a:bodyPr/>
          <a:lstStyle/>
          <a:p>
            <a:r>
              <a:rPr lang="tr-TR" dirty="0"/>
              <a:t>KEMİK METASTAZLARINDA SBRT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40B6178-06A5-42E0-108E-27B9280158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/>
              <a:t>Dr. Melek Yakar</a:t>
            </a:r>
          </a:p>
          <a:p>
            <a:r>
              <a:rPr lang="tr-TR" dirty="0"/>
              <a:t>ESOGÜTF </a:t>
            </a:r>
          </a:p>
          <a:p>
            <a:r>
              <a:rPr lang="tr-TR" dirty="0"/>
              <a:t>Radyasyon Onkolojisi AD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D72DB2-1DB4-134E-6A2F-08596CD42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788" y="107576"/>
            <a:ext cx="1748118" cy="174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Veri Yer Tutucusu 5">
            <a:extLst>
              <a:ext uri="{FF2B5EF4-FFF2-40B4-BE49-F238E27FC236}">
                <a16:creationId xmlns:a16="http://schemas.microsoft.com/office/drawing/2014/main" id="{3BAB6826-A087-6479-5A48-133693700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CB44-F798-4F27-898E-5E4D58D84659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BAFF6BE-01F7-90C7-3C1B-72FCAAF56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67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4FCD7-1DD1-9AD8-9200-67C871345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7CF3A8-A049-1011-D9C1-69F7CCD1C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Hedef hacim </a:t>
            </a:r>
            <a:r>
              <a:rPr lang="tr-TR" dirty="0" err="1"/>
              <a:t>konturlama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789929-B616-FC5A-FC2E-62495C273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/>
              <a:t>Spinal kemik metastazlarında; </a:t>
            </a:r>
          </a:p>
          <a:p>
            <a:r>
              <a:rPr lang="tr-TR" dirty="0"/>
              <a:t>GTV= Planlama BT, tanı MR/PET-BT’de </a:t>
            </a:r>
            <a:r>
              <a:rPr lang="tr-TR" dirty="0" err="1"/>
              <a:t>makroskopik</a:t>
            </a:r>
            <a:r>
              <a:rPr lang="tr-TR" dirty="0"/>
              <a:t> hastalık</a:t>
            </a:r>
          </a:p>
          <a:p>
            <a:r>
              <a:rPr lang="tr-TR" dirty="0" err="1"/>
              <a:t>GTV’ye</a:t>
            </a:r>
            <a:r>
              <a:rPr lang="tr-TR" dirty="0"/>
              <a:t>, epidural ve </a:t>
            </a:r>
            <a:r>
              <a:rPr lang="tr-TR" dirty="0" err="1"/>
              <a:t>paraspinal</a:t>
            </a:r>
            <a:r>
              <a:rPr lang="tr-TR" dirty="0"/>
              <a:t> tümör uzanımı dahil edilmeli.</a:t>
            </a:r>
          </a:p>
          <a:p>
            <a:r>
              <a:rPr lang="tr-TR" dirty="0" err="1"/>
              <a:t>Debulking</a:t>
            </a:r>
            <a:r>
              <a:rPr lang="tr-TR" dirty="0"/>
              <a:t> cerrahi yapıldıysa GTV= </a:t>
            </a:r>
            <a:r>
              <a:rPr lang="tr-TR" dirty="0" err="1"/>
              <a:t>makroskopik</a:t>
            </a:r>
            <a:r>
              <a:rPr lang="tr-TR" dirty="0"/>
              <a:t> rezidü</a:t>
            </a:r>
          </a:p>
          <a:p>
            <a:r>
              <a:rPr lang="tr-TR" dirty="0"/>
              <a:t>CTV tanımı </a:t>
            </a:r>
            <a:r>
              <a:rPr lang="tr-TR" dirty="0" err="1"/>
              <a:t>sakral</a:t>
            </a:r>
            <a:r>
              <a:rPr lang="tr-TR" dirty="0"/>
              <a:t> vertebra ve diğer vertebralar için ayrı tanımlanmış.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6813140-98D6-317B-E93F-FC5BCD430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454D-04F5-4E7E-B013-480DE2F27B67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9C4FCBD-31B2-4F3C-60CA-67FEAF692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98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B7ACB-A97C-3FE5-7D32-E64EF8136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EDAF08-FC93-F98B-9D9A-79F4136C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1" y="0"/>
            <a:ext cx="9810604" cy="1102659"/>
          </a:xfrm>
        </p:spPr>
        <p:txBody>
          <a:bodyPr/>
          <a:lstStyle/>
          <a:p>
            <a:r>
              <a:rPr lang="tr-TR" dirty="0"/>
              <a:t>Hedef hacim </a:t>
            </a:r>
            <a:r>
              <a:rPr lang="tr-TR" dirty="0" err="1"/>
              <a:t>konturlama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F91664-3438-93F9-132F-F2C8E037E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70" y="902261"/>
            <a:ext cx="11707905" cy="2692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Spinal kemik metastazlarında </a:t>
            </a:r>
            <a:r>
              <a:rPr lang="tr-TR" b="1" dirty="0" err="1"/>
              <a:t>sakrum</a:t>
            </a:r>
            <a:r>
              <a:rPr lang="tr-TR" b="1" dirty="0"/>
              <a:t> dışı </a:t>
            </a:r>
            <a:r>
              <a:rPr lang="tr-TR" b="1" dirty="0" err="1"/>
              <a:t>verteberalarda</a:t>
            </a:r>
            <a:r>
              <a:rPr lang="tr-TR" b="1" dirty="0"/>
              <a:t> CTV belirleme; </a:t>
            </a:r>
          </a:p>
          <a:p>
            <a:pPr marL="0" indent="0">
              <a:buNone/>
            </a:pPr>
            <a:r>
              <a:rPr lang="tr-TR" dirty="0" err="1"/>
              <a:t>Mikroskopik</a:t>
            </a:r>
            <a:r>
              <a:rPr lang="tr-TR" dirty="0"/>
              <a:t> invazyondan şüphelenilen anormal sinyal olan kemik iliği + </a:t>
            </a:r>
            <a:r>
              <a:rPr lang="tr-TR" dirty="0" err="1"/>
              <a:t>subklinik</a:t>
            </a:r>
            <a:r>
              <a:rPr lang="tr-TR" dirty="0"/>
              <a:t> yayılımı dahil etmek için bitişik normal kemik </a:t>
            </a:r>
          </a:p>
          <a:p>
            <a:pPr marL="0" indent="0">
              <a:buNone/>
            </a:pPr>
            <a:r>
              <a:rPr lang="tr-TR" dirty="0"/>
              <a:t>Epidural hastalık yoksa, </a:t>
            </a:r>
            <a:r>
              <a:rPr lang="tr-TR" b="1" dirty="0" err="1"/>
              <a:t>CTV’ye</a:t>
            </a:r>
            <a:r>
              <a:rPr lang="tr-TR" b="1" dirty="0"/>
              <a:t> epidural alan dahil edilmez</a:t>
            </a:r>
            <a:r>
              <a:rPr lang="tr-TR" dirty="0"/>
              <a:t>.</a:t>
            </a:r>
          </a:p>
          <a:p>
            <a:pPr marL="0" indent="0">
              <a:buNone/>
            </a:pPr>
            <a:r>
              <a:rPr lang="tr-TR" dirty="0" err="1"/>
              <a:t>Ms’i</a:t>
            </a:r>
            <a:r>
              <a:rPr lang="tr-TR" dirty="0"/>
              <a:t> çevreleyen çevresel CTV, yalnızca vertebral gövde, bilateral pediküller/lamina ve </a:t>
            </a:r>
            <a:r>
              <a:rPr lang="tr-TR" dirty="0" err="1"/>
              <a:t>spinöz</a:t>
            </a:r>
            <a:r>
              <a:rPr lang="tr-TR" dirty="0"/>
              <a:t> çıkıntıların tümü dahil olduğunda veya epidural boşluğun çevresi boyunca yaygın metastatik hastalık olduğunda kullanılmalıdır.   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3C0AA17-22EA-206E-1410-F716C828C6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559" t="33333" r="24853" b="40392"/>
          <a:stretch/>
        </p:blipFill>
        <p:spPr>
          <a:xfrm>
            <a:off x="452985" y="3703357"/>
            <a:ext cx="7142932" cy="2966384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E009B910-C1C4-E1AC-7E8F-1D48E70F481C}"/>
              </a:ext>
            </a:extLst>
          </p:cNvPr>
          <p:cNvSpPr txBox="1"/>
          <p:nvPr/>
        </p:nvSpPr>
        <p:spPr>
          <a:xfrm>
            <a:off x="7915836" y="5482850"/>
            <a:ext cx="427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Cox et al. IJROBP 2012;83(5):e597- 605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48D8BF-D1AD-6076-5F28-34A1D49C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694-3269-4926-AC15-F0022ED4C229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472ECF2-D97C-26FD-6BAA-B8657ACD4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81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5FA8D-9529-74F6-78E8-A9164C90E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4C06D7-EE69-5313-7CFD-7A016C242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Hedef hacim </a:t>
            </a:r>
            <a:r>
              <a:rPr lang="tr-TR" dirty="0" err="1"/>
              <a:t>konturlama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01AEA92-DC47-FF64-E467-8BA718E9E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126" y="1649225"/>
            <a:ext cx="9025450" cy="352800"/>
          </a:xfrm>
        </p:spPr>
        <p:txBody>
          <a:bodyPr>
            <a:normAutofit fontScale="92500" lnSpcReduction="10000"/>
          </a:bodyPr>
          <a:lstStyle/>
          <a:p>
            <a:r>
              <a:rPr lang="tr-TR" b="1" dirty="0"/>
              <a:t>Spinal kemik metastazlarında </a:t>
            </a:r>
            <a:r>
              <a:rPr lang="tr-TR" b="1" dirty="0" err="1"/>
              <a:t>sakrum</a:t>
            </a:r>
            <a:r>
              <a:rPr lang="tr-TR" b="1" dirty="0"/>
              <a:t> dışı </a:t>
            </a:r>
            <a:r>
              <a:rPr lang="tr-TR" b="1" dirty="0" err="1"/>
              <a:t>verteberalarda</a:t>
            </a:r>
            <a:r>
              <a:rPr lang="tr-TR" b="1" dirty="0"/>
              <a:t> CTV belirleme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9ED8B49-F353-0F7A-432C-1962BF5BB6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632" t="29020" r="24485" b="39346"/>
          <a:stretch/>
        </p:blipFill>
        <p:spPr>
          <a:xfrm>
            <a:off x="233082" y="3941436"/>
            <a:ext cx="5061725" cy="251011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E6809BB-5FCF-ACBE-2289-7B2F6F8C14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971" t="40523" r="23971" b="39477"/>
          <a:stretch/>
        </p:blipFill>
        <p:spPr>
          <a:xfrm>
            <a:off x="340659" y="2285930"/>
            <a:ext cx="4518212" cy="137160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3B897CB-086C-5EAE-DFE0-C40EA3000E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897" t="39861" r="24044" b="7320"/>
          <a:stretch/>
        </p:blipFill>
        <p:spPr>
          <a:xfrm>
            <a:off x="5302786" y="2321859"/>
            <a:ext cx="5311426" cy="4258235"/>
          </a:xfrm>
          <a:prstGeom prst="rect">
            <a:avLst/>
          </a:prstGeo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3018CA4-940C-8E74-2DC5-DA943C1F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8010-6BC1-4EB8-B826-759E0548AC2B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8" name="Slayt Numarası Yer Tutucusu 7">
            <a:extLst>
              <a:ext uri="{FF2B5EF4-FFF2-40B4-BE49-F238E27FC236}">
                <a16:creationId xmlns:a16="http://schemas.microsoft.com/office/drawing/2014/main" id="{87E71E00-D87E-9E84-931C-BE8A9D4F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8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8B8D1-FDE6-6F9B-BD2A-96751E4CA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D899F6-5A56-2E15-D7C3-AD5296A55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Hedef hacim </a:t>
            </a:r>
            <a:r>
              <a:rPr lang="tr-TR" dirty="0" err="1"/>
              <a:t>konturlama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5C85F47-7B40-34EE-F18C-206F96E87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/>
              <a:t>Spinal kemik metastazlarında </a:t>
            </a:r>
            <a:r>
              <a:rPr lang="tr-TR" b="1" dirty="0" err="1"/>
              <a:t>sakrum</a:t>
            </a:r>
            <a:r>
              <a:rPr lang="tr-TR" b="1" dirty="0"/>
              <a:t> CTV belirleme</a:t>
            </a:r>
          </a:p>
          <a:p>
            <a:pPr marL="0" indent="0">
              <a:buNone/>
            </a:pPr>
            <a:r>
              <a:rPr lang="tr-TR" dirty="0"/>
              <a:t>Hastalığı içeren tüm segment ve </a:t>
            </a:r>
            <a:r>
              <a:rPr lang="tr-TR" dirty="0" err="1"/>
              <a:t>mikroskopik</a:t>
            </a:r>
            <a:r>
              <a:rPr lang="tr-TR" dirty="0"/>
              <a:t> yayılma riski taşıyan  hemen bitişik anatomik segment dahil edilmeli.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1E83DB2-5B05-C932-1210-9D580D8B4310}"/>
              </a:ext>
            </a:extLst>
          </p:cNvPr>
          <p:cNvSpPr txBox="1"/>
          <p:nvPr/>
        </p:nvSpPr>
        <p:spPr>
          <a:xfrm>
            <a:off x="7691719" y="6248399"/>
            <a:ext cx="476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Dunne</a:t>
            </a:r>
            <a:r>
              <a:rPr lang="tr-TR" dirty="0"/>
              <a:t> et al. </a:t>
            </a:r>
            <a:r>
              <a:rPr lang="tr-TR" dirty="0" err="1"/>
              <a:t>Radiother</a:t>
            </a:r>
            <a:r>
              <a:rPr lang="tr-TR" dirty="0"/>
              <a:t> </a:t>
            </a:r>
            <a:r>
              <a:rPr lang="tr-TR" dirty="0" err="1"/>
              <a:t>Oncol</a:t>
            </a:r>
            <a:r>
              <a:rPr lang="tr-TR" dirty="0"/>
              <a:t>. 2020;145:21–9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CF954F6-A60B-1D2A-AAEF-BA07C4CB5E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824" t="37648" r="17353" b="17385"/>
          <a:stretch/>
        </p:blipFill>
        <p:spPr>
          <a:xfrm>
            <a:off x="510988" y="3281082"/>
            <a:ext cx="5952564" cy="3083860"/>
          </a:xfrm>
          <a:prstGeom prst="rect">
            <a:avLst/>
          </a:prstGeom>
        </p:spPr>
      </p:pic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AEBCC90-B452-99FA-5062-64EE2A374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265-31BA-4725-B194-6C8CEEE547B0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FA55096-BAE2-1480-8F57-5AE4F42CD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22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FEC77-ED14-AB9C-2532-6C96837FF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3E04BD3-3C60-4023-4AE7-72992C346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090" y="62754"/>
            <a:ext cx="7384909" cy="672352"/>
          </a:xfrm>
        </p:spPr>
        <p:txBody>
          <a:bodyPr/>
          <a:lstStyle/>
          <a:p>
            <a:r>
              <a:rPr lang="tr-TR" dirty="0"/>
              <a:t>Hedef hacim </a:t>
            </a:r>
            <a:r>
              <a:rPr lang="tr-TR" dirty="0" err="1"/>
              <a:t>konturlama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4C967DC-5C59-3FD9-FC26-ED1A91A9E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96" y="956047"/>
            <a:ext cx="11571427" cy="5561294"/>
          </a:xfrm>
        </p:spPr>
        <p:txBody>
          <a:bodyPr/>
          <a:lstStyle/>
          <a:p>
            <a:pPr marL="0" indent="0">
              <a:buNone/>
            </a:pPr>
            <a:r>
              <a:rPr lang="tr-TR" b="1" dirty="0"/>
              <a:t>Spinal kemik metastazlarında </a:t>
            </a:r>
            <a:r>
              <a:rPr lang="tr-TR" b="1" dirty="0" err="1"/>
              <a:t>sakrum</a:t>
            </a:r>
            <a:r>
              <a:rPr lang="tr-TR" b="1" dirty="0"/>
              <a:t> CTV belirleme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8103460-8D55-7796-48B8-449D47C15B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91" t="30980" r="25000" b="4967"/>
          <a:stretch/>
        </p:blipFill>
        <p:spPr>
          <a:xfrm>
            <a:off x="360596" y="1855693"/>
            <a:ext cx="4365811" cy="439270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37C900F-6703-F57B-640B-1AD3F0BBD6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824" t="27060" r="18235" b="5666"/>
          <a:stretch/>
        </p:blipFill>
        <p:spPr>
          <a:xfrm>
            <a:off x="4867836" y="1429869"/>
            <a:ext cx="5844988" cy="4613649"/>
          </a:xfrm>
          <a:prstGeom prst="rect">
            <a:avLst/>
          </a:prstGeo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EA905E4-82BF-5FF6-7B57-E7A0D191D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05C0-5012-4B4D-B4D9-AC7AF30C4447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99C9D5-75FE-80FA-367A-355A1D78D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42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5C462-1DD0-68B4-17FB-8C7823A1F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42DE38-901F-914E-D1FC-5F1D15813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26" y="143437"/>
            <a:ext cx="9810604" cy="797857"/>
          </a:xfrm>
        </p:spPr>
        <p:txBody>
          <a:bodyPr/>
          <a:lstStyle/>
          <a:p>
            <a:r>
              <a:rPr lang="tr-TR" dirty="0"/>
              <a:t>Hedef hacim </a:t>
            </a:r>
            <a:r>
              <a:rPr lang="tr-TR" dirty="0" err="1"/>
              <a:t>konturlama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C9A1EDD-7BD3-0362-2AB7-9E5504268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82" y="941294"/>
            <a:ext cx="10476001" cy="5313083"/>
          </a:xfrm>
        </p:spPr>
        <p:txBody>
          <a:bodyPr/>
          <a:lstStyle/>
          <a:p>
            <a:r>
              <a:rPr lang="tr-TR" dirty="0" err="1"/>
              <a:t>Debulking</a:t>
            </a:r>
            <a:r>
              <a:rPr lang="tr-TR" dirty="0"/>
              <a:t> cerrahi yapıldıysa </a:t>
            </a:r>
            <a:r>
              <a:rPr lang="tr-TR" b="1" dirty="0"/>
              <a:t>CTV= GTV+ </a:t>
            </a:r>
            <a:r>
              <a:rPr lang="tr-TR" b="1" dirty="0" err="1"/>
              <a:t>postop</a:t>
            </a:r>
            <a:r>
              <a:rPr lang="tr-TR" b="1" dirty="0"/>
              <a:t> bölge, </a:t>
            </a:r>
            <a:r>
              <a:rPr lang="tr-TR" b="1" dirty="0" err="1"/>
              <a:t>pre</a:t>
            </a:r>
            <a:r>
              <a:rPr lang="tr-TR" b="1" dirty="0"/>
              <a:t>-op </a:t>
            </a:r>
            <a:r>
              <a:rPr lang="tr-TR" b="1" dirty="0" err="1"/>
              <a:t>tm</a:t>
            </a:r>
            <a:r>
              <a:rPr lang="tr-TR" b="1" dirty="0"/>
              <a:t> tutulumu olan tüm anatomik kompartman+ epidural hastalık için +5 mm marj verilebilir </a:t>
            </a:r>
            <a:r>
              <a:rPr lang="tr-TR" dirty="0"/>
              <a:t>(</a:t>
            </a:r>
            <a:r>
              <a:rPr lang="tr-TR" dirty="0">
                <a:solidFill>
                  <a:srgbClr val="FF0000"/>
                </a:solidFill>
              </a:rPr>
              <a:t>CTV </a:t>
            </a:r>
            <a:r>
              <a:rPr lang="tr-TR" dirty="0" err="1">
                <a:solidFill>
                  <a:srgbClr val="FF0000"/>
                </a:solidFill>
              </a:rPr>
              <a:t>konturlaması</a:t>
            </a:r>
            <a:r>
              <a:rPr lang="tr-TR" dirty="0">
                <a:solidFill>
                  <a:srgbClr val="FF0000"/>
                </a:solidFill>
              </a:rPr>
              <a:t> için </a:t>
            </a:r>
            <a:r>
              <a:rPr lang="tr-TR" dirty="0" err="1">
                <a:solidFill>
                  <a:srgbClr val="FF0000"/>
                </a:solidFill>
              </a:rPr>
              <a:t>pre</a:t>
            </a:r>
            <a:r>
              <a:rPr lang="tr-TR" dirty="0">
                <a:solidFill>
                  <a:srgbClr val="FF0000"/>
                </a:solidFill>
              </a:rPr>
              <a:t>-op ve post-op MR füzyonu öneriliyor)</a:t>
            </a:r>
          </a:p>
          <a:p>
            <a:r>
              <a:rPr lang="tr-TR" dirty="0"/>
              <a:t>PTV= CTV+ 1-2 mm</a:t>
            </a:r>
          </a:p>
          <a:p>
            <a:r>
              <a:rPr lang="tr-TR" dirty="0"/>
              <a:t>PTV kritik organlara göre (</a:t>
            </a:r>
            <a:r>
              <a:rPr lang="tr-TR" dirty="0" err="1"/>
              <a:t>ms</a:t>
            </a:r>
            <a:r>
              <a:rPr lang="tr-TR" dirty="0"/>
              <a:t>) modifiye edilebilir. </a:t>
            </a:r>
            <a:r>
              <a:rPr lang="tr-TR" dirty="0" err="1"/>
              <a:t>Restricted</a:t>
            </a:r>
            <a:r>
              <a:rPr lang="tr-TR" dirty="0"/>
              <a:t> PTV= PTV- spinal kanal(PTV ve PRV çakışan alanlar da </a:t>
            </a:r>
            <a:r>
              <a:rPr lang="tr-TR" dirty="0" err="1"/>
              <a:t>PTV’den</a:t>
            </a:r>
            <a:r>
              <a:rPr lang="tr-TR" dirty="0"/>
              <a:t> çıkarılmalı)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D87BBEC-1D13-264C-EC50-B6F0B3C9BF77}"/>
              </a:ext>
            </a:extLst>
          </p:cNvPr>
          <p:cNvSpPr txBox="1"/>
          <p:nvPr/>
        </p:nvSpPr>
        <p:spPr>
          <a:xfrm>
            <a:off x="7584141" y="6248399"/>
            <a:ext cx="486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Redmond et al. IJROBP 2017;97(1):64–74</a:t>
            </a:r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6A5F037-DD19-28E5-9845-236850460E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41" t="20915" r="15178" b="27843"/>
          <a:stretch/>
        </p:blipFill>
        <p:spPr>
          <a:xfrm>
            <a:off x="87110" y="3429000"/>
            <a:ext cx="4162161" cy="231236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FFF8DBB1-4826-83BF-0A4B-8314A5C5AB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456" t="36601" r="14075" b="29681"/>
          <a:stretch/>
        </p:blipFill>
        <p:spPr>
          <a:xfrm>
            <a:off x="4356847" y="3428999"/>
            <a:ext cx="6397060" cy="2312369"/>
          </a:xfrm>
          <a:prstGeom prst="rect">
            <a:avLst/>
          </a:prstGeom>
        </p:spPr>
      </p:pic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C2DDDF0-EF52-587D-F62F-00477318A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2BEDD-7032-4064-889B-A2556C3BEFF7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F2BDD15-54AB-FB86-B0C3-36985D599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51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450B228-AC61-9F3C-948B-82D54A80B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Hedef hacim </a:t>
            </a:r>
            <a:r>
              <a:rPr lang="tr-TR" dirty="0" err="1"/>
              <a:t>konturlama</a:t>
            </a: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27F31A0-2158-83FF-7275-A1B7F3469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4241" t="49053" r="14753" b="33945"/>
          <a:stretch/>
        </p:blipFill>
        <p:spPr>
          <a:xfrm>
            <a:off x="415989" y="1825625"/>
            <a:ext cx="10901089" cy="2043953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491A709-F279-4510-1FA0-FCC3D67490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264" t="45359" r="15221" b="37778"/>
          <a:stretch/>
        </p:blipFill>
        <p:spPr>
          <a:xfrm>
            <a:off x="653385" y="4267201"/>
            <a:ext cx="10885229" cy="2043953"/>
          </a:xfrm>
          <a:prstGeom prst="rect">
            <a:avLst/>
          </a:prstGeom>
        </p:spPr>
      </p:pic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52C9B26-254A-A86D-B21A-D10099EDD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06CFF-A7EC-45BD-9DC6-E405B5E2706F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632353A-ECE4-BB8D-DE58-9DD60D58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62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A39128-6D8A-B0EF-B762-04E4DBE5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F94187B-4338-01A7-5A60-F0EDCDFED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7295" t="23753" r="28529" b="22812"/>
          <a:stretch/>
        </p:blipFill>
        <p:spPr>
          <a:xfrm>
            <a:off x="815787" y="516396"/>
            <a:ext cx="8561295" cy="5825208"/>
          </a:xfr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99308E12-A264-7129-2A6F-6594CB11AA33}"/>
              </a:ext>
            </a:extLst>
          </p:cNvPr>
          <p:cNvSpPr/>
          <p:nvPr/>
        </p:nvSpPr>
        <p:spPr>
          <a:xfrm>
            <a:off x="1264024" y="1093694"/>
            <a:ext cx="7664823" cy="6813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4FFA0C29-9CC8-A649-3828-FB1300475BA1}"/>
              </a:ext>
            </a:extLst>
          </p:cNvPr>
          <p:cNvSpPr/>
          <p:nvPr/>
        </p:nvSpPr>
        <p:spPr>
          <a:xfrm>
            <a:off x="1264024" y="2967318"/>
            <a:ext cx="3370729" cy="21963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6C3ECE7D-0D5D-E57B-62CC-FA6DFEE8936A}"/>
              </a:ext>
            </a:extLst>
          </p:cNvPr>
          <p:cNvSpPr/>
          <p:nvPr/>
        </p:nvSpPr>
        <p:spPr>
          <a:xfrm>
            <a:off x="1264024" y="4236759"/>
            <a:ext cx="7311584" cy="21963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24CC1F2F-0726-60C0-B66F-EEBAA81D82ED}"/>
              </a:ext>
            </a:extLst>
          </p:cNvPr>
          <p:cNvSpPr/>
          <p:nvPr/>
        </p:nvSpPr>
        <p:spPr>
          <a:xfrm>
            <a:off x="5011271" y="4456394"/>
            <a:ext cx="2788023" cy="21963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A3C0F10-6AF4-3A39-686E-4AE8FACB4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5C65-8805-44BB-8628-51C48C4EC290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22B68F6-1136-244B-68BB-5CACFCC7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94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3C983B-404A-B045-077C-3FADBE2A0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Hedef hacim </a:t>
            </a:r>
            <a:r>
              <a:rPr lang="tr-TR" dirty="0" err="1"/>
              <a:t>konturlama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8C2501B-13C0-F455-2DAB-7877A8969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err="1">
                <a:solidFill>
                  <a:srgbClr val="FF0000"/>
                </a:solidFill>
              </a:rPr>
              <a:t>Non</a:t>
            </a:r>
            <a:r>
              <a:rPr lang="tr-TR" b="1" dirty="0">
                <a:solidFill>
                  <a:srgbClr val="FF0000"/>
                </a:solidFill>
              </a:rPr>
              <a:t>-Spinal kemik metastazlarında,</a:t>
            </a:r>
          </a:p>
          <a:p>
            <a:r>
              <a:rPr lang="tr-TR" b="1" dirty="0"/>
              <a:t>GTV=  planlama BT ve diagnostik MR+/-</a:t>
            </a:r>
            <a:r>
              <a:rPr lang="tr-TR" b="1" dirty="0" err="1"/>
              <a:t>PET’de</a:t>
            </a:r>
            <a:r>
              <a:rPr lang="tr-TR" b="1" dirty="0"/>
              <a:t>  </a:t>
            </a:r>
            <a:r>
              <a:rPr lang="tr-TR" b="1" dirty="0" err="1"/>
              <a:t>makroskopik</a:t>
            </a:r>
            <a:r>
              <a:rPr lang="tr-TR" b="1" dirty="0"/>
              <a:t> hastalık</a:t>
            </a:r>
          </a:p>
          <a:p>
            <a:r>
              <a:rPr lang="tr-TR" b="1" dirty="0"/>
              <a:t>Hareketli bir alandaysa  ITV=  4DCT’nin değişik fazlarındaki </a:t>
            </a:r>
            <a:r>
              <a:rPr lang="tr-TR" b="1" dirty="0" err="1"/>
              <a:t>GTV’nin</a:t>
            </a:r>
            <a:r>
              <a:rPr lang="tr-TR" b="1" dirty="0"/>
              <a:t> hareketinin toplamı</a:t>
            </a:r>
          </a:p>
          <a:p>
            <a:r>
              <a:rPr lang="tr-TR" b="1" dirty="0"/>
              <a:t>CTV=  GTV( veya ITV)+ 3-5 mm</a:t>
            </a:r>
          </a:p>
          <a:p>
            <a:r>
              <a:rPr lang="tr-TR" b="1" dirty="0"/>
              <a:t>CTV tümör komşu yumuşak dokuya </a:t>
            </a:r>
            <a:r>
              <a:rPr lang="tr-TR" b="1" dirty="0" err="1"/>
              <a:t>invaze</a:t>
            </a:r>
            <a:r>
              <a:rPr lang="tr-TR" b="1" dirty="0"/>
              <a:t> değilse kortikal kemikte sınırlı kalmalı</a:t>
            </a:r>
          </a:p>
          <a:p>
            <a:r>
              <a:rPr lang="tr-TR" b="1" dirty="0"/>
              <a:t>PTV= CTV+ 3-5 mm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723D4B8-AA70-ED33-1906-80786A1E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8030-2FCA-4821-AF1A-516A262B056A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3B5186A-10DE-BFFD-A6AB-8F7EE8F5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44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795764-7893-811D-7CB4-CF2F11F93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Hedef hacim </a:t>
            </a:r>
            <a:r>
              <a:rPr lang="tr-TR" dirty="0" err="1"/>
              <a:t>konturlama</a:t>
            </a: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443ED17-F37C-0470-7269-E3B6AA0EB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5247" t="16871" r="25911" b="41029"/>
          <a:stretch/>
        </p:blipFill>
        <p:spPr>
          <a:xfrm>
            <a:off x="331694" y="1631578"/>
            <a:ext cx="3845858" cy="1864658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1DD0460-8126-0794-648D-826AFAFB57C5}"/>
              </a:ext>
            </a:extLst>
          </p:cNvPr>
          <p:cNvSpPr txBox="1"/>
          <p:nvPr/>
        </p:nvSpPr>
        <p:spPr>
          <a:xfrm>
            <a:off x="5208494" y="2187388"/>
            <a:ext cx="56529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283 hasta, 360 lezyon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Medyan takip  16,4 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Doz şeması</a:t>
            </a:r>
            <a:r>
              <a:rPr lang="tr-TR" dirty="0">
                <a:sym typeface="Wingdings" panose="05000000000000000000" pitchFamily="2" charset="2"/>
              </a:rPr>
              <a:t> 24-27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/ 2-3 </a:t>
            </a:r>
            <a:r>
              <a:rPr lang="tr-TR" dirty="0" err="1">
                <a:sym typeface="Wingdings" panose="05000000000000000000" pitchFamily="2" charset="2"/>
              </a:rPr>
              <a:t>fr</a:t>
            </a:r>
            <a:endParaRPr lang="tr-TR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ym typeface="Wingdings" panose="05000000000000000000" pitchFamily="2" charset="2"/>
              </a:rPr>
              <a:t>SBRT sonrası medyan GS 18,3 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ym typeface="Wingdings" panose="05000000000000000000" pitchFamily="2" charset="2"/>
              </a:rPr>
              <a:t>SBRT sonrası 1 ve 2 yıllık LK % 81,1 ve %70,6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ym typeface="Wingdings" panose="05000000000000000000" pitchFamily="2" charset="2"/>
              </a:rPr>
              <a:t>Hedef hacim belirlenmesinde </a:t>
            </a:r>
            <a:r>
              <a:rPr lang="tr-TR" dirty="0" err="1">
                <a:sym typeface="Wingdings" panose="05000000000000000000" pitchFamily="2" charset="2"/>
              </a:rPr>
              <a:t>konturlama</a:t>
            </a:r>
            <a:r>
              <a:rPr lang="tr-TR" dirty="0">
                <a:sym typeface="Wingdings" panose="05000000000000000000" pitchFamily="2" charset="2"/>
              </a:rPr>
              <a:t> rehberine göre  60 deviasyon ( %16,7 )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>
                <a:sym typeface="Wingdings" panose="05000000000000000000" pitchFamily="2" charset="2"/>
              </a:rPr>
              <a:t>Rehber önerisi dışına çıkılan hastalarda (deviasyon) 1 yıllık LK %63  iken rehbere uyulan hastalarda % 85,5  (p &lt; 0,001 )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9C17F560-3426-EA75-EA23-1B4B7EAF90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84" t="31895" r="51472" b="43922"/>
          <a:stretch/>
        </p:blipFill>
        <p:spPr>
          <a:xfrm>
            <a:off x="331694" y="3718185"/>
            <a:ext cx="3469340" cy="2478099"/>
          </a:xfrm>
          <a:prstGeom prst="rect">
            <a:avLst/>
          </a:prstGeom>
        </p:spPr>
      </p:pic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4610F0C-7E38-9718-6727-46B6BBE8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1C133-D7C3-4F0F-B56A-5D021A1DA8BB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4CECE9D-5FBB-19AC-A7FD-70ADEAE51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7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1C524D1-A76D-A634-EF87-2724BD859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DDDAD9F-B3B0-2D7B-0F2C-025AA03EF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0465" t="14645" r="18738" b="34957"/>
          <a:stretch/>
        </p:blipFill>
        <p:spPr>
          <a:xfrm>
            <a:off x="98612" y="0"/>
            <a:ext cx="4787153" cy="2232212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9D56C58-A17D-90A1-CFFA-1B3ED595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56" t="14641" r="31103" b="50000"/>
          <a:stretch/>
        </p:blipFill>
        <p:spPr>
          <a:xfrm>
            <a:off x="484095" y="2435226"/>
            <a:ext cx="4625788" cy="242495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F4CB283-1D92-FFF3-1FBE-06F88C63B6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323" t="11503" r="30735" b="51242"/>
          <a:stretch/>
        </p:blipFill>
        <p:spPr>
          <a:xfrm>
            <a:off x="5560730" y="110746"/>
            <a:ext cx="4625788" cy="255494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C9166748-8B9F-C57D-C036-470EDF9CF4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309" t="18823" r="23014" b="50719"/>
          <a:stretch/>
        </p:blipFill>
        <p:spPr>
          <a:xfrm>
            <a:off x="5321295" y="2550458"/>
            <a:ext cx="4715435" cy="208877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32A8078-73C5-09B7-BC54-A4AF23412E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588" t="12810" r="30147" b="65406"/>
          <a:stretch/>
        </p:blipFill>
        <p:spPr>
          <a:xfrm>
            <a:off x="1308847" y="4754466"/>
            <a:ext cx="4787153" cy="1493933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A577A538-089C-C75D-DD5D-360EF365FD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8824" t="21177" r="23235" b="48366"/>
          <a:stretch/>
        </p:blipFill>
        <p:spPr>
          <a:xfrm>
            <a:off x="6257365" y="4548276"/>
            <a:ext cx="4625788" cy="2088778"/>
          </a:xfrm>
          <a:prstGeom prst="rect">
            <a:avLst/>
          </a:prstGeom>
        </p:spPr>
      </p:pic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1A9E952D-248D-825E-7B4D-3C973D22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15270-85C4-48F2-9D43-2F38F6CAEF94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C2B5313-4431-EA2E-9C83-EEC3C0E8C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22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A3657C-C558-D91B-BD23-C1BB9E48D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SBRT Dozu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ACFCCF5-1A90-5E66-7519-C975E9718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Spinal metastazlarda tedavi </a:t>
            </a:r>
            <a:r>
              <a:rPr lang="tr-TR" b="1" u="sng" dirty="0"/>
              <a:t>gün aşırı </a:t>
            </a:r>
            <a:r>
              <a:rPr lang="tr-TR" dirty="0"/>
              <a:t>verilmeli.</a:t>
            </a:r>
          </a:p>
          <a:p>
            <a:r>
              <a:rPr lang="tr-TR" dirty="0" err="1"/>
              <a:t>Non</a:t>
            </a:r>
            <a:r>
              <a:rPr lang="tr-TR" dirty="0"/>
              <a:t>-Spinal metastazlarda hafta içi her gün verilebilir ancak fraksiyonlar arasında </a:t>
            </a:r>
            <a:r>
              <a:rPr lang="tr-TR" b="1" u="sng" dirty="0"/>
              <a:t>minimum 24 saat </a:t>
            </a:r>
            <a:r>
              <a:rPr lang="tr-TR" dirty="0"/>
              <a:t>olmalı</a:t>
            </a:r>
          </a:p>
          <a:p>
            <a:r>
              <a:rPr lang="tr-TR" dirty="0"/>
              <a:t>Primer renal </a:t>
            </a:r>
            <a:r>
              <a:rPr lang="tr-TR" dirty="0" err="1"/>
              <a:t>cell</a:t>
            </a:r>
            <a:r>
              <a:rPr lang="tr-TR" dirty="0"/>
              <a:t> kanseri metastazlarında </a:t>
            </a:r>
            <a:r>
              <a:rPr lang="tr-TR" dirty="0" err="1"/>
              <a:t>radyorezistans</a:t>
            </a:r>
            <a:r>
              <a:rPr lang="tr-TR" dirty="0"/>
              <a:t> olması nedeniyle 24 </a:t>
            </a:r>
            <a:r>
              <a:rPr lang="tr-TR" dirty="0" err="1"/>
              <a:t>Gy</a:t>
            </a:r>
            <a:r>
              <a:rPr lang="tr-TR" dirty="0"/>
              <a:t>/ 1 </a:t>
            </a:r>
            <a:r>
              <a:rPr lang="tr-TR" dirty="0" err="1"/>
              <a:t>fr</a:t>
            </a:r>
            <a:r>
              <a:rPr lang="tr-TR" dirty="0"/>
              <a:t> uygulanabilir – tam fikir birliği yok</a:t>
            </a:r>
          </a:p>
          <a:p>
            <a:r>
              <a:rPr lang="tr-TR" dirty="0">
                <a:solidFill>
                  <a:srgbClr val="FF0000"/>
                </a:solidFill>
              </a:rPr>
              <a:t>Cerrahi uygulanmayan ve </a:t>
            </a:r>
            <a:r>
              <a:rPr lang="tr-TR" dirty="0" err="1">
                <a:solidFill>
                  <a:srgbClr val="FF0000"/>
                </a:solidFill>
              </a:rPr>
              <a:t>debulking</a:t>
            </a:r>
            <a:r>
              <a:rPr lang="tr-TR" dirty="0">
                <a:solidFill>
                  <a:srgbClr val="FF0000"/>
                </a:solidFill>
              </a:rPr>
              <a:t> cerrahi uygulanan hastalarda önerilen doz aynı  </a:t>
            </a:r>
          </a:p>
          <a:p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887819D-3B85-81CA-77AD-A67A5E297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71C03-61D1-4828-BC1E-D1D452BBD71E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6901782-5BF6-2E75-6647-696592676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63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2A53E-4C95-2B7A-8827-3812E3ABF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ABF4D6-68CF-3F7C-B9C7-EF2703D14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SBRT Dozu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B222B39-E364-A565-CD38-2082F8A8B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318" y="1825624"/>
            <a:ext cx="10180165" cy="4428753"/>
          </a:xfrm>
        </p:spPr>
        <p:txBody>
          <a:bodyPr/>
          <a:lstStyle/>
          <a:p>
            <a:r>
              <a:rPr lang="en-US" b="1" dirty="0"/>
              <a:t>30 Gy in 3 fractions (10 Gy/fraction) </a:t>
            </a:r>
            <a:r>
              <a:rPr lang="tr-TR" b="1" dirty="0"/>
              <a:t>-60 (BED10)</a:t>
            </a:r>
          </a:p>
          <a:p>
            <a:r>
              <a:rPr lang="en-US" b="1" dirty="0"/>
              <a:t>27 Gy in 3 fractions (9 Gy/fraction) </a:t>
            </a:r>
            <a:r>
              <a:rPr lang="tr-TR" b="1" dirty="0"/>
              <a:t>- 51</a:t>
            </a:r>
          </a:p>
          <a:p>
            <a:r>
              <a:rPr lang="en-US" b="1" dirty="0"/>
              <a:t>35 Gy in 5 fractions (7 Gy/fraction)</a:t>
            </a:r>
            <a:r>
              <a:rPr lang="tr-TR" b="1" dirty="0"/>
              <a:t>-59,5</a:t>
            </a:r>
          </a:p>
          <a:p>
            <a:r>
              <a:rPr lang="en-US" b="1" dirty="0"/>
              <a:t>30 Gy in 5 fractions (6 Gy/fraction)</a:t>
            </a:r>
            <a:r>
              <a:rPr lang="tr-TR" b="1" dirty="0"/>
              <a:t>-48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D4D0C5A-905F-FCB7-ABF2-4B9C79939C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044" t="37647" r="31986" b="41176"/>
          <a:stretch/>
        </p:blipFill>
        <p:spPr>
          <a:xfrm>
            <a:off x="5782237" y="2880846"/>
            <a:ext cx="4825666" cy="303007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130A684-71CA-6C1F-7F6C-DD1CC8A96ABA}"/>
              </a:ext>
            </a:extLst>
          </p:cNvPr>
          <p:cNvSpPr txBox="1"/>
          <p:nvPr/>
        </p:nvSpPr>
        <p:spPr>
          <a:xfrm>
            <a:off x="744071" y="5346140"/>
            <a:ext cx="493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Lokal kontrol için BED10 &gt;50 </a:t>
            </a:r>
            <a:r>
              <a:rPr lang="tr-TR" dirty="0" err="1">
                <a:solidFill>
                  <a:srgbClr val="FF0000"/>
                </a:solidFill>
              </a:rPr>
              <a:t>Gy</a:t>
            </a:r>
            <a:r>
              <a:rPr lang="tr-TR" dirty="0">
                <a:solidFill>
                  <a:srgbClr val="FF0000"/>
                </a:solidFill>
              </a:rPr>
              <a:t> öneriliyor. ESTRO*</a:t>
            </a:r>
          </a:p>
        </p:txBody>
      </p:sp>
      <p:sp>
        <p:nvSpPr>
          <p:cNvPr id="6" name="Veri Yer Tutucusu 5">
            <a:extLst>
              <a:ext uri="{FF2B5EF4-FFF2-40B4-BE49-F238E27FC236}">
                <a16:creationId xmlns:a16="http://schemas.microsoft.com/office/drawing/2014/main" id="{13032C6B-1360-B29F-6883-1D3CECA8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CD51-B99A-44E3-AA67-5B16E351F064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2CE6386-4030-353F-383F-6D6A53255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96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008EFD-60AE-A9FB-7657-53CE3F697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204A6B-41A6-4F63-8915-A442D84EC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err="1"/>
              <a:t>Non</a:t>
            </a:r>
            <a:r>
              <a:rPr lang="tr-TR" b="1" dirty="0"/>
              <a:t>- spinal kemik metastazlarında SBRT doz şema seçimi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D263D31-EF3A-C285-7026-578F32E6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882" t="45490" r="33089" b="31765"/>
          <a:stretch/>
        </p:blipFill>
        <p:spPr>
          <a:xfrm>
            <a:off x="618565" y="2734235"/>
            <a:ext cx="8684430" cy="3083859"/>
          </a:xfrm>
          <a:prstGeom prst="rect">
            <a:avLst/>
          </a:prstGeo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420367E-BA01-3689-2C84-0C96C3F6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EC86F-C5BB-42C9-A1EA-90A6DCD3FD20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BE9B06D-CD85-6BCC-5BC9-C7A0B9ED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94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1E008-4CC8-D57C-48EA-AC528F22A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ABC297-5500-7149-6282-0E5550DD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 planlama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08E5E13-24AE-3EC4-2BE2-2271BC06A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Dmax</a:t>
            </a:r>
            <a:r>
              <a:rPr lang="tr-TR" dirty="0"/>
              <a:t> &lt; %140</a:t>
            </a:r>
          </a:p>
          <a:p>
            <a:r>
              <a:rPr lang="tr-TR" dirty="0"/>
              <a:t>Maksimum dozu GTV içinde tutmak için SİB yapılması </a:t>
            </a:r>
            <a:r>
              <a:rPr lang="tr-TR" b="1" u="sng" dirty="0"/>
              <a:t>önerilmiyor</a:t>
            </a:r>
          </a:p>
          <a:p>
            <a:r>
              <a:rPr lang="tr-TR" dirty="0"/>
              <a:t>Reçete edilen dozun %100’ünü PTV hacminin %95’i almalı </a:t>
            </a:r>
          </a:p>
          <a:p>
            <a:pPr marL="0" indent="0">
              <a:buNone/>
            </a:pPr>
            <a:r>
              <a:rPr lang="tr-TR" dirty="0"/>
              <a:t>(Spinal kemik met </a:t>
            </a:r>
            <a:r>
              <a:rPr lang="tr-TR" dirty="0" err="1"/>
              <a:t>SBRT’de</a:t>
            </a:r>
            <a:r>
              <a:rPr lang="tr-TR" dirty="0"/>
              <a:t> OAR dozları için reçete edilen dozun %100’ünü PTV hacminin %90’ı alabilir)</a:t>
            </a:r>
          </a:p>
          <a:p>
            <a:r>
              <a:rPr lang="tr-TR" dirty="0"/>
              <a:t>Her </a:t>
            </a:r>
            <a:r>
              <a:rPr lang="tr-TR" dirty="0" err="1"/>
              <a:t>fr</a:t>
            </a:r>
            <a:r>
              <a:rPr lang="tr-TR" dirty="0"/>
              <a:t> ‘da IGRT</a:t>
            </a:r>
          </a:p>
          <a:p>
            <a:r>
              <a:rPr lang="tr-TR" dirty="0"/>
              <a:t>Her </a:t>
            </a:r>
            <a:r>
              <a:rPr lang="tr-TR" dirty="0" err="1"/>
              <a:t>fr’da</a:t>
            </a:r>
            <a:r>
              <a:rPr lang="tr-TR" dirty="0"/>
              <a:t> 6 dereceye kadar tedavi masası rotasyonu düzeltmesi kabul edilebilir.</a:t>
            </a:r>
          </a:p>
          <a:p>
            <a:r>
              <a:rPr lang="tr-TR" dirty="0" err="1"/>
              <a:t>Koplanar</a:t>
            </a:r>
            <a:r>
              <a:rPr lang="tr-TR" dirty="0"/>
              <a:t> plan yapıldıysa her </a:t>
            </a:r>
            <a:r>
              <a:rPr lang="tr-TR" dirty="0" err="1"/>
              <a:t>fr</a:t>
            </a:r>
            <a:r>
              <a:rPr lang="tr-TR" dirty="0"/>
              <a:t> öncesi CBCT</a:t>
            </a:r>
          </a:p>
          <a:p>
            <a:r>
              <a:rPr lang="tr-TR" dirty="0"/>
              <a:t>2 dk’dan kısa süreli tedavilerde set- </a:t>
            </a:r>
            <a:r>
              <a:rPr lang="tr-TR" dirty="0" err="1"/>
              <a:t>up</a:t>
            </a:r>
            <a:r>
              <a:rPr lang="tr-TR" dirty="0"/>
              <a:t> hatasının çok düşük olduğu kabul ediliyor </a:t>
            </a:r>
          </a:p>
          <a:p>
            <a:r>
              <a:rPr lang="tr-TR" dirty="0" err="1"/>
              <a:t>Fr</a:t>
            </a:r>
            <a:r>
              <a:rPr lang="tr-TR" dirty="0"/>
              <a:t> sonrası CBCT opsiyonel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C66A82A-1DEC-85B3-46B0-B87E378D5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EEB-1B6E-4833-AC37-B7A45A7A6041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CE5BD30-4BB3-A544-2DB6-F007495D0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91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5FF613-D98F-B3E1-E583-3CB434267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 planlama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EF000EA-DF7A-CFCA-5733-8CD388100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err="1"/>
              <a:t>Opere</a:t>
            </a:r>
            <a:r>
              <a:rPr lang="tr-TR" b="1" dirty="0"/>
              <a:t> vakalarda spinal enstrümantasyonun tedavi planlamasına etkisi</a:t>
            </a:r>
          </a:p>
          <a:p>
            <a:r>
              <a:rPr lang="tr-TR" dirty="0"/>
              <a:t>Planlama esnasında titanyum donanımı hesaba katmak önemli</a:t>
            </a:r>
          </a:p>
          <a:p>
            <a:r>
              <a:rPr lang="tr-TR" dirty="0"/>
              <a:t>Metal donanım varken ve olmadan spinal fantom ile </a:t>
            </a:r>
            <a:r>
              <a:rPr lang="tr-TR" dirty="0" err="1"/>
              <a:t>SBRT’nin</a:t>
            </a:r>
            <a:r>
              <a:rPr lang="tr-TR" dirty="0"/>
              <a:t> </a:t>
            </a:r>
            <a:r>
              <a:rPr lang="tr-TR" dirty="0" err="1"/>
              <a:t>dozimetrik</a:t>
            </a:r>
            <a:r>
              <a:rPr lang="tr-TR" dirty="0"/>
              <a:t> etkisini değerlendirilen bir çalışmada 2 fantom arasında doz farklılıkları  hem hedefte hem de </a:t>
            </a:r>
            <a:r>
              <a:rPr lang="tr-TR" dirty="0" err="1"/>
              <a:t>ms’de</a:t>
            </a:r>
            <a:r>
              <a:rPr lang="tr-TR" dirty="0"/>
              <a:t> </a:t>
            </a:r>
            <a:r>
              <a:rPr lang="tr-TR" b="1" dirty="0">
                <a:solidFill>
                  <a:srgbClr val="FF0000"/>
                </a:solidFill>
              </a:rPr>
              <a:t>%3</a:t>
            </a:r>
          </a:p>
          <a:p>
            <a:r>
              <a:rPr lang="tr-TR" dirty="0"/>
              <a:t>Özellikle vidalara yakın alandaki </a:t>
            </a:r>
            <a:r>
              <a:rPr lang="tr-TR" dirty="0" err="1"/>
              <a:t>ms</a:t>
            </a:r>
            <a:r>
              <a:rPr lang="tr-TR" dirty="0"/>
              <a:t> dozu etkilenmekte, doz hesabı öncesinde metal donamın </a:t>
            </a:r>
            <a:r>
              <a:rPr lang="tr-TR" dirty="0" err="1"/>
              <a:t>konturlanmalı</a:t>
            </a: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dirty="0"/>
              <a:t>Hedef hacim </a:t>
            </a:r>
            <a:r>
              <a:rPr lang="tr-TR" dirty="0" err="1"/>
              <a:t>konturlama</a:t>
            </a:r>
            <a:r>
              <a:rPr lang="tr-TR" dirty="0"/>
              <a:t> amaçlı çekilen </a:t>
            </a:r>
            <a:r>
              <a:rPr lang="tr-TR" dirty="0" err="1"/>
              <a:t>postop</a:t>
            </a:r>
            <a:r>
              <a:rPr lang="tr-TR" dirty="0"/>
              <a:t> MR de 1,5 T MR ile </a:t>
            </a:r>
            <a:r>
              <a:rPr lang="tr-TR" dirty="0" err="1"/>
              <a:t>aretfaktlar</a:t>
            </a:r>
            <a:r>
              <a:rPr lang="tr-TR" dirty="0"/>
              <a:t> daha az . 1,5 T MR öneriliyor  </a:t>
            </a:r>
          </a:p>
          <a:p>
            <a:endParaRPr lang="tr-TR" dirty="0"/>
          </a:p>
          <a:p>
            <a:endParaRPr lang="tr-TR" b="1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3B53C98-105A-0FA8-2B23-B459FE41C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FF8B-818C-4005-9B61-7F9DA537FA13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8413831-8628-F96F-6B4C-F80304799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99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F85CB-1E5D-DAEF-9BC8-2111E55FB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BBAD29-4068-09F7-D19E-D88497CBC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Risk Altındaki organ dozları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42B9068-5E60-8789-95AC-9D931F408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Beyin sapı, spinal </a:t>
            </a:r>
            <a:r>
              <a:rPr lang="tr-TR" dirty="0" err="1"/>
              <a:t>cord</a:t>
            </a:r>
            <a:r>
              <a:rPr lang="tr-TR" dirty="0"/>
              <a:t>,  </a:t>
            </a:r>
            <a:r>
              <a:rPr lang="tr-TR" dirty="0" err="1"/>
              <a:t>cauda</a:t>
            </a:r>
            <a:r>
              <a:rPr lang="tr-TR" dirty="0"/>
              <a:t> </a:t>
            </a:r>
            <a:r>
              <a:rPr lang="tr-TR" dirty="0" err="1"/>
              <a:t>equina</a:t>
            </a:r>
            <a:r>
              <a:rPr lang="tr-TR" dirty="0"/>
              <a:t>, </a:t>
            </a:r>
            <a:r>
              <a:rPr lang="tr-TR" dirty="0" err="1"/>
              <a:t>pleksuslar</a:t>
            </a:r>
            <a:r>
              <a:rPr lang="tr-TR" dirty="0"/>
              <a:t> ve </a:t>
            </a:r>
            <a:r>
              <a:rPr lang="tr-TR" dirty="0" err="1"/>
              <a:t>ösefagus</a:t>
            </a:r>
            <a:r>
              <a:rPr lang="tr-TR" dirty="0"/>
              <a:t>  için </a:t>
            </a:r>
            <a:r>
              <a:rPr lang="tr-TR" dirty="0" err="1"/>
              <a:t>planning</a:t>
            </a:r>
            <a:r>
              <a:rPr lang="tr-TR" dirty="0"/>
              <a:t> organ at risk volüme (PRV) oluşturulmalı. Diğer organlar için </a:t>
            </a:r>
            <a:r>
              <a:rPr lang="tr-TR" dirty="0" err="1"/>
              <a:t>PRV’ye</a:t>
            </a:r>
            <a:r>
              <a:rPr lang="tr-TR" dirty="0"/>
              <a:t> gerek yok.</a:t>
            </a:r>
          </a:p>
          <a:p>
            <a:r>
              <a:rPr lang="tr-TR" dirty="0"/>
              <a:t>PRV marjları </a:t>
            </a:r>
            <a:r>
              <a:rPr lang="tr-TR" dirty="0" err="1"/>
              <a:t>CTV’den</a:t>
            </a:r>
            <a:r>
              <a:rPr lang="tr-TR" dirty="0"/>
              <a:t> PTV oluşturulan marjlar kullanılabilir.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24D866E-6D50-2B9D-476C-0E96FB607C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73" t="37255" r="50000" b="27973"/>
          <a:stretch/>
        </p:blipFill>
        <p:spPr>
          <a:xfrm>
            <a:off x="2052918" y="3025948"/>
            <a:ext cx="5504329" cy="3597426"/>
          </a:xfrm>
          <a:prstGeom prst="rect">
            <a:avLst/>
          </a:prstGeo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2DB4580-D9B6-A7F9-3A6D-576652C37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7C01-B874-4DD5-A7EB-74CCE25C809C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B2956D5-32A9-B849-6E9C-2ED9AC3C2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43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7AB776-C7EE-6C65-3FA8-0815A48D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Ağrı yanıtı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3B16657-A518-1B74-10C9-9B2A1DC6D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Spinal metastazlarda ağrı yanıtın inceleyen  7 prospektif ve 28 retrospektif çalışma </a:t>
            </a:r>
            <a:r>
              <a:rPr lang="tr-TR" dirty="0">
                <a:sym typeface="Wingdings" panose="05000000000000000000" pitchFamily="2" charset="2"/>
              </a:rPr>
              <a:t> ağrı yanıtı   </a:t>
            </a:r>
            <a:r>
              <a:rPr lang="tr-TR" b="1" dirty="0">
                <a:sym typeface="Wingdings" panose="05000000000000000000" pitchFamily="2" charset="2"/>
              </a:rPr>
              <a:t>%83,2 , ağrıda tam yanıt  %43,5 </a:t>
            </a:r>
          </a:p>
          <a:p>
            <a:r>
              <a:rPr lang="tr-TR" dirty="0">
                <a:solidFill>
                  <a:srgbClr val="FF0000"/>
                </a:solidFill>
                <a:sym typeface="Wingdings" panose="05000000000000000000" pitchFamily="2" charset="2"/>
              </a:rPr>
              <a:t>Faz II randomize</a:t>
            </a:r>
            <a:r>
              <a:rPr lang="tr-TR" dirty="0">
                <a:sym typeface="Wingdings" panose="05000000000000000000" pitchFamily="2" charset="2"/>
              </a:rPr>
              <a:t> çalışma 24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/1 </a:t>
            </a:r>
            <a:r>
              <a:rPr lang="tr-TR" dirty="0" err="1">
                <a:sym typeface="Wingdings" panose="05000000000000000000" pitchFamily="2" charset="2"/>
              </a:rPr>
              <a:t>fr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30Gy/10 </a:t>
            </a:r>
            <a:r>
              <a:rPr lang="tr-TR" dirty="0" err="1">
                <a:sym typeface="Wingdings" panose="05000000000000000000" pitchFamily="2" charset="2"/>
              </a:rPr>
              <a:t>fr</a:t>
            </a:r>
            <a:r>
              <a:rPr lang="tr-TR" dirty="0">
                <a:sym typeface="Wingdings" panose="05000000000000000000" pitchFamily="2" charset="2"/>
              </a:rPr>
              <a:t> 3. ve 6. ayda ağrı yanıtı  SBRT lehine anlamlı. 6 aylık kompresyon fraktürü  SBRT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CRT  %28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%5</a:t>
            </a:r>
          </a:p>
          <a:p>
            <a:r>
              <a:rPr lang="en-US" dirty="0">
                <a:solidFill>
                  <a:srgbClr val="FF0000"/>
                </a:solidFill>
              </a:rPr>
              <a:t>Canadian Cancer Trials Group (CCTG) Symptom Control 24 (SC.24) </a:t>
            </a:r>
            <a:r>
              <a:rPr lang="tr-TR" dirty="0">
                <a:solidFill>
                  <a:srgbClr val="FF0000"/>
                </a:solidFill>
              </a:rPr>
              <a:t>faz</a:t>
            </a:r>
            <a:r>
              <a:rPr lang="en-US" dirty="0">
                <a:solidFill>
                  <a:srgbClr val="FF0000"/>
                </a:solidFill>
              </a:rPr>
              <a:t> II/III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>
                <a:sym typeface="Wingdings" panose="05000000000000000000" pitchFamily="2" charset="2"/>
              </a:rPr>
              <a:t> 24Gy/2fr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20Gy/5fr 3 ve 6. ayda ağrı yanıtı SBRT kolunda yüksek.  İki kol arası  fraktür/</a:t>
            </a:r>
            <a:r>
              <a:rPr lang="tr-TR" dirty="0" err="1">
                <a:sym typeface="Wingdings" panose="05000000000000000000" pitchFamily="2" charset="2"/>
              </a:rPr>
              <a:t>myelit</a:t>
            </a:r>
            <a:r>
              <a:rPr lang="tr-TR" dirty="0">
                <a:sym typeface="Wingdings" panose="05000000000000000000" pitchFamily="2" charset="2"/>
              </a:rPr>
              <a:t> açısından fark yok. 2 yıllık lokal nüks, re-RT ihtiyacı CRT kolunda yüksek. Re- RT gereksinimi oluşan zaman CRT kolunda daha kısa.</a:t>
            </a:r>
          </a:p>
          <a:p>
            <a:r>
              <a:rPr lang="tr-TR" dirty="0">
                <a:solidFill>
                  <a:srgbClr val="FF0000"/>
                </a:solidFill>
                <a:sym typeface="Wingdings" panose="05000000000000000000" pitchFamily="2" charset="2"/>
              </a:rPr>
              <a:t>Faz III, NRG </a:t>
            </a:r>
            <a:r>
              <a:rPr lang="tr-TR" dirty="0" err="1">
                <a:solidFill>
                  <a:srgbClr val="FF0000"/>
                </a:solidFill>
                <a:sym typeface="Wingdings" panose="05000000000000000000" pitchFamily="2" charset="2"/>
              </a:rPr>
              <a:t>Oncology</a:t>
            </a:r>
            <a:r>
              <a:rPr lang="tr-TR" dirty="0">
                <a:solidFill>
                  <a:srgbClr val="FF0000"/>
                </a:solidFill>
                <a:sym typeface="Wingdings" panose="05000000000000000000" pitchFamily="2" charset="2"/>
              </a:rPr>
              <a:t>/ RTOG 0631</a:t>
            </a:r>
            <a:r>
              <a:rPr lang="tr-TR" dirty="0">
                <a:sym typeface="Wingdings" panose="05000000000000000000" pitchFamily="2" charset="2"/>
              </a:rPr>
              <a:t>  SBRT(16-18Gy/1) </a:t>
            </a:r>
            <a:r>
              <a:rPr lang="tr-TR" dirty="0" err="1">
                <a:sym typeface="Wingdings" panose="05000000000000000000" pitchFamily="2" charset="2"/>
              </a:rPr>
              <a:t>fr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CRT (8Gy/1 </a:t>
            </a:r>
            <a:r>
              <a:rPr lang="tr-TR" dirty="0" err="1">
                <a:sym typeface="Wingdings" panose="05000000000000000000" pitchFamily="2" charset="2"/>
              </a:rPr>
              <a:t>fr</a:t>
            </a:r>
            <a:r>
              <a:rPr lang="tr-TR" dirty="0">
                <a:sym typeface="Wingdings" panose="05000000000000000000" pitchFamily="2" charset="2"/>
              </a:rPr>
              <a:t> )  3 aylık ağrı yanıtı CRT kolunda daha iyi. Erken/geç dönem toksisite farkı yok. </a:t>
            </a:r>
          </a:p>
          <a:p>
            <a:r>
              <a:rPr lang="tr-TR" dirty="0">
                <a:solidFill>
                  <a:srgbClr val="FF0000"/>
                </a:solidFill>
                <a:sym typeface="Wingdings" panose="05000000000000000000" pitchFamily="2" charset="2"/>
              </a:rPr>
              <a:t>ROBOMET Faz III </a:t>
            </a:r>
            <a:r>
              <a:rPr lang="tr-TR" dirty="0">
                <a:sym typeface="Wingdings" panose="05000000000000000000" pitchFamily="2" charset="2"/>
              </a:rPr>
              <a:t> 8 </a:t>
            </a:r>
            <a:r>
              <a:rPr lang="tr-TR" dirty="0" err="1">
                <a:sym typeface="Wingdings" panose="05000000000000000000" pitchFamily="2" charset="2"/>
              </a:rPr>
              <a:t>Gy</a:t>
            </a:r>
            <a:r>
              <a:rPr lang="tr-TR" dirty="0">
                <a:sym typeface="Wingdings" panose="05000000000000000000" pitchFamily="2" charset="2"/>
              </a:rPr>
              <a:t>/1 </a:t>
            </a:r>
            <a:r>
              <a:rPr lang="tr-TR" dirty="0" err="1">
                <a:sym typeface="Wingdings" panose="05000000000000000000" pitchFamily="2" charset="2"/>
              </a:rPr>
              <a:t>fr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vs</a:t>
            </a:r>
            <a:r>
              <a:rPr lang="tr-TR" dirty="0">
                <a:sym typeface="Wingdings" panose="05000000000000000000" pitchFamily="2" charset="2"/>
              </a:rPr>
              <a:t> 20Gy/1 </a:t>
            </a:r>
            <a:r>
              <a:rPr lang="tr-TR" dirty="0" err="1">
                <a:sym typeface="Wingdings" panose="05000000000000000000" pitchFamily="2" charset="2"/>
              </a:rPr>
              <a:t>fr</a:t>
            </a:r>
            <a:r>
              <a:rPr lang="tr-TR" dirty="0">
                <a:sym typeface="Wingdings" panose="05000000000000000000" pitchFamily="2" charset="2"/>
              </a:rPr>
              <a:t> 3 aylık ağrı yanıtı SBRT kolunda daha iyi, toksisite farkı yok  </a:t>
            </a:r>
          </a:p>
          <a:p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AE2D1F-4F31-D2E6-AF9F-401D94073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53B29-3B70-4B5F-838B-8DB9F8BFADE7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A9CA27D-685D-8FF3-5869-27BAF9A89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49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04A5A1-537C-7FC3-6F1D-908F2A272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AĞRI YANITI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C7AC670-E38E-B2B9-3D00-EF57FE925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u="sng" dirty="0"/>
              <a:t>Ağrı yanıtı elde etmek için hangi hastaya SBRT ?  </a:t>
            </a:r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ESTRO önerisi; </a:t>
            </a:r>
          </a:p>
          <a:p>
            <a:pPr marL="0" indent="0">
              <a:buNone/>
            </a:pPr>
            <a:r>
              <a:rPr lang="tr-TR" dirty="0">
                <a:solidFill>
                  <a:schemeClr val="tx1"/>
                </a:solidFill>
              </a:rPr>
              <a:t>SINS (</a:t>
            </a:r>
            <a:r>
              <a:rPr lang="en-US" dirty="0">
                <a:solidFill>
                  <a:schemeClr val="tx1"/>
                </a:solidFill>
              </a:rPr>
              <a:t>Spinal Instability Neoplastic Score </a:t>
            </a:r>
            <a:r>
              <a:rPr lang="tr-TR" dirty="0">
                <a:solidFill>
                  <a:schemeClr val="tx1"/>
                </a:solidFill>
              </a:rPr>
              <a:t>&lt; 12, epidural hastalığı olmayan veya  minimal olan (</a:t>
            </a:r>
            <a:r>
              <a:rPr lang="tr-TR" dirty="0" err="1">
                <a:solidFill>
                  <a:schemeClr val="tx1"/>
                </a:solidFill>
              </a:rPr>
              <a:t>Bilsky</a:t>
            </a:r>
            <a:r>
              <a:rPr lang="tr-TR" dirty="0">
                <a:solidFill>
                  <a:schemeClr val="tx1"/>
                </a:solidFill>
              </a:rPr>
              <a:t> 0-1), radyoterapi hacminde maksimum 3 ardışık </a:t>
            </a:r>
            <a:r>
              <a:rPr lang="tr-TR" dirty="0" err="1">
                <a:solidFill>
                  <a:schemeClr val="tx1"/>
                </a:solidFill>
              </a:rPr>
              <a:t>vertabrayı</a:t>
            </a:r>
            <a:r>
              <a:rPr lang="tr-TR" dirty="0">
                <a:solidFill>
                  <a:schemeClr val="tx1"/>
                </a:solidFill>
              </a:rPr>
              <a:t> içeren, uzun yaşam beklentisi olup lokal kontrol beklentisi var ise SBRT öneriliyor.</a:t>
            </a:r>
          </a:p>
          <a:p>
            <a:pPr marL="0" indent="0">
              <a:buNone/>
            </a:pPr>
            <a:r>
              <a:rPr lang="tr-TR" dirty="0">
                <a:solidFill>
                  <a:schemeClr val="tx1"/>
                </a:solidFill>
              </a:rPr>
              <a:t>SBRT ile daha yüksek ağrı kontrolu, daha uzun lokal kontrol ve daha düşük re-RT oranları + </a:t>
            </a:r>
          </a:p>
          <a:p>
            <a:pPr marL="0" indent="0">
              <a:buNone/>
            </a:pPr>
            <a:r>
              <a:rPr lang="tr-TR" dirty="0">
                <a:solidFill>
                  <a:schemeClr val="tx1"/>
                </a:solidFill>
              </a:rPr>
              <a:t>Kısa süreli ağrı kontrolunun amaçlandığı, MR ve SBRT için immobilizasyonu tolere edemeyen, oral analjeziye rağmen ağrısı olan hastalarda CRT önerilmelidir. </a:t>
            </a:r>
          </a:p>
          <a:p>
            <a:pPr marL="0" indent="0">
              <a:buNone/>
            </a:pP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E5366E5-C493-A076-2328-8D5120286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945B-8D25-41E3-9F93-CF40E82FC55A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8939704-1D63-0852-2096-D265E6B4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58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D08599-FCA0-B719-09B7-E4768265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LOKAl</a:t>
            </a:r>
            <a:r>
              <a:rPr lang="tr-TR" dirty="0"/>
              <a:t> kontrol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F2894B3-34F2-D09D-A2B3-4869DE01F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b="1" u="sng" dirty="0"/>
              <a:t>Lokal kontrol elde etmek için hangi hastaya SBRT ?  </a:t>
            </a:r>
            <a:endParaRPr lang="tr-T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ESTRO Önerisi;</a:t>
            </a:r>
          </a:p>
          <a:p>
            <a:r>
              <a:rPr lang="tr-TR" dirty="0"/>
              <a:t>OMD hastalıkta lokal kontrol önemli</a:t>
            </a:r>
          </a:p>
          <a:p>
            <a:r>
              <a:rPr lang="tr-TR" dirty="0" err="1"/>
              <a:t>OMD’da</a:t>
            </a:r>
            <a:r>
              <a:rPr lang="tr-TR" dirty="0"/>
              <a:t> spinal SBRT sonrası LK 1-2 yıllık  %80-95 </a:t>
            </a:r>
          </a:p>
          <a:p>
            <a:r>
              <a:rPr lang="tr-TR" dirty="0"/>
              <a:t>Çalışmalar arasında SBRT şema/endikasyon/ epidural hastalık ile ilgili standart yaklaşım yok.</a:t>
            </a:r>
          </a:p>
          <a:p>
            <a:r>
              <a:rPr lang="tr-TR" dirty="0"/>
              <a:t>BED10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≥ 50Gy  ile yüksek LK oranları + </a:t>
            </a:r>
          </a:p>
          <a:p>
            <a:pPr marL="0" indent="0">
              <a:buNone/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(Tek fraksiyon ile BED değerine ulaşmaktansa 2-5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rejimler olası vertebral kompresyon fraktürünü engellemek için  kullanılmalı)</a:t>
            </a:r>
          </a:p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LK takibi için önerilen ideal yöntem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ilk 1 yıl 3 ayda bir MR ardında 3-6 ayda bir MR </a:t>
            </a:r>
          </a:p>
          <a:p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MR’a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ulaşmak mümkün değil ya da hastanın MR toleransı yok ise  PSA gibi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tm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marker, CT, PET BT kullanılabilir. </a:t>
            </a: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C9D5446-F041-81C5-303A-2F4D1476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E645-0331-4797-BFEF-B1B31EC2B5CB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6706395-5342-FC2B-E672-087A82DE8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26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5624C0-3E52-BDF5-AD15-11756332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6" y="71719"/>
            <a:ext cx="9810604" cy="600634"/>
          </a:xfrm>
        </p:spPr>
        <p:txBody>
          <a:bodyPr/>
          <a:lstStyle/>
          <a:p>
            <a:r>
              <a:rPr lang="tr-TR" dirty="0"/>
              <a:t>SBRT </a:t>
            </a:r>
            <a:r>
              <a:rPr lang="tr-TR" dirty="0" err="1"/>
              <a:t>vs</a:t>
            </a:r>
            <a:r>
              <a:rPr lang="tr-TR" dirty="0"/>
              <a:t> EBRT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321E139-DAD9-85E2-73E5-E3D102A62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3425" t="24968" r="26480" b="19776"/>
          <a:stretch/>
        </p:blipFill>
        <p:spPr>
          <a:xfrm>
            <a:off x="3534102" y="2474257"/>
            <a:ext cx="6949782" cy="4312024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F9F2625-69FC-3DA5-6B90-C6E3387B68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50" t="14379" r="32059" b="57647"/>
          <a:stretch/>
        </p:blipFill>
        <p:spPr>
          <a:xfrm>
            <a:off x="143435" y="806824"/>
            <a:ext cx="4473388" cy="1918447"/>
          </a:xfrm>
          <a:prstGeom prst="rect">
            <a:avLst/>
          </a:prstGeom>
        </p:spPr>
      </p:pic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A0A4889-5A67-2F63-CF79-18FD70EE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5ED4-5C80-43FD-9E47-FECF7EDE11FC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C47985B-11E1-D90E-C669-16C49EAA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26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2A2F52-0040-1F7A-0682-8605F262B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Hangi kemik metastazlarına SBRT?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198184C-BC50-3040-2C27-2D7D0F35D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err="1"/>
              <a:t>Oligometastatik</a:t>
            </a:r>
            <a:r>
              <a:rPr lang="tr-TR" b="1" dirty="0"/>
              <a:t> ve yaşam beklentisi </a:t>
            </a:r>
            <a:r>
              <a:rPr lang="tr-TR" b="1" dirty="0">
                <a:ea typeface="Calibri" panose="020F0502020204030204" pitchFamily="34" charset="0"/>
                <a:cs typeface="Calibri" panose="020F0502020204030204" pitchFamily="34" charset="0"/>
              </a:rPr>
              <a:t>≥ 6 ay</a:t>
            </a:r>
          </a:p>
          <a:p>
            <a:r>
              <a:rPr lang="tr-TR" dirty="0"/>
              <a:t>KPS iyi (WHO KPS ≤ 2)</a:t>
            </a:r>
          </a:p>
          <a:p>
            <a:r>
              <a:rPr lang="tr-TR" dirty="0"/>
              <a:t>PET duyarlı tümörlerde sadece  BT ya da diğer görüntülere bağlı kalınmamalı ve PET BT istenmeli</a:t>
            </a:r>
          </a:p>
          <a:p>
            <a:r>
              <a:rPr lang="tr-TR" dirty="0" err="1"/>
              <a:t>Oligometastatik</a:t>
            </a:r>
            <a:r>
              <a:rPr lang="tr-TR" dirty="0"/>
              <a:t> tanımı = maksimum 5 metastaz</a:t>
            </a:r>
          </a:p>
          <a:p>
            <a:r>
              <a:rPr lang="tr-TR" dirty="0"/>
              <a:t>Mevcut yayınlara göre senkron </a:t>
            </a:r>
            <a:r>
              <a:rPr lang="tr-TR" dirty="0" err="1"/>
              <a:t>oligometastazlara</a:t>
            </a:r>
            <a:r>
              <a:rPr lang="tr-TR" dirty="0"/>
              <a:t> SBRT önerilirken, </a:t>
            </a:r>
            <a:r>
              <a:rPr lang="tr-TR" b="1" dirty="0" err="1"/>
              <a:t>metakron</a:t>
            </a:r>
            <a:r>
              <a:rPr lang="tr-TR" b="1" dirty="0"/>
              <a:t> </a:t>
            </a:r>
            <a:r>
              <a:rPr lang="tr-TR" b="1" dirty="0" err="1"/>
              <a:t>oligometasatazlara</a:t>
            </a:r>
            <a:r>
              <a:rPr lang="tr-TR" b="1" dirty="0"/>
              <a:t> önerilmiyor.</a:t>
            </a:r>
          </a:p>
          <a:p>
            <a:r>
              <a:rPr lang="tr-TR" dirty="0" err="1"/>
              <a:t>Multimetastatik</a:t>
            </a:r>
            <a:r>
              <a:rPr lang="tr-TR" dirty="0"/>
              <a:t> hastalıkta ağrı kontrolü için SBRT önerilmiyor</a:t>
            </a:r>
          </a:p>
          <a:p>
            <a:pPr marL="0" indent="0">
              <a:buNone/>
            </a:pP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23CFB7F-063D-FA22-F4C6-048FC5B2D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726C1-0B4E-4664-ACF7-C204847A1769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45CB566-F15B-033E-D5F6-23B417522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08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4EB65E-3E57-7FB0-C0FC-EA66852DF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85" y="233084"/>
            <a:ext cx="9810604" cy="591670"/>
          </a:xfrm>
        </p:spPr>
        <p:txBody>
          <a:bodyPr/>
          <a:lstStyle/>
          <a:p>
            <a:r>
              <a:rPr lang="tr-TR" dirty="0"/>
              <a:t>SBRT </a:t>
            </a:r>
            <a:r>
              <a:rPr lang="tr-TR" dirty="0" err="1"/>
              <a:t>vs</a:t>
            </a:r>
            <a:r>
              <a:rPr lang="tr-TR" dirty="0"/>
              <a:t> EBRT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8FE96F3-5095-E82D-FEC4-45AB0CEA3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0142" t="19705" r="32287" b="9454"/>
          <a:stretch/>
        </p:blipFill>
        <p:spPr>
          <a:xfrm>
            <a:off x="143435" y="1018798"/>
            <a:ext cx="4527177" cy="4801553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7D7C917-F080-1067-D318-AA541DFDB0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617" t="17255" r="32426" b="19215"/>
          <a:stretch/>
        </p:blipFill>
        <p:spPr>
          <a:xfrm>
            <a:off x="5167287" y="1018798"/>
            <a:ext cx="4955201" cy="4924802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5C329BA6-10C7-19AF-BD55-C783C2FBD544}"/>
              </a:ext>
            </a:extLst>
          </p:cNvPr>
          <p:cNvSpPr/>
          <p:nvPr/>
        </p:nvSpPr>
        <p:spPr>
          <a:xfrm>
            <a:off x="3594847" y="4338918"/>
            <a:ext cx="331694" cy="1524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22C7D716-45F3-D13B-D0D9-94CC55E1E4DE}"/>
              </a:ext>
            </a:extLst>
          </p:cNvPr>
          <p:cNvSpPr/>
          <p:nvPr/>
        </p:nvSpPr>
        <p:spPr>
          <a:xfrm>
            <a:off x="8910917" y="4186518"/>
            <a:ext cx="331694" cy="1524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FF89BAF-0CE7-1216-3A9D-69A607967628}"/>
              </a:ext>
            </a:extLst>
          </p:cNvPr>
          <p:cNvSpPr txBox="1"/>
          <p:nvPr/>
        </p:nvSpPr>
        <p:spPr>
          <a:xfrm>
            <a:off x="3630705" y="6087035"/>
            <a:ext cx="356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3 aylık CR – Ağrı Yanıtı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B1D2B15-7B75-E9AA-A6D8-D2E54F4BB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EFEC-3FC1-48C0-AC9F-A06D05547D47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839383B-42F8-901A-53DD-57B7C9FCB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97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3B39064-56BF-4190-A893-F2273DDAB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0256" t="33873" r="32628" b="16538"/>
          <a:stretch/>
        </p:blipFill>
        <p:spPr>
          <a:xfrm>
            <a:off x="261985" y="1344707"/>
            <a:ext cx="5529215" cy="4155392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56655BD-4E8E-3ABE-AD29-5B9114A7E9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24" t="39739" r="32721" b="23922"/>
          <a:stretch/>
        </p:blipFill>
        <p:spPr>
          <a:xfrm>
            <a:off x="6006352" y="1885503"/>
            <a:ext cx="5845115" cy="3322991"/>
          </a:xfrm>
          <a:prstGeom prst="rect">
            <a:avLst/>
          </a:prstGeom>
        </p:spPr>
      </p:pic>
      <p:sp>
        <p:nvSpPr>
          <p:cNvPr id="8" name="Başlık 1">
            <a:extLst>
              <a:ext uri="{FF2B5EF4-FFF2-40B4-BE49-F238E27FC236}">
                <a16:creationId xmlns:a16="http://schemas.microsoft.com/office/drawing/2014/main" id="{33D3BE81-0956-162A-B842-895679BE9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85" y="233084"/>
            <a:ext cx="9810604" cy="591670"/>
          </a:xfrm>
        </p:spPr>
        <p:txBody>
          <a:bodyPr/>
          <a:lstStyle/>
          <a:p>
            <a:r>
              <a:rPr lang="tr-TR" dirty="0"/>
              <a:t>SBRT </a:t>
            </a:r>
            <a:r>
              <a:rPr lang="tr-TR" dirty="0" err="1"/>
              <a:t>vs</a:t>
            </a:r>
            <a:r>
              <a:rPr lang="tr-TR" dirty="0"/>
              <a:t> EBRT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41EF1D8-9CF0-21C0-D824-E55FD20FFA58}"/>
              </a:ext>
            </a:extLst>
          </p:cNvPr>
          <p:cNvSpPr txBox="1"/>
          <p:nvPr/>
        </p:nvSpPr>
        <p:spPr>
          <a:xfrm>
            <a:off x="2904565" y="6122894"/>
            <a:ext cx="540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GS benzer, yan etki </a:t>
            </a:r>
            <a:r>
              <a:rPr lang="tr-TR" dirty="0" err="1"/>
              <a:t>değişken,yaşam</a:t>
            </a:r>
            <a:r>
              <a:rPr lang="tr-TR" dirty="0"/>
              <a:t> kalitesi değişken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2E088D35-4E75-3021-78CE-FA0194852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866DB-2241-4E89-AABC-6562062F5C6C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E13D58D0-4F1B-9D9E-7DFF-F790D6ED6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61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8A4CED-76A8-742C-A5E9-60718248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Spinal SBRT toksisite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690423E-9438-E6DE-C788-08E95ABAC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Spinal SBRT sonrası </a:t>
            </a:r>
            <a:r>
              <a:rPr lang="tr-TR" b="1" u="sng" dirty="0"/>
              <a:t>vertebral kompresyon fraktürü </a:t>
            </a:r>
            <a:r>
              <a:rPr lang="tr-TR" dirty="0"/>
              <a:t>%6-14</a:t>
            </a:r>
          </a:p>
          <a:p>
            <a:r>
              <a:rPr lang="tr-TR" dirty="0"/>
              <a:t>Vertebral kompresyon fraktürü riski </a:t>
            </a:r>
            <a:r>
              <a:rPr lang="tr-TR" dirty="0">
                <a:sym typeface="Wingdings" panose="05000000000000000000" pitchFamily="2" charset="2"/>
              </a:rPr>
              <a:t> Tek fraksiyon yüksek doz SBRT, tümöre bağlı başlangıçta </a:t>
            </a:r>
            <a:r>
              <a:rPr lang="tr-TR" dirty="0" err="1">
                <a:sym typeface="Wingdings" panose="05000000000000000000" pitchFamily="2" charset="2"/>
              </a:rPr>
              <a:t>komprasyon</a:t>
            </a:r>
            <a:r>
              <a:rPr lang="tr-TR" dirty="0">
                <a:sym typeface="Wingdings" panose="05000000000000000000" pitchFamily="2" charset="2"/>
              </a:rPr>
              <a:t> fraktürüne yatkınlık, </a:t>
            </a:r>
            <a:r>
              <a:rPr lang="tr-TR" dirty="0" err="1">
                <a:sym typeface="Wingdings" panose="05000000000000000000" pitchFamily="2" charset="2"/>
              </a:rPr>
              <a:t>litik</a:t>
            </a:r>
            <a:r>
              <a:rPr lang="tr-TR" dirty="0">
                <a:sym typeface="Wingdings" panose="05000000000000000000" pitchFamily="2" charset="2"/>
              </a:rPr>
              <a:t> lezyonlar, torasik spinal met, SINS skor  8 ve üzeri olması, 55yaş üzeri, kadın cinsiyet, primer tümör(akciğer kanserinde risk fazla iken prostat kanserinde bu risk daha düşük)</a:t>
            </a:r>
          </a:p>
          <a:p>
            <a:r>
              <a:rPr lang="tr-TR" b="1" u="sng" dirty="0">
                <a:sym typeface="Wingdings" panose="05000000000000000000" pitchFamily="2" charset="2"/>
              </a:rPr>
              <a:t>Radyasyon </a:t>
            </a:r>
            <a:r>
              <a:rPr lang="tr-TR" b="1" u="sng" dirty="0" err="1">
                <a:sym typeface="Wingdings" panose="05000000000000000000" pitchFamily="2" charset="2"/>
              </a:rPr>
              <a:t>myeliti</a:t>
            </a:r>
            <a:r>
              <a:rPr lang="tr-TR" b="1" u="sng" dirty="0">
                <a:sym typeface="Wingdings" panose="05000000000000000000" pitchFamily="2" charset="2"/>
              </a:rPr>
              <a:t> </a:t>
            </a:r>
            <a:r>
              <a:rPr lang="tr-TR" dirty="0">
                <a:sym typeface="Wingdings" panose="05000000000000000000" pitchFamily="2" charset="2"/>
              </a:rPr>
              <a:t> %0,4 </a:t>
            </a:r>
            <a:r>
              <a:rPr lang="tr-TR" dirty="0"/>
              <a:t> </a:t>
            </a:r>
          </a:p>
          <a:p>
            <a:r>
              <a:rPr lang="tr-TR" dirty="0"/>
              <a:t>Radyasyon </a:t>
            </a:r>
            <a:r>
              <a:rPr lang="tr-TR" dirty="0" err="1"/>
              <a:t>myeliti</a:t>
            </a:r>
            <a:r>
              <a:rPr lang="tr-TR" dirty="0"/>
              <a:t> riskini %5’in altında tutmak için </a:t>
            </a:r>
            <a:r>
              <a:rPr lang="tr-TR" dirty="0" err="1"/>
              <a:t>ms</a:t>
            </a:r>
            <a:r>
              <a:rPr lang="tr-TR" dirty="0"/>
              <a:t> </a:t>
            </a:r>
            <a:r>
              <a:rPr lang="tr-TR" dirty="0" err="1"/>
              <a:t>Dmax</a:t>
            </a:r>
            <a:r>
              <a:rPr lang="tr-TR" dirty="0"/>
              <a:t> </a:t>
            </a:r>
            <a:r>
              <a:rPr lang="tr-TR" dirty="0" err="1"/>
              <a:t>point</a:t>
            </a:r>
            <a:r>
              <a:rPr lang="tr-TR" dirty="0"/>
              <a:t> </a:t>
            </a:r>
            <a:r>
              <a:rPr lang="tr-TR" dirty="0" err="1"/>
              <a:t>dose</a:t>
            </a:r>
            <a:r>
              <a:rPr lang="tr-TR" dirty="0"/>
              <a:t> </a:t>
            </a:r>
            <a:r>
              <a:rPr lang="tr-TR" dirty="0">
                <a:sym typeface="Wingdings" panose="05000000000000000000" pitchFamily="2" charset="2"/>
              </a:rPr>
              <a:t></a:t>
            </a:r>
          </a:p>
          <a:p>
            <a:pPr marL="0" indent="0">
              <a:buNone/>
            </a:pPr>
            <a:r>
              <a:rPr lang="en-US" dirty="0"/>
              <a:t>12.4–14.0 Gy</a:t>
            </a:r>
            <a:r>
              <a:rPr lang="tr-TR" dirty="0"/>
              <a:t>/ </a:t>
            </a:r>
            <a:r>
              <a:rPr lang="en-US" dirty="0"/>
              <a:t>1 </a:t>
            </a:r>
            <a:r>
              <a:rPr lang="en-US" dirty="0" err="1"/>
              <a:t>fr</a:t>
            </a:r>
            <a:r>
              <a:rPr lang="en-US" dirty="0"/>
              <a:t>, </a:t>
            </a:r>
            <a:endParaRPr lang="tr-TR" dirty="0"/>
          </a:p>
          <a:p>
            <a:pPr marL="0" indent="0">
              <a:buNone/>
            </a:pPr>
            <a:r>
              <a:rPr lang="en-US" dirty="0"/>
              <a:t>17.0–19.3 Gy </a:t>
            </a:r>
            <a:r>
              <a:rPr lang="tr-TR" dirty="0"/>
              <a:t>/</a:t>
            </a:r>
            <a:r>
              <a:rPr lang="en-US" dirty="0"/>
              <a:t>2 </a:t>
            </a:r>
            <a:r>
              <a:rPr lang="en-US" dirty="0" err="1"/>
              <a:t>fr</a:t>
            </a:r>
            <a:r>
              <a:rPr lang="en-US" dirty="0"/>
              <a:t>, </a:t>
            </a:r>
            <a:endParaRPr lang="tr-TR" dirty="0"/>
          </a:p>
          <a:p>
            <a:pPr marL="0" indent="0">
              <a:buNone/>
            </a:pPr>
            <a:r>
              <a:rPr lang="en-US" dirty="0"/>
              <a:t>20.3–23.1 Gy </a:t>
            </a:r>
            <a:r>
              <a:rPr lang="tr-TR" dirty="0"/>
              <a:t>/</a:t>
            </a:r>
            <a:r>
              <a:rPr lang="en-US" dirty="0"/>
              <a:t>3 </a:t>
            </a:r>
            <a:r>
              <a:rPr lang="en-US" dirty="0" err="1"/>
              <a:t>fr</a:t>
            </a:r>
            <a:r>
              <a:rPr lang="en-US" dirty="0"/>
              <a:t>, </a:t>
            </a:r>
            <a:endParaRPr lang="tr-TR" dirty="0"/>
          </a:p>
          <a:p>
            <a:pPr marL="0" indent="0">
              <a:buNone/>
            </a:pPr>
            <a:r>
              <a:rPr lang="en-US" dirty="0"/>
              <a:t>23.0–26.2 Gy </a:t>
            </a:r>
            <a:r>
              <a:rPr lang="tr-TR" dirty="0"/>
              <a:t>/</a:t>
            </a:r>
            <a:r>
              <a:rPr lang="en-US" dirty="0"/>
              <a:t> 4 </a:t>
            </a:r>
            <a:r>
              <a:rPr lang="en-US" dirty="0" err="1"/>
              <a:t>fr</a:t>
            </a:r>
            <a:endParaRPr lang="tr-TR" dirty="0"/>
          </a:p>
          <a:p>
            <a:pPr marL="0" indent="0">
              <a:buNone/>
            </a:pPr>
            <a:r>
              <a:rPr lang="en-US" dirty="0"/>
              <a:t>25.3–28.8 Gy </a:t>
            </a:r>
            <a:r>
              <a:rPr lang="tr-TR" dirty="0"/>
              <a:t>/</a:t>
            </a:r>
            <a:r>
              <a:rPr lang="en-US" dirty="0"/>
              <a:t> 5 </a:t>
            </a:r>
            <a:r>
              <a:rPr lang="en-US" dirty="0" err="1"/>
              <a:t>fr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6536C3B-AC14-AD44-4C0A-FA0F9E2D7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1B2C-8950-4220-AB3B-E193D33FA908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9009A6C-163D-71D9-513C-C7E884B7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45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91C23E-48E3-42E0-2FEA-E5CB473A6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Hangi kemik metastazlarına SBRT?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7D84929-E8B3-AF61-9E68-75D564F33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4"/>
            <a:ext cx="7573168" cy="4428753"/>
          </a:xfrm>
        </p:spPr>
        <p:txBody>
          <a:bodyPr/>
          <a:lstStyle/>
          <a:p>
            <a:pPr marL="0" indent="0">
              <a:buNone/>
            </a:pPr>
            <a:r>
              <a:rPr lang="tr-TR" b="1" dirty="0"/>
              <a:t>Spinal kemik metastazlarında; </a:t>
            </a:r>
          </a:p>
          <a:p>
            <a:r>
              <a:rPr lang="tr-TR" dirty="0"/>
              <a:t>GTV</a:t>
            </a:r>
            <a:r>
              <a:rPr lang="tr-TR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≤ 5 cm </a:t>
            </a:r>
            <a:r>
              <a:rPr lang="tr-TR" dirty="0">
                <a:ea typeface="Calibri" panose="020F0502020204030204" pitchFamily="34" charset="0"/>
                <a:cs typeface="Calibri" panose="020F0502020204030204" pitchFamily="34" charset="0"/>
              </a:rPr>
              <a:t>olmalı</a:t>
            </a:r>
          </a:p>
          <a:p>
            <a:r>
              <a:rPr lang="tr-TR" dirty="0">
                <a:ea typeface="Calibri" panose="020F0502020204030204" pitchFamily="34" charset="0"/>
                <a:cs typeface="Calibri" panose="020F0502020204030204" pitchFamily="34" charset="0"/>
              </a:rPr>
              <a:t>Maksimum birbiri ile devamlı </a:t>
            </a:r>
            <a:r>
              <a:rPr lang="tr-TR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iki vertebraya </a:t>
            </a:r>
            <a:r>
              <a:rPr lang="tr-TR" dirty="0">
                <a:ea typeface="Calibri" panose="020F0502020204030204" pitchFamily="34" charset="0"/>
                <a:cs typeface="Calibri" panose="020F0502020204030204" pitchFamily="34" charset="0"/>
              </a:rPr>
              <a:t>eşzamanlı SBRT uygulanabilir.</a:t>
            </a:r>
          </a:p>
          <a:p>
            <a:r>
              <a:rPr lang="tr-TR" b="1" i="1" dirty="0" err="1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Bilsky</a:t>
            </a:r>
            <a:r>
              <a:rPr lang="tr-TR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i="1" dirty="0" err="1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grad</a:t>
            </a:r>
            <a:r>
              <a:rPr lang="tr-TR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sistemi </a:t>
            </a:r>
            <a:r>
              <a:rPr lang="tr-TR" dirty="0">
                <a:ea typeface="Calibri" panose="020F0502020204030204" pitchFamily="34" charset="0"/>
                <a:cs typeface="Calibri" panose="020F0502020204030204" pitchFamily="34" charset="0"/>
              </a:rPr>
              <a:t>(Epidural spinal </a:t>
            </a:r>
            <a:r>
              <a:rPr lang="tr-TR" dirty="0" err="1">
                <a:ea typeface="Calibri" panose="020F0502020204030204" pitchFamily="34" charset="0"/>
                <a:cs typeface="Calibri" panose="020F0502020204030204" pitchFamily="34" charset="0"/>
              </a:rPr>
              <a:t>kord</a:t>
            </a:r>
            <a:r>
              <a:rPr lang="tr-TR" dirty="0">
                <a:ea typeface="Calibri" panose="020F0502020204030204" pitchFamily="34" charset="0"/>
                <a:cs typeface="Calibri" panose="020F0502020204030204" pitchFamily="34" charset="0"/>
              </a:rPr>
              <a:t> kompresyon skoru) &lt; 1c olmalı (</a:t>
            </a:r>
            <a:r>
              <a:rPr lang="tr-TR" dirty="0" err="1">
                <a:ea typeface="Calibri" panose="020F0502020204030204" pitchFamily="34" charset="0"/>
                <a:cs typeface="Calibri" panose="020F0502020204030204" pitchFamily="34" charset="0"/>
              </a:rPr>
              <a:t>tekal</a:t>
            </a:r>
            <a:r>
              <a:rPr lang="tr-TR" dirty="0">
                <a:ea typeface="Calibri" panose="020F0502020204030204" pitchFamily="34" charset="0"/>
                <a:cs typeface="Calibri" panose="020F0502020204030204" pitchFamily="34" charset="0"/>
              </a:rPr>
              <a:t> sak deformasyonu olabilir ancak spinal korda bitişik olmamalı)</a:t>
            </a:r>
          </a:p>
          <a:p>
            <a:r>
              <a:rPr lang="tr-TR" dirty="0">
                <a:ea typeface="Calibri" panose="020F0502020204030204" pitchFamily="34" charset="0"/>
                <a:cs typeface="Calibri" panose="020F0502020204030204" pitchFamily="34" charset="0"/>
              </a:rPr>
              <a:t>GTV yeterli doz düşüşü sağlamak için </a:t>
            </a:r>
            <a:r>
              <a:rPr lang="tr-TR" u="sng" dirty="0" err="1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ms’e</a:t>
            </a:r>
            <a:r>
              <a:rPr lang="tr-TR" u="sng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≥ 2-3  mm </a:t>
            </a:r>
            <a:r>
              <a:rPr lang="tr-TR" dirty="0">
                <a:ea typeface="Calibri" panose="020F0502020204030204" pitchFamily="34" charset="0"/>
                <a:cs typeface="Calibri" panose="020F0502020204030204" pitchFamily="34" charset="0"/>
              </a:rPr>
              <a:t>mesafede olmalı</a:t>
            </a:r>
          </a:p>
          <a:p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2CC1C4E-8FB7-30BD-480E-94FA143C0F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t="30849" r="25000" b="32810"/>
          <a:stretch/>
        </p:blipFill>
        <p:spPr>
          <a:xfrm>
            <a:off x="9054354" y="2118361"/>
            <a:ext cx="2716306" cy="2220981"/>
          </a:xfrm>
          <a:prstGeom prst="rect">
            <a:avLst/>
          </a:prstGeo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F8AFB1B-3C72-A669-BAD8-3DADD6A6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B5830-E62A-4B29-8E5A-DDC2F02233C6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2D83BFB-2594-73F1-E783-B0F3D8B6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6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826156-BA12-155D-7FBA-207BBCD5A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Hangi kemik metastazlarına SBRT?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9598081-5904-14E3-0109-E5074C05A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89" y="1825624"/>
            <a:ext cx="7584140" cy="4428753"/>
          </a:xfrm>
        </p:spPr>
        <p:txBody>
          <a:bodyPr/>
          <a:lstStyle/>
          <a:p>
            <a:pPr marL="0" indent="0">
              <a:buNone/>
            </a:pPr>
            <a:r>
              <a:rPr lang="tr-TR" b="1" dirty="0"/>
              <a:t>Spinal kemik metastazlarında;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Spinal Instability Neoplastic Score (SINS)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ile hasta SBRT öncesi değerlendirilmeli </a:t>
            </a:r>
          </a:p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SINS skoru &gt; 7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ise öncelikle vertebral  mekanik instabilite durumu için cerrahi görüşü alınmalıdır.</a:t>
            </a:r>
          </a:p>
          <a:p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Kifoplasti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veya vertebral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osteosentezden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sonra SBRT güvenlidir.</a:t>
            </a:r>
          </a:p>
          <a:p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8F914A4-B961-C872-7FF0-73B632AAC7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66" t="11765" r="27501" b="34771"/>
          <a:stretch/>
        </p:blipFill>
        <p:spPr>
          <a:xfrm>
            <a:off x="8050306" y="1825623"/>
            <a:ext cx="3868281" cy="2761129"/>
          </a:xfrm>
          <a:prstGeom prst="rect">
            <a:avLst/>
          </a:prstGeo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1C9D82F-9ECE-CCF6-874D-D024F7F91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31B63-26AA-4142-9315-261156091B7C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6997C05-BB98-75EF-0F89-65EDF8A8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08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F653CE-FD21-CC68-ACD8-6E4DE3639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Hangi kemik metastazlarına SBRT?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C9FE703-193B-0451-CFEB-778FDAC48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80" y="1825624"/>
            <a:ext cx="7465592" cy="4428753"/>
          </a:xfrm>
        </p:spPr>
        <p:txBody>
          <a:bodyPr/>
          <a:lstStyle/>
          <a:p>
            <a:pPr marL="0" indent="0">
              <a:buNone/>
            </a:pPr>
            <a:r>
              <a:rPr lang="tr-TR" b="1" dirty="0" err="1"/>
              <a:t>Non</a:t>
            </a:r>
            <a:r>
              <a:rPr lang="tr-TR" b="1" dirty="0"/>
              <a:t>-Spinal kemik metastazlarında; </a:t>
            </a:r>
          </a:p>
          <a:p>
            <a:r>
              <a:rPr lang="tr-TR" dirty="0">
                <a:ea typeface="Calibri" panose="020F0502020204030204" pitchFamily="34" charset="0"/>
                <a:cs typeface="Calibri" panose="020F0502020204030204" pitchFamily="34" charset="0"/>
              </a:rPr>
              <a:t>Post-SBRT fraktür riskini değerlendirmek için </a:t>
            </a:r>
            <a:r>
              <a:rPr lang="tr-TR" dirty="0" err="1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Mirels</a:t>
            </a:r>
            <a:r>
              <a:rPr lang="tr-TR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Skorlama </a:t>
            </a:r>
            <a:r>
              <a:rPr lang="tr-TR" dirty="0">
                <a:ea typeface="Calibri" panose="020F0502020204030204" pitchFamily="34" charset="0"/>
                <a:cs typeface="Calibri" panose="020F0502020204030204" pitchFamily="34" charset="0"/>
              </a:rPr>
              <a:t>sistemi ile hasta SBRT öncesi değerlendirilmeli.</a:t>
            </a:r>
          </a:p>
          <a:p>
            <a:r>
              <a:rPr lang="tr-TR" b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Mirels</a:t>
            </a:r>
            <a:r>
              <a:rPr lang="tr-TR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Skoru ≥9 </a:t>
            </a:r>
            <a:r>
              <a:rPr lang="tr-TR" dirty="0">
                <a:ea typeface="Calibri" panose="020F0502020204030204" pitchFamily="34" charset="0"/>
                <a:cs typeface="Calibri" panose="020F0502020204030204" pitchFamily="34" charset="0"/>
              </a:rPr>
              <a:t>ise kemik stabilizasyonu için cerrahi gerekir.</a:t>
            </a:r>
          </a:p>
          <a:p>
            <a:r>
              <a:rPr lang="tr-TR" dirty="0">
                <a:ea typeface="Calibri" panose="020F0502020204030204" pitchFamily="34" charset="0"/>
                <a:cs typeface="Calibri" panose="020F0502020204030204" pitchFamily="34" charset="0"/>
              </a:rPr>
              <a:t>≥ %30 çevresel  kortikal infiltrasyon için fraktür riski nedeniyle cerrahi  gerekir. </a:t>
            </a:r>
          </a:p>
          <a:p>
            <a:pPr marL="0" indent="0">
              <a:buNone/>
            </a:pP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066E76F-1288-1BA8-D8D8-3F34229174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662" t="35422" r="11544" b="29019"/>
          <a:stretch/>
        </p:blipFill>
        <p:spPr>
          <a:xfrm>
            <a:off x="8848164" y="1937681"/>
            <a:ext cx="2779059" cy="2438589"/>
          </a:xfrm>
          <a:prstGeom prst="rect">
            <a:avLst/>
          </a:prstGeo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E8BCA44-920A-DE8B-4E97-0735D4CA3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6D1F4-2997-4204-AACE-27B6AC900CD7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85CB0E4-C5B6-B9DC-58E4-0702C638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58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E9339B3-8CC2-6EFA-D18C-87DEC80E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İmmobilizasyon ve görüntüleme yöntemleri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3529F7C-6728-5247-3087-70CFBCA4F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Kişiselleştirilmiş immobilizasyon mutlaka gerekli </a:t>
            </a:r>
          </a:p>
          <a:p>
            <a:r>
              <a:rPr lang="tr-TR" dirty="0"/>
              <a:t>Planlama BT için kontrasta gerek yok </a:t>
            </a:r>
          </a:p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≤ 2 mm  kesit aralığı ile BT çekilmeli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468E915-0FA2-C731-FFC7-7AC56980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6952-EFBF-4865-AD89-4808BB834F85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5248A7A-B239-751D-EF71-74A0831C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77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129FD-932E-FE38-343F-05102F7F1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08CD39-AF88-6365-873F-4BAA56BA1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İmmobilizasyon ve görüntüleme yöntemleri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C0F57F-FA7B-E51E-35C5-B97D3D1CE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/>
              <a:t>Spinal kemik metastazlarında; </a:t>
            </a:r>
          </a:p>
          <a:p>
            <a:r>
              <a:rPr lang="tr-TR" dirty="0">
                <a:solidFill>
                  <a:srgbClr val="FF0000"/>
                </a:solidFill>
              </a:rPr>
              <a:t>≤ 1 mm ve ≤ 1◦ rotasyon </a:t>
            </a:r>
            <a:r>
              <a:rPr lang="tr-TR" dirty="0"/>
              <a:t>hatası kabul edilebilir.</a:t>
            </a:r>
          </a:p>
          <a:p>
            <a:r>
              <a:rPr lang="tr-TR" dirty="0"/>
              <a:t>Planlama BT, PTV’nin  en azından 2 üstü ve 2 altı vertebrayı içermeli.</a:t>
            </a:r>
          </a:p>
          <a:p>
            <a:r>
              <a:rPr lang="tr-TR" b="1" dirty="0"/>
              <a:t>≤ 3 mm </a:t>
            </a:r>
            <a:r>
              <a:rPr lang="tr-TR" dirty="0"/>
              <a:t>kesit kalınlıklı kontrastlı spinal MR tedavi planı için gerekli</a:t>
            </a:r>
          </a:p>
          <a:p>
            <a:r>
              <a:rPr lang="tr-TR" dirty="0"/>
              <a:t>MR, en azından </a:t>
            </a:r>
            <a:r>
              <a:rPr lang="tr-TR" dirty="0" err="1"/>
              <a:t>ms</a:t>
            </a:r>
            <a:r>
              <a:rPr lang="tr-TR" dirty="0"/>
              <a:t> konturu için </a:t>
            </a:r>
            <a:r>
              <a:rPr lang="tr-TR" dirty="0" err="1"/>
              <a:t>aksiyel</a:t>
            </a:r>
            <a:r>
              <a:rPr lang="tr-TR" dirty="0"/>
              <a:t> T2 ve GTV konturu için </a:t>
            </a:r>
            <a:r>
              <a:rPr lang="tr-TR" dirty="0" err="1"/>
              <a:t>kontarstlı</a:t>
            </a:r>
            <a:r>
              <a:rPr lang="tr-TR" dirty="0"/>
              <a:t> T1 görüntüleri içermeli, MR mümkünse planlama BT ile aynı pozisyonda çekilmeli( zorunlu değil)</a:t>
            </a:r>
          </a:p>
          <a:p>
            <a:r>
              <a:rPr lang="tr-TR" dirty="0"/>
              <a:t>MRI, tedaviden maksimum </a:t>
            </a:r>
            <a:r>
              <a:rPr lang="tr-TR" b="1" dirty="0"/>
              <a:t>3 hafta önce </a:t>
            </a:r>
            <a:r>
              <a:rPr lang="tr-TR" dirty="0"/>
              <a:t>çekilmiş olmalı</a:t>
            </a:r>
          </a:p>
          <a:p>
            <a:r>
              <a:rPr lang="tr-TR" dirty="0"/>
              <a:t>Volümler </a:t>
            </a:r>
            <a:r>
              <a:rPr lang="tr-TR" dirty="0" err="1"/>
              <a:t>konturlanmadan</a:t>
            </a:r>
            <a:r>
              <a:rPr lang="tr-TR" dirty="0"/>
              <a:t> önce planlama BT ile MR arasında ROİ belirlenerek  rijit </a:t>
            </a:r>
            <a:r>
              <a:rPr lang="tr-TR" dirty="0" err="1"/>
              <a:t>registration</a:t>
            </a:r>
            <a:r>
              <a:rPr lang="tr-TR" dirty="0"/>
              <a:t> yapılmalı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834D6D2-2C9C-EC8F-7ED6-D168DCEE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2B17-9616-46DE-BD4F-882DB5FA02AB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3D0AD95-1129-CB84-E54A-E72782C3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6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8BA8D-BA91-CD99-C147-D70C1A3AE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F47837-45C4-24F7-466E-67C703395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İmmobilizasyon ve görüntüleme yöntemleri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B71351-47CE-B76F-504C-606A09233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err="1"/>
              <a:t>Non</a:t>
            </a:r>
            <a:r>
              <a:rPr lang="tr-TR" b="1" dirty="0"/>
              <a:t>-Spinal kemik metastazlarında; </a:t>
            </a:r>
          </a:p>
          <a:p>
            <a:r>
              <a:rPr lang="tr-TR" dirty="0">
                <a:solidFill>
                  <a:srgbClr val="FF0000"/>
                </a:solidFill>
              </a:rPr>
              <a:t>≤ 3 mm ve ≤ 2◦ </a:t>
            </a:r>
            <a:r>
              <a:rPr lang="tr-TR" dirty="0"/>
              <a:t>rotasyon hatası kabul edilebilir.</a:t>
            </a:r>
          </a:p>
          <a:p>
            <a:r>
              <a:rPr lang="tr-TR" dirty="0"/>
              <a:t>Planlama BT’si en azından PTV’nin  10 cm üzeri ve altını içermeli</a:t>
            </a:r>
          </a:p>
          <a:p>
            <a:r>
              <a:rPr lang="tr-TR" dirty="0"/>
              <a:t>Mobil hedef hacimler için ( örneğin </a:t>
            </a:r>
            <a:r>
              <a:rPr lang="tr-TR" dirty="0" err="1"/>
              <a:t>kosta</a:t>
            </a:r>
            <a:r>
              <a:rPr lang="tr-TR" dirty="0"/>
              <a:t>) </a:t>
            </a:r>
            <a:r>
              <a:rPr lang="tr-TR" b="1" dirty="0"/>
              <a:t>4DCT</a:t>
            </a:r>
            <a:r>
              <a:rPr lang="tr-TR" dirty="0"/>
              <a:t> kullanılmalı</a:t>
            </a:r>
          </a:p>
          <a:p>
            <a:r>
              <a:rPr lang="tr-TR" dirty="0"/>
              <a:t>GTV </a:t>
            </a:r>
            <a:r>
              <a:rPr lang="tr-TR" dirty="0" err="1"/>
              <a:t>konturlamak</a:t>
            </a:r>
            <a:r>
              <a:rPr lang="tr-TR" dirty="0"/>
              <a:t> için kemik MR ya da PET BT füzyonu kullanılabilir.</a:t>
            </a:r>
          </a:p>
          <a:p>
            <a:r>
              <a:rPr lang="tr-TR" dirty="0"/>
              <a:t>Füzyon için kullanılan tetkikler </a:t>
            </a:r>
            <a:r>
              <a:rPr lang="tr-TR" b="1" dirty="0"/>
              <a:t>3 hafta içinde </a:t>
            </a:r>
            <a:r>
              <a:rPr lang="tr-TR" dirty="0"/>
              <a:t>çekilmiş olmalı.</a:t>
            </a:r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AD0E61-5E4E-2CC1-9B53-016FE9CB5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0AAE-DD59-4AEE-9297-6568D6976E61}" type="datetime4">
              <a:rPr lang="en-US" smtClean="0"/>
              <a:t>December 3, 2024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44380B5-C9F5-C60A-B35D-45008B85D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96374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Arşiv</Template>
  <TotalTime>2422</TotalTime>
  <Words>1737</Words>
  <Application>Microsoft Office PowerPoint</Application>
  <PresentationFormat>Geniş ekran</PresentationFormat>
  <Paragraphs>221</Paragraphs>
  <Slides>32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37" baseType="lpstr">
      <vt:lpstr>Arial</vt:lpstr>
      <vt:lpstr>Bembo</vt:lpstr>
      <vt:lpstr>Calibri</vt:lpstr>
      <vt:lpstr>Wingdings</vt:lpstr>
      <vt:lpstr>ArchiveVTI</vt:lpstr>
      <vt:lpstr>KEMİK METASTAZLARINDA SBRT</vt:lpstr>
      <vt:lpstr>PowerPoint Sunusu</vt:lpstr>
      <vt:lpstr>Hangi kemik metastazlarına SBRT? </vt:lpstr>
      <vt:lpstr>Hangi kemik metastazlarına SBRT? </vt:lpstr>
      <vt:lpstr>Hangi kemik metastazlarına SBRT? </vt:lpstr>
      <vt:lpstr>Hangi kemik metastazlarına SBRT? </vt:lpstr>
      <vt:lpstr>İmmobilizasyon ve görüntüleme yöntemleri</vt:lpstr>
      <vt:lpstr>İmmobilizasyon ve görüntüleme yöntemleri</vt:lpstr>
      <vt:lpstr>İmmobilizasyon ve görüntüleme yöntemleri</vt:lpstr>
      <vt:lpstr>Hedef hacim konturlama</vt:lpstr>
      <vt:lpstr>Hedef hacim konturlama</vt:lpstr>
      <vt:lpstr>Hedef hacim konturlama</vt:lpstr>
      <vt:lpstr>Hedef hacim konturlama</vt:lpstr>
      <vt:lpstr>Hedef hacim konturlama</vt:lpstr>
      <vt:lpstr>Hedef hacim konturlama</vt:lpstr>
      <vt:lpstr>Hedef hacim konturlama</vt:lpstr>
      <vt:lpstr>PowerPoint Sunusu</vt:lpstr>
      <vt:lpstr>Hedef hacim konturlama</vt:lpstr>
      <vt:lpstr>Hedef hacim konturlama</vt:lpstr>
      <vt:lpstr>SBRT Dozu</vt:lpstr>
      <vt:lpstr>SBRT Dozu</vt:lpstr>
      <vt:lpstr>PowerPoint Sunusu</vt:lpstr>
      <vt:lpstr>Tedavi planlama</vt:lpstr>
      <vt:lpstr>Tedavi planlama</vt:lpstr>
      <vt:lpstr>Risk Altındaki organ dozları</vt:lpstr>
      <vt:lpstr>Ağrı yanıtı</vt:lpstr>
      <vt:lpstr>AĞRI YANITI </vt:lpstr>
      <vt:lpstr>LOKAl kontrol</vt:lpstr>
      <vt:lpstr>SBRT vs EBRT</vt:lpstr>
      <vt:lpstr>SBRT vs EBRT</vt:lpstr>
      <vt:lpstr>SBRT vs EBRT</vt:lpstr>
      <vt:lpstr>Spinal SBRT toksisite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Melek YAKAR</dc:creator>
  <cp:lastModifiedBy>Melek YAKAR</cp:lastModifiedBy>
  <cp:revision>75</cp:revision>
  <dcterms:created xsi:type="dcterms:W3CDTF">2024-11-26T07:11:44Z</dcterms:created>
  <dcterms:modified xsi:type="dcterms:W3CDTF">2024-12-03T11:54:38Z</dcterms:modified>
</cp:coreProperties>
</file>