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6" r:id="rId22"/>
    <p:sldId id="287" r:id="rId23"/>
    <p:sldId id="280" r:id="rId24"/>
    <p:sldId id="276" r:id="rId25"/>
    <p:sldId id="278" r:id="rId26"/>
    <p:sldId id="279" r:id="rId27"/>
    <p:sldId id="285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1B2F80-3C61-4FD6-ACAE-9E343E1D9184}" v="5" dt="2024-10-24T12:01:55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stafa yücel" userId="493e82c3bd26b036" providerId="LiveId" clId="{ED1B2F80-3C61-4FD6-ACAE-9E343E1D9184}"/>
    <pc:docChg chg="undo custSel addSld delSld modSld sldOrd">
      <pc:chgData name="mustafa yücel" userId="493e82c3bd26b036" providerId="LiveId" clId="{ED1B2F80-3C61-4FD6-ACAE-9E343E1D9184}" dt="2024-10-24T12:02:12.802" v="252" actId="1076"/>
      <pc:docMkLst>
        <pc:docMk/>
      </pc:docMkLst>
      <pc:sldChg chg="modSp mod">
        <pc:chgData name="mustafa yücel" userId="493e82c3bd26b036" providerId="LiveId" clId="{ED1B2F80-3C61-4FD6-ACAE-9E343E1D9184}" dt="2024-10-24T12:00:38.790" v="208"/>
        <pc:sldMkLst>
          <pc:docMk/>
          <pc:sldMk cId="3872912546" sldId="273"/>
        </pc:sldMkLst>
        <pc:spChg chg="mod">
          <ac:chgData name="mustafa yücel" userId="493e82c3bd26b036" providerId="LiveId" clId="{ED1B2F80-3C61-4FD6-ACAE-9E343E1D9184}" dt="2024-10-24T12:00:38.790" v="208"/>
          <ac:spMkLst>
            <pc:docMk/>
            <pc:sldMk cId="3872912546" sldId="273"/>
            <ac:spMk id="2" creationId="{00000000-0000-0000-0000-000000000000}"/>
          </ac:spMkLst>
        </pc:spChg>
      </pc:sldChg>
      <pc:sldChg chg="modSp mod">
        <pc:chgData name="mustafa yücel" userId="493e82c3bd26b036" providerId="LiveId" clId="{ED1B2F80-3C61-4FD6-ACAE-9E343E1D9184}" dt="2024-10-24T12:00:41.154" v="209"/>
        <pc:sldMkLst>
          <pc:docMk/>
          <pc:sldMk cId="794783048" sldId="274"/>
        </pc:sldMkLst>
        <pc:spChg chg="mod">
          <ac:chgData name="mustafa yücel" userId="493e82c3bd26b036" providerId="LiveId" clId="{ED1B2F80-3C61-4FD6-ACAE-9E343E1D9184}" dt="2024-10-24T12:00:41.154" v="209"/>
          <ac:spMkLst>
            <pc:docMk/>
            <pc:sldMk cId="794783048" sldId="274"/>
            <ac:spMk id="2" creationId="{00000000-0000-0000-0000-000000000000}"/>
          </ac:spMkLst>
        </pc:spChg>
      </pc:sldChg>
      <pc:sldChg chg="modSp">
        <pc:chgData name="mustafa yücel" userId="493e82c3bd26b036" providerId="LiveId" clId="{ED1B2F80-3C61-4FD6-ACAE-9E343E1D9184}" dt="2024-10-24T12:00:21.879" v="207" actId="14100"/>
        <pc:sldMkLst>
          <pc:docMk/>
          <pc:sldMk cId="3519098586" sldId="279"/>
        </pc:sldMkLst>
        <pc:picChg chg="mod">
          <ac:chgData name="mustafa yücel" userId="493e82c3bd26b036" providerId="LiveId" clId="{ED1B2F80-3C61-4FD6-ACAE-9E343E1D9184}" dt="2024-10-24T12:00:21.879" v="207" actId="14100"/>
          <ac:picMkLst>
            <pc:docMk/>
            <pc:sldMk cId="3519098586" sldId="279"/>
            <ac:picMk id="1026" creationId="{00000000-0000-0000-0000-000000000000}"/>
          </ac:picMkLst>
        </pc:picChg>
      </pc:sldChg>
      <pc:sldChg chg="modSp mod ord">
        <pc:chgData name="mustafa yücel" userId="493e82c3bd26b036" providerId="LiveId" clId="{ED1B2F80-3C61-4FD6-ACAE-9E343E1D9184}" dt="2024-10-24T11:59:23.075" v="175" actId="2711"/>
        <pc:sldMkLst>
          <pc:docMk/>
          <pc:sldMk cId="1487639134" sldId="280"/>
        </pc:sldMkLst>
        <pc:spChg chg="mod">
          <ac:chgData name="mustafa yücel" userId="493e82c3bd26b036" providerId="LiveId" clId="{ED1B2F80-3C61-4FD6-ACAE-9E343E1D9184}" dt="2024-10-24T11:59:23.075" v="175" actId="2711"/>
          <ac:spMkLst>
            <pc:docMk/>
            <pc:sldMk cId="1487639134" sldId="280"/>
            <ac:spMk id="2" creationId="{00000000-0000-0000-0000-000000000000}"/>
          </ac:spMkLst>
        </pc:spChg>
        <pc:spChg chg="mod">
          <ac:chgData name="mustafa yücel" userId="493e82c3bd26b036" providerId="LiveId" clId="{ED1B2F80-3C61-4FD6-ACAE-9E343E1D9184}" dt="2024-10-24T11:58:58.697" v="139" actId="20577"/>
          <ac:spMkLst>
            <pc:docMk/>
            <pc:sldMk cId="1487639134" sldId="280"/>
            <ac:spMk id="3" creationId="{00000000-0000-0000-0000-000000000000}"/>
          </ac:spMkLst>
        </pc:spChg>
      </pc:sldChg>
      <pc:sldChg chg="del">
        <pc:chgData name="mustafa yücel" userId="493e82c3bd26b036" providerId="LiveId" clId="{ED1B2F80-3C61-4FD6-ACAE-9E343E1D9184}" dt="2024-10-24T12:00:53.596" v="210" actId="2696"/>
        <pc:sldMkLst>
          <pc:docMk/>
          <pc:sldMk cId="2324024717" sldId="281"/>
        </pc:sldMkLst>
      </pc:sldChg>
      <pc:sldChg chg="del">
        <pc:chgData name="mustafa yücel" userId="493e82c3bd26b036" providerId="LiveId" clId="{ED1B2F80-3C61-4FD6-ACAE-9E343E1D9184}" dt="2024-10-24T12:00:55.410" v="211" actId="2696"/>
        <pc:sldMkLst>
          <pc:docMk/>
          <pc:sldMk cId="714857018" sldId="282"/>
        </pc:sldMkLst>
      </pc:sldChg>
      <pc:sldChg chg="del">
        <pc:chgData name="mustafa yücel" userId="493e82c3bd26b036" providerId="LiveId" clId="{ED1B2F80-3C61-4FD6-ACAE-9E343E1D9184}" dt="2024-10-24T12:00:57.976" v="212" actId="2696"/>
        <pc:sldMkLst>
          <pc:docMk/>
          <pc:sldMk cId="61019720" sldId="283"/>
        </pc:sldMkLst>
      </pc:sldChg>
      <pc:sldChg chg="del">
        <pc:chgData name="mustafa yücel" userId="493e82c3bd26b036" providerId="LiveId" clId="{ED1B2F80-3C61-4FD6-ACAE-9E343E1D9184}" dt="2024-10-24T12:00:59.995" v="213" actId="2696"/>
        <pc:sldMkLst>
          <pc:docMk/>
          <pc:sldMk cId="1503140466" sldId="284"/>
        </pc:sldMkLst>
      </pc:sldChg>
      <pc:sldChg chg="addSp modSp mod">
        <pc:chgData name="mustafa yücel" userId="493e82c3bd26b036" providerId="LiveId" clId="{ED1B2F80-3C61-4FD6-ACAE-9E343E1D9184}" dt="2024-10-24T12:02:12.802" v="252" actId="1076"/>
        <pc:sldMkLst>
          <pc:docMk/>
          <pc:sldMk cId="4171070747" sldId="285"/>
        </pc:sldMkLst>
        <pc:spChg chg="mod">
          <ac:chgData name="mustafa yücel" userId="493e82c3bd26b036" providerId="LiveId" clId="{ED1B2F80-3C61-4FD6-ACAE-9E343E1D9184}" dt="2024-10-24T12:01:13.077" v="248" actId="20577"/>
          <ac:spMkLst>
            <pc:docMk/>
            <pc:sldMk cId="4171070747" sldId="285"/>
            <ac:spMk id="3" creationId="{00000000-0000-0000-0000-000000000000}"/>
          </ac:spMkLst>
        </pc:spChg>
        <pc:picChg chg="add mod">
          <ac:chgData name="mustafa yücel" userId="493e82c3bd26b036" providerId="LiveId" clId="{ED1B2F80-3C61-4FD6-ACAE-9E343E1D9184}" dt="2024-10-24T12:02:12.802" v="252" actId="1076"/>
          <ac:picMkLst>
            <pc:docMk/>
            <pc:sldMk cId="4171070747" sldId="285"/>
            <ac:picMk id="4" creationId="{484F2DBB-C815-E604-BE8B-5B63BABA2AA5}"/>
          </ac:picMkLst>
        </pc:picChg>
      </pc:sldChg>
      <pc:sldChg chg="addSp delSp modSp new mod">
        <pc:chgData name="mustafa yücel" userId="493e82c3bd26b036" providerId="LiveId" clId="{ED1B2F80-3C61-4FD6-ACAE-9E343E1D9184}" dt="2024-10-24T11:59:48.899" v="202" actId="404"/>
        <pc:sldMkLst>
          <pc:docMk/>
          <pc:sldMk cId="2089228603" sldId="286"/>
        </pc:sldMkLst>
        <pc:spChg chg="mod">
          <ac:chgData name="mustafa yücel" userId="493e82c3bd26b036" providerId="LiveId" clId="{ED1B2F80-3C61-4FD6-ACAE-9E343E1D9184}" dt="2024-10-24T11:59:48.899" v="202" actId="404"/>
          <ac:spMkLst>
            <pc:docMk/>
            <pc:sldMk cId="2089228603" sldId="286"/>
            <ac:spMk id="2" creationId="{D876B20D-80DA-8BFA-C77B-0434F7EF79B2}"/>
          </ac:spMkLst>
        </pc:spChg>
        <pc:spChg chg="add del mod">
          <ac:chgData name="mustafa yücel" userId="493e82c3bd26b036" providerId="LiveId" clId="{ED1B2F80-3C61-4FD6-ACAE-9E343E1D9184}" dt="2024-10-24T11:56:20.190" v="68" actId="27636"/>
          <ac:spMkLst>
            <pc:docMk/>
            <pc:sldMk cId="2089228603" sldId="286"/>
            <ac:spMk id="3" creationId="{7AFC0864-4992-0BEF-EFBA-5C1B3F081336}"/>
          </ac:spMkLst>
        </pc:spChg>
        <pc:picChg chg="add del mod ord">
          <ac:chgData name="mustafa yücel" userId="493e82c3bd26b036" providerId="LiveId" clId="{ED1B2F80-3C61-4FD6-ACAE-9E343E1D9184}" dt="2024-10-24T11:53:49.711" v="2" actId="34307"/>
          <ac:picMkLst>
            <pc:docMk/>
            <pc:sldMk cId="2089228603" sldId="286"/>
            <ac:picMk id="4" creationId="{43F9B982-1D2A-AD1C-C940-C9F402D3FD55}"/>
          </ac:picMkLst>
        </pc:picChg>
      </pc:sldChg>
      <pc:sldChg chg="modSp new mod">
        <pc:chgData name="mustafa yücel" userId="493e82c3bd26b036" providerId="LiveId" clId="{ED1B2F80-3C61-4FD6-ACAE-9E343E1D9184}" dt="2024-10-24T11:59:56.140" v="203"/>
        <pc:sldMkLst>
          <pc:docMk/>
          <pc:sldMk cId="793263343" sldId="287"/>
        </pc:sldMkLst>
        <pc:spChg chg="mod">
          <ac:chgData name="mustafa yücel" userId="493e82c3bd26b036" providerId="LiveId" clId="{ED1B2F80-3C61-4FD6-ACAE-9E343E1D9184}" dt="2024-10-24T11:59:56.140" v="203"/>
          <ac:spMkLst>
            <pc:docMk/>
            <pc:sldMk cId="793263343" sldId="287"/>
            <ac:spMk id="2" creationId="{8530F01A-01D4-C2ED-9BCE-5A147FB8F263}"/>
          </ac:spMkLst>
        </pc:spChg>
        <pc:spChg chg="mod">
          <ac:chgData name="mustafa yücel" userId="493e82c3bd26b036" providerId="LiveId" clId="{ED1B2F80-3C61-4FD6-ACAE-9E343E1D9184}" dt="2024-10-24T11:57:22.652" v="104" actId="20577"/>
          <ac:spMkLst>
            <pc:docMk/>
            <pc:sldMk cId="793263343" sldId="287"/>
            <ac:spMk id="3" creationId="{FDA63843-4D3C-3B10-49A7-ED069A0CFDE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5526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06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60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08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79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50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370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19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77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31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460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34A4B-C69B-4668-9CED-A4AADC350BBB}" type="datetimeFigureOut">
              <a:rPr lang="tr-TR" smtClean="0"/>
              <a:t>24.10.2024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1C2D-9791-4877-99F9-09F0FB632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00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000" dirty="0">
                <a:latin typeface="Bahnschrift SemiBold" panose="020B0502040204020203" pitchFamily="34" charset="0"/>
              </a:rPr>
              <a:t>Karaciğer Metastazları veya </a:t>
            </a:r>
            <a:r>
              <a:rPr lang="tr-TR" sz="4000" dirty="0" err="1">
                <a:latin typeface="Bahnschrift SemiBold" panose="020B0502040204020203" pitchFamily="34" charset="0"/>
              </a:rPr>
              <a:t>Hepatoselüler</a:t>
            </a:r>
            <a:r>
              <a:rPr lang="tr-TR" sz="4000" dirty="0">
                <a:latin typeface="Bahnschrift SemiBold" panose="020B0502040204020203" pitchFamily="34" charset="0"/>
              </a:rPr>
              <a:t> </a:t>
            </a:r>
            <a:r>
              <a:rPr lang="tr-TR" sz="4000" dirty="0" err="1">
                <a:latin typeface="Bahnschrift SemiBold" panose="020B0502040204020203" pitchFamily="34" charset="0"/>
              </a:rPr>
              <a:t>Karsinomda</a:t>
            </a:r>
            <a:r>
              <a:rPr lang="tr-TR" sz="4000" dirty="0">
                <a:latin typeface="Bahnschrift SemiBold" panose="020B0502040204020203" pitchFamily="34" charset="0"/>
              </a:rPr>
              <a:t> SBRT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Dr.Berke</a:t>
            </a:r>
            <a:r>
              <a:rPr lang="tr-TR" dirty="0"/>
              <a:t> Barut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4331" y="3805355"/>
            <a:ext cx="1524408" cy="152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101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Bahnschrift SemiBold" panose="020B0502040204020203" pitchFamily="34" charset="0"/>
              </a:rPr>
              <a:t>KARACİĞER METASTAZLARI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600" dirty="0" err="1">
                <a:latin typeface="Bahnschrift SemiBold" panose="020B0502040204020203" pitchFamily="34" charset="0"/>
              </a:rPr>
              <a:t>Kolorektal</a:t>
            </a:r>
            <a:r>
              <a:rPr lang="tr-TR" sz="1600" dirty="0">
                <a:latin typeface="Bahnschrift SemiBold" panose="020B0502040204020203" pitchFamily="34" charset="0"/>
              </a:rPr>
              <a:t> kanser teşhisi konulan hastaların yaklaşık %20 ila %25'inde karaciğer metastazı gelişir ve bu vakaların %15 ila %25'inde eş zamanlı hastalık görülür.</a:t>
            </a:r>
          </a:p>
          <a:p>
            <a:r>
              <a:rPr lang="tr-TR" sz="1600" dirty="0">
                <a:latin typeface="Bahnschrift SemiBold" panose="020B0502040204020203" pitchFamily="34" charset="0"/>
              </a:rPr>
              <a:t>En yaygın metastazlar </a:t>
            </a:r>
            <a:r>
              <a:rPr lang="tr-TR" sz="1600" dirty="0" err="1">
                <a:latin typeface="Bahnschrift SemiBold" panose="020B0502040204020203" pitchFamily="34" charset="0"/>
              </a:rPr>
              <a:t>kolorektal</a:t>
            </a:r>
            <a:r>
              <a:rPr lang="tr-TR" sz="1600" dirty="0">
                <a:latin typeface="Bahnschrift SemiBold" panose="020B0502040204020203" pitchFamily="34" charset="0"/>
              </a:rPr>
              <a:t> </a:t>
            </a:r>
            <a:r>
              <a:rPr lang="tr-TR" sz="1600" dirty="0" err="1">
                <a:latin typeface="Bahnschrift SemiBold" panose="020B0502040204020203" pitchFamily="34" charset="0"/>
              </a:rPr>
              <a:t>primerlerden</a:t>
            </a:r>
            <a:r>
              <a:rPr lang="tr-TR" sz="1600" dirty="0">
                <a:latin typeface="Bahnschrift SemiBold" panose="020B0502040204020203" pitchFamily="34" charset="0"/>
              </a:rPr>
              <a:t> kaynaklanırken, bunu pankreas ve meme takip eder.</a:t>
            </a:r>
          </a:p>
          <a:p>
            <a:r>
              <a:rPr lang="tr-TR" sz="1600" dirty="0">
                <a:latin typeface="Bahnschrift SemiBold" panose="020B0502040204020203" pitchFamily="34" charset="0"/>
              </a:rPr>
              <a:t>50 yaşından küçük kadınlarda </a:t>
            </a:r>
            <a:r>
              <a:rPr lang="tr-TR" sz="1600" dirty="0" err="1">
                <a:latin typeface="Bahnschrift SemiBold" panose="020B0502040204020203" pitchFamily="34" charset="0"/>
              </a:rPr>
              <a:t>metastatik</a:t>
            </a:r>
            <a:r>
              <a:rPr lang="tr-TR" sz="1600" dirty="0">
                <a:latin typeface="Bahnschrift SemiBold" panose="020B0502040204020203" pitchFamily="34" charset="0"/>
              </a:rPr>
              <a:t> karaciğer hastalığı daha sıklıkla memeden kaynaklanır.</a:t>
            </a:r>
          </a:p>
          <a:p>
            <a:r>
              <a:rPr lang="tr-TR" sz="1600" dirty="0">
                <a:latin typeface="Bahnschrift SemiBold" panose="020B0502040204020203" pitchFamily="34" charset="0"/>
              </a:rPr>
              <a:t>70 yaşından büyüklerde </a:t>
            </a:r>
            <a:r>
              <a:rPr lang="tr-TR" sz="1600" dirty="0" err="1">
                <a:latin typeface="Bahnschrift SemiBold" panose="020B0502040204020203" pitchFamily="34" charset="0"/>
              </a:rPr>
              <a:t>metastatik</a:t>
            </a:r>
            <a:r>
              <a:rPr lang="tr-TR" sz="1600" dirty="0">
                <a:latin typeface="Bahnschrift SemiBold" panose="020B0502040204020203" pitchFamily="34" charset="0"/>
              </a:rPr>
              <a:t> karaciğer hastalığı </a:t>
            </a:r>
            <a:r>
              <a:rPr lang="tr-TR" sz="1600" dirty="0" err="1">
                <a:latin typeface="Bahnschrift SemiBold" panose="020B0502040204020203" pitchFamily="34" charset="0"/>
              </a:rPr>
              <a:t>gastrointestinal</a:t>
            </a:r>
            <a:r>
              <a:rPr lang="tr-TR" sz="1600" dirty="0">
                <a:latin typeface="Bahnschrift SemiBold" panose="020B0502040204020203" pitchFamily="34" charset="0"/>
              </a:rPr>
              <a:t> kaynaklıdır; </a:t>
            </a:r>
            <a:r>
              <a:rPr lang="tr-TR" sz="1600" dirty="0" err="1">
                <a:latin typeface="Bahnschrift SemiBold" panose="020B0502040204020203" pitchFamily="34" charset="0"/>
              </a:rPr>
              <a:t>metastatik</a:t>
            </a:r>
            <a:r>
              <a:rPr lang="tr-TR" sz="1600" dirty="0">
                <a:latin typeface="Bahnschrift SemiBold" panose="020B0502040204020203" pitchFamily="34" charset="0"/>
              </a:rPr>
              <a:t> karaciğer lezyonlarının %92'si </a:t>
            </a:r>
            <a:r>
              <a:rPr lang="tr-TR" sz="1600" dirty="0" err="1">
                <a:latin typeface="Bahnschrift SemiBold" panose="020B0502040204020203" pitchFamily="34" charset="0"/>
              </a:rPr>
              <a:t>karsinomdur</a:t>
            </a:r>
            <a:r>
              <a:rPr lang="tr-TR" sz="1600" dirty="0">
                <a:latin typeface="Bahnschrift SemiBold" panose="020B0502040204020203" pitchFamily="34" charset="0"/>
              </a:rPr>
              <a:t>. Bu </a:t>
            </a:r>
            <a:r>
              <a:rPr lang="tr-TR" sz="1600" dirty="0" err="1">
                <a:latin typeface="Bahnschrift SemiBold" panose="020B0502040204020203" pitchFamily="34" charset="0"/>
              </a:rPr>
              <a:t>karsinom</a:t>
            </a:r>
            <a:r>
              <a:rPr lang="tr-TR" sz="1600" dirty="0">
                <a:latin typeface="Bahnschrift SemiBold" panose="020B0502040204020203" pitchFamily="34" charset="0"/>
              </a:rPr>
              <a:t> lezyonlarının %75'i </a:t>
            </a:r>
            <a:r>
              <a:rPr lang="tr-TR" sz="1600" dirty="0" err="1">
                <a:latin typeface="Bahnschrift SemiBold" panose="020B0502040204020203" pitchFamily="34" charset="0"/>
              </a:rPr>
              <a:t>adenokarsinomdur</a:t>
            </a:r>
            <a:r>
              <a:rPr lang="tr-TR" sz="1600" dirty="0">
                <a:latin typeface="Bahnschrift SemiBold" panose="020B0502040204020203" pitchFamily="34" charset="0"/>
              </a:rPr>
              <a:t>.</a:t>
            </a:r>
          </a:p>
          <a:p>
            <a:r>
              <a:rPr lang="tr-TR" sz="1600" dirty="0">
                <a:latin typeface="Bahnschrift SemiBold" panose="020B0502040204020203" pitchFamily="34" charset="0"/>
              </a:rPr>
              <a:t>Genel olarak, histolojik olarak doğrulanmış karaciğer metastazları erkeklerde kadınlardan daha yaygındı ve hastaların çoğu 50 yaşından büyüktür.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129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Bahnschrift SemiBold" panose="020B0502040204020203" pitchFamily="34" charset="0"/>
              </a:rPr>
              <a:t>KARACİĞER METASTAZLARINDA SBRT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Bahnschrift SemiBold" panose="020B0502040204020203" pitchFamily="34" charset="0"/>
              </a:rPr>
              <a:t>SABR için ideal adaylar, performans durumu 0-1, yeterli karaciğer fonksiyonu (Child-</a:t>
            </a:r>
            <a:r>
              <a:rPr lang="tr-TR" dirty="0" err="1">
                <a:latin typeface="Bahnschrift SemiBold" panose="020B0502040204020203" pitchFamily="34" charset="0"/>
              </a:rPr>
              <a:t>Pugh</a:t>
            </a:r>
            <a:r>
              <a:rPr lang="tr-TR" dirty="0">
                <a:latin typeface="Bahnschrift SemiBold" panose="020B0502040204020203" pitchFamily="34" charset="0"/>
              </a:rPr>
              <a:t> Sınıf A), kontrol edilen veya olmayan </a:t>
            </a:r>
            <a:r>
              <a:rPr lang="tr-TR" dirty="0" err="1">
                <a:latin typeface="Bahnschrift SemiBold" panose="020B0502040204020203" pitchFamily="34" charset="0"/>
              </a:rPr>
              <a:t>ekstrahepatik</a:t>
            </a:r>
            <a:r>
              <a:rPr lang="tr-TR" dirty="0">
                <a:latin typeface="Bahnschrift SemiBold" panose="020B0502040204020203" pitchFamily="34" charset="0"/>
              </a:rPr>
              <a:t> hastalık, her biri 3 cm veya daha az çaplı üç veya daha az karaciğer lezyonu ve 1000 cc veya daha fazla etkilenmemiş karaciğer hacmi olan kişilerdir.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SBRT için ideal adaylar, performans durumu 0-1, yeterli karaciğer fonksiyonu (Child-</a:t>
            </a:r>
            <a:r>
              <a:rPr lang="tr-TR" dirty="0" err="1">
                <a:latin typeface="Bahnschrift SemiBold" panose="020B0502040204020203" pitchFamily="34" charset="0"/>
              </a:rPr>
              <a:t>Pugh</a:t>
            </a:r>
            <a:r>
              <a:rPr lang="tr-TR" dirty="0">
                <a:latin typeface="Bahnschrift SemiBold" panose="020B0502040204020203" pitchFamily="34" charset="0"/>
              </a:rPr>
              <a:t> Sınıf A), kontrol edilen veya olmayan </a:t>
            </a:r>
            <a:r>
              <a:rPr lang="tr-TR" dirty="0" err="1">
                <a:latin typeface="Bahnschrift SemiBold" panose="020B0502040204020203" pitchFamily="34" charset="0"/>
              </a:rPr>
              <a:t>ekstrahepatik</a:t>
            </a:r>
            <a:r>
              <a:rPr lang="tr-TR" dirty="0">
                <a:latin typeface="Bahnschrift SemiBold" panose="020B0502040204020203" pitchFamily="34" charset="0"/>
              </a:rPr>
              <a:t> hastalık, her biri 3 cm veya daha az çaplı üç veya daha az karaciğer lezyonu ve 1000 cc veya daha fazla etkilenmemiş karaciğer hacmi olan kişilerdir.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7485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1214" y="2323799"/>
            <a:ext cx="3498979" cy="2456442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Bahnschrift SemiBold" panose="020B0502040204020203" pitchFamily="34" charset="0"/>
              </a:rPr>
              <a:t>HCC VE KARACİĞER METASTAZLARI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Tanı ve </a:t>
            </a:r>
            <a:r>
              <a:rPr lang="tr-TR" dirty="0" err="1"/>
              <a:t>evreleme</a:t>
            </a:r>
            <a:r>
              <a:rPr lang="tr-TR" dirty="0"/>
              <a:t> dinamik </a:t>
            </a:r>
            <a:r>
              <a:rPr lang="tr-TR" dirty="0" err="1"/>
              <a:t>multifazik</a:t>
            </a:r>
            <a:r>
              <a:rPr lang="tr-TR" dirty="0"/>
              <a:t> kontrastlı BT ve MRI görüntüleme ile yapılır. HCC klasik olarak </a:t>
            </a:r>
            <a:r>
              <a:rPr lang="tr-TR" dirty="0" err="1"/>
              <a:t>arteriyel</a:t>
            </a:r>
            <a:r>
              <a:rPr lang="tr-TR" dirty="0"/>
              <a:t> faz artışı gösterir. Bunu portal </a:t>
            </a:r>
            <a:r>
              <a:rPr lang="tr-TR" dirty="0" err="1"/>
              <a:t>venöz</a:t>
            </a:r>
            <a:r>
              <a:rPr lang="tr-TR" dirty="0"/>
              <a:t> ve/veya gecikmiş fazda yıkama izler. Portal </a:t>
            </a:r>
            <a:r>
              <a:rPr lang="tr-TR" dirty="0" err="1"/>
              <a:t>venin</a:t>
            </a:r>
            <a:r>
              <a:rPr lang="tr-TR" dirty="0"/>
              <a:t> tümör </a:t>
            </a:r>
            <a:r>
              <a:rPr lang="tr-TR" dirty="0" err="1"/>
              <a:t>trombozu</a:t>
            </a:r>
            <a:r>
              <a:rPr lang="tr-TR" dirty="0"/>
              <a:t> </a:t>
            </a:r>
            <a:r>
              <a:rPr lang="tr-TR" dirty="0" err="1"/>
              <a:t>HCC'nin</a:t>
            </a:r>
            <a:r>
              <a:rPr lang="tr-TR" dirty="0"/>
              <a:t> görüntüleme özelliklerini değiştirebilir.</a:t>
            </a:r>
          </a:p>
          <a:p>
            <a:r>
              <a:rPr lang="tr-TR" dirty="0" err="1"/>
              <a:t>HCC'nin</a:t>
            </a:r>
            <a:r>
              <a:rPr lang="tr-TR" dirty="0"/>
              <a:t> </a:t>
            </a:r>
            <a:r>
              <a:rPr lang="tr-TR" dirty="0" err="1"/>
              <a:t>MRI'daki</a:t>
            </a:r>
            <a:r>
              <a:rPr lang="tr-TR" dirty="0"/>
              <a:t> görünümleri değişkendir. Çoğu HCC, T2 ağırlıklı görüntülerde hafif </a:t>
            </a:r>
            <a:r>
              <a:rPr lang="tr-TR" dirty="0" err="1"/>
              <a:t>hiperintens</a:t>
            </a:r>
            <a:r>
              <a:rPr lang="tr-TR" dirty="0"/>
              <a:t> veya </a:t>
            </a:r>
            <a:r>
              <a:rPr lang="tr-TR" dirty="0" err="1"/>
              <a:t>izointenstir</a:t>
            </a:r>
            <a:r>
              <a:rPr lang="tr-TR" dirty="0"/>
              <a:t>. Çoğunlukla T1 ağırlıklı görüntülerde </a:t>
            </a:r>
            <a:r>
              <a:rPr lang="tr-TR" dirty="0" err="1"/>
              <a:t>hipointens</a:t>
            </a:r>
            <a:r>
              <a:rPr lang="tr-TR" dirty="0"/>
              <a:t> ve difüzyon ağırlıklı MR görüntülemede </a:t>
            </a:r>
            <a:r>
              <a:rPr lang="tr-TR" dirty="0" err="1"/>
              <a:t>hiperintenstir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6156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latin typeface="Bahnschrift SemiBold" panose="020B0502040204020203" pitchFamily="34" charset="0"/>
              </a:rPr>
              <a:t>RADYOTERAPİ SÜRECİNDE GENEL PRENSİPLER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Normal karaciğerin düşük doz yayılmasını azaltmak için sınırlı sayıda veya aralıkta </a:t>
            </a:r>
            <a:r>
              <a:rPr lang="tr-TR" dirty="0" err="1"/>
              <a:t>gantry</a:t>
            </a:r>
            <a:r>
              <a:rPr lang="tr-TR" dirty="0"/>
              <a:t> açıları ile adım-atış yoğunluk </a:t>
            </a:r>
            <a:r>
              <a:rPr lang="tr-TR" dirty="0" err="1"/>
              <a:t>modülasyonlu</a:t>
            </a:r>
            <a:r>
              <a:rPr lang="tr-TR" dirty="0"/>
              <a:t> radyasyon tedavisi (IMRT) ve hacimsel </a:t>
            </a:r>
            <a:r>
              <a:rPr lang="tr-TR" dirty="0" err="1"/>
              <a:t>modülasyonlu</a:t>
            </a:r>
            <a:r>
              <a:rPr lang="tr-TR" dirty="0"/>
              <a:t> ark tedaviler, HCC için standart teknikler olmuştur.</a:t>
            </a:r>
          </a:p>
          <a:p>
            <a:r>
              <a:rPr lang="tr-TR" dirty="0"/>
              <a:t>≤5–6 </a:t>
            </a:r>
            <a:r>
              <a:rPr lang="tr-TR" dirty="0" err="1"/>
              <a:t>fraksiyonlu</a:t>
            </a:r>
            <a:r>
              <a:rPr lang="tr-TR" dirty="0"/>
              <a:t> SBRT, güvenli bağırsak koruyucu, yüksek doz oranı olanakları, yeterli </a:t>
            </a:r>
            <a:r>
              <a:rPr lang="tr-TR" dirty="0" err="1"/>
              <a:t>immobilizasyon</a:t>
            </a:r>
            <a:r>
              <a:rPr lang="tr-TR" dirty="0"/>
              <a:t> ve görüntü rehberliği olan vakalarda tercih edilir.</a:t>
            </a:r>
          </a:p>
        </p:txBody>
      </p:sp>
    </p:spTree>
    <p:extLst>
      <p:ext uri="{BB962C8B-B14F-4D97-AF65-F5344CB8AC3E}">
        <p14:creationId xmlns:p14="http://schemas.microsoft.com/office/powerpoint/2010/main" val="169601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Tanı, </a:t>
            </a:r>
            <a:r>
              <a:rPr lang="tr-TR" dirty="0" err="1"/>
              <a:t>evreleme</a:t>
            </a:r>
            <a:r>
              <a:rPr lang="tr-TR" dirty="0"/>
              <a:t> ve planlama için öykü ve fiziksel laboratuvar muayenelerine ek olarak, karaciğer fonksiyon değerlendirmesi ve görüntüleme çalışmaları yapılmalıdır.</a:t>
            </a:r>
          </a:p>
          <a:p>
            <a:r>
              <a:rPr lang="tr-TR" dirty="0"/>
              <a:t>Hastalar, 3-5 mm dilim kalınlığına sahip kontrastlı (tercihen üç fazlı [</a:t>
            </a:r>
            <a:r>
              <a:rPr lang="tr-TR" dirty="0" err="1"/>
              <a:t>arteriyel</a:t>
            </a:r>
            <a:r>
              <a:rPr lang="tr-TR" dirty="0"/>
              <a:t>, portal-</a:t>
            </a:r>
            <a:r>
              <a:rPr lang="tr-TR" dirty="0" err="1"/>
              <a:t>venöz</a:t>
            </a:r>
            <a:r>
              <a:rPr lang="tr-TR" dirty="0"/>
              <a:t> ve gecikmiş fazlar]) karaciğer bilgisayarlı tomografi (BT) taramasından geçmelidir.</a:t>
            </a:r>
          </a:p>
          <a:p>
            <a:r>
              <a:rPr lang="tr-TR" dirty="0"/>
              <a:t>Görüntü elde etmek için gereken nefes tutma mümkünse veya BT kontrastı </a:t>
            </a:r>
            <a:r>
              <a:rPr lang="tr-TR" dirty="0" err="1"/>
              <a:t>kontrendikeyse</a:t>
            </a:r>
            <a:r>
              <a:rPr lang="tr-TR" dirty="0"/>
              <a:t>, çok fazlı dinamik manyetik rezonans görüntüleme (MRI) taramaları kullanılabilir. Görüntü füzyonu ile MRI taramaları, hedef belirleme için BT taramalarına tamamlayıcı olabilir.</a:t>
            </a:r>
          </a:p>
        </p:txBody>
      </p:sp>
    </p:spTree>
    <p:extLst>
      <p:ext uri="{BB962C8B-B14F-4D97-AF65-F5344CB8AC3E}">
        <p14:creationId xmlns:p14="http://schemas.microsoft.com/office/powerpoint/2010/main" val="4193170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Daha iyi </a:t>
            </a:r>
            <a:r>
              <a:rPr lang="tr-TR" dirty="0" err="1"/>
              <a:t>tekrarlanabilirlik</a:t>
            </a:r>
            <a:r>
              <a:rPr lang="tr-TR" dirty="0"/>
              <a:t> için solunum kontrolü ile yarım vücut veya tüm vücut hareketsizleştirmesi gerekir.</a:t>
            </a:r>
          </a:p>
          <a:p>
            <a:r>
              <a:rPr lang="tr-TR" dirty="0"/>
              <a:t>Vakum </a:t>
            </a:r>
            <a:r>
              <a:rPr lang="tr-TR" dirty="0" err="1"/>
              <a:t>bag</a:t>
            </a:r>
            <a:r>
              <a:rPr lang="tr-TR" dirty="0"/>
              <a:t> veya </a:t>
            </a:r>
            <a:r>
              <a:rPr lang="tr-TR" dirty="0" err="1"/>
              <a:t>chest</a:t>
            </a:r>
            <a:r>
              <a:rPr lang="tr-TR" dirty="0"/>
              <a:t> board gibi cihazlar, simülasyon sırasında tercihen kollar yukarıda olacak şekilde </a:t>
            </a:r>
            <a:r>
              <a:rPr lang="tr-TR" dirty="0" err="1"/>
              <a:t>immobilizasyon</a:t>
            </a:r>
            <a:r>
              <a:rPr lang="tr-TR" dirty="0"/>
              <a:t> için kullanılabilir ve tedavi boyunca kullanımı önerilir.</a:t>
            </a:r>
          </a:p>
          <a:p>
            <a:r>
              <a:rPr lang="tr-TR" dirty="0"/>
              <a:t>Hareketsizleştirme sistemleri radyasyon dozlarını zayıflatmayan malzemelerden yapılmalı ve </a:t>
            </a:r>
            <a:r>
              <a:rPr lang="tr-TR" dirty="0" err="1"/>
              <a:t>coplanar</a:t>
            </a:r>
            <a:r>
              <a:rPr lang="tr-TR" dirty="0"/>
              <a:t> ve </a:t>
            </a:r>
            <a:r>
              <a:rPr lang="tr-TR" dirty="0" err="1"/>
              <a:t>non-coplanar</a:t>
            </a:r>
            <a:r>
              <a:rPr lang="tr-TR" dirty="0"/>
              <a:t> ışınlar için gerekli olabilecek </a:t>
            </a:r>
            <a:r>
              <a:rPr lang="tr-TR" dirty="0" err="1"/>
              <a:t>gantry</a:t>
            </a:r>
            <a:r>
              <a:rPr lang="tr-TR" dirty="0"/>
              <a:t> pozisyonlarına müdahale etmemelidir.</a:t>
            </a:r>
          </a:p>
        </p:txBody>
      </p:sp>
    </p:spTree>
    <p:extLst>
      <p:ext uri="{BB962C8B-B14F-4D97-AF65-F5344CB8AC3E}">
        <p14:creationId xmlns:p14="http://schemas.microsoft.com/office/powerpoint/2010/main" val="1382953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SOLUNUM KONTROLÜ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Solunum hareket yönetimi, solunuma bağlı karaciğer pozisyonundaki değişikliklerden kaynaklanan görüntüleme eserlerini en aza indirmek için sıklıkla bir dizi teknik kullanılarak yapılır.</a:t>
            </a:r>
          </a:p>
          <a:p>
            <a:r>
              <a:rPr lang="tr-TR" dirty="0"/>
              <a:t>Aktif nefes tutma, tedavi edilen hacmi azaltmaya yardımcı olur ve 30 saniyeden uzun süre nefes tutabilen hastalar için tercih edilir.</a:t>
            </a:r>
          </a:p>
          <a:p>
            <a:r>
              <a:rPr lang="tr-TR" dirty="0"/>
              <a:t>Karın kompresyonu, nefes tutmayı </a:t>
            </a:r>
            <a:r>
              <a:rPr lang="tr-TR" dirty="0" err="1"/>
              <a:t>tolere</a:t>
            </a:r>
            <a:r>
              <a:rPr lang="tr-TR" dirty="0"/>
              <a:t> edemeyen ve karın veya organ şeklinin deformasyonuna neden olabilecek hastalar için kullanılır.</a:t>
            </a:r>
          </a:p>
        </p:txBody>
      </p:sp>
    </p:spTree>
    <p:extLst>
      <p:ext uri="{BB962C8B-B14F-4D97-AF65-F5344CB8AC3E}">
        <p14:creationId xmlns:p14="http://schemas.microsoft.com/office/powerpoint/2010/main" val="768608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SOLUNUM KONTROLÜ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Hedef hacimlerin belirlenmesi çoğunlukla nefes tutmada elde edilen çok fazlı, çok </a:t>
            </a:r>
            <a:r>
              <a:rPr lang="tr-TR" dirty="0" err="1"/>
              <a:t>modaliteli</a:t>
            </a:r>
            <a:r>
              <a:rPr lang="tr-TR" dirty="0"/>
              <a:t> görüntülerde yapılır (yani HCC için tanısal görüntülere benzer).</a:t>
            </a:r>
          </a:p>
          <a:p>
            <a:r>
              <a:rPr lang="tr-TR" dirty="0"/>
              <a:t>Görüntü kılavuzluğunda radyasyon tedavisi (IGRT), karaciğerin fraksiyon içi/fraksiyonlar arası pozisyonundaki değişiklikleri hesaba katmak için gereklidir.</a:t>
            </a:r>
          </a:p>
          <a:p>
            <a:r>
              <a:rPr lang="tr-TR" dirty="0"/>
              <a:t>Nefes kontrolünü </a:t>
            </a:r>
            <a:r>
              <a:rPr lang="tr-TR" dirty="0" err="1"/>
              <a:t>tolere</a:t>
            </a:r>
            <a:r>
              <a:rPr lang="tr-TR" dirty="0"/>
              <a:t> edemeyen hastalarda, dört boyutlu BT (4DCT) ile birleştirilmiş pasif karın kompresyon cihazlarının kullanımı, iç organ hareketi hakkında bilgi sağlar ve karaciğer pozisyonundaki değişiklikleri telafi edebilir.</a:t>
            </a:r>
          </a:p>
        </p:txBody>
      </p:sp>
    </p:spTree>
    <p:extLst>
      <p:ext uri="{BB962C8B-B14F-4D97-AF65-F5344CB8AC3E}">
        <p14:creationId xmlns:p14="http://schemas.microsoft.com/office/powerpoint/2010/main" val="3499907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SOLUNUM KONTROLÜ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GATE’li</a:t>
            </a:r>
            <a:r>
              <a:rPr lang="tr-TR" dirty="0"/>
              <a:t> tedaviler, seçilen </a:t>
            </a:r>
            <a:r>
              <a:rPr lang="tr-TR" dirty="0" err="1"/>
              <a:t>inspiratuar</a:t>
            </a:r>
            <a:r>
              <a:rPr lang="tr-TR" dirty="0"/>
              <a:t> veya </a:t>
            </a:r>
            <a:r>
              <a:rPr lang="tr-TR" dirty="0" err="1"/>
              <a:t>ekspiratuar</a:t>
            </a:r>
            <a:r>
              <a:rPr lang="tr-TR" dirty="0"/>
              <a:t> pencere için daha uzun sürer ve nefes kontrolünü </a:t>
            </a:r>
            <a:r>
              <a:rPr lang="tr-TR" dirty="0" err="1"/>
              <a:t>tolere</a:t>
            </a:r>
            <a:r>
              <a:rPr lang="tr-TR" dirty="0"/>
              <a:t> edemeyen hastalar için de yararlı olabilir.</a:t>
            </a:r>
          </a:p>
          <a:p>
            <a:r>
              <a:rPr lang="tr-TR" dirty="0"/>
              <a:t>Çok fazlı görüntüleme elde etmek için IV kontrastlı BT simülasyonu gereklidir. Bu, hasta tedavi pozisyonunda ve solunum koordinasyonu sağlanmışken elde edilmelidir.</a:t>
            </a:r>
          </a:p>
          <a:p>
            <a:r>
              <a:rPr lang="tr-TR" dirty="0"/>
              <a:t>Farklı faz görüntülerinin ve/veya tanısal görüntülerin birleştirilmesi, brüt tümör hacminin (GTV) belirlenmesine yardımcı olacaktır.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2912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SOLUNUM KONTROLÜ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Genellikle canlı HCC, </a:t>
            </a:r>
            <a:r>
              <a:rPr lang="tr-TR" dirty="0" err="1"/>
              <a:t>arteriyel</a:t>
            </a:r>
            <a:r>
              <a:rPr lang="tr-TR" dirty="0"/>
              <a:t> faz BT taramasında en iyi şekilde (en parlak şekilde) görüntülenir ve </a:t>
            </a:r>
            <a:r>
              <a:rPr lang="tr-TR" dirty="0" err="1"/>
              <a:t>venöz</a:t>
            </a:r>
            <a:r>
              <a:rPr lang="tr-TR" dirty="0"/>
              <a:t> ve gecikmiş faz görüntülerinde karaciğere göre daha az </a:t>
            </a:r>
            <a:r>
              <a:rPr lang="tr-TR" dirty="0" err="1"/>
              <a:t>kontrastlanma</a:t>
            </a:r>
            <a:r>
              <a:rPr lang="tr-TR" dirty="0"/>
              <a:t> görülür.</a:t>
            </a:r>
          </a:p>
          <a:p>
            <a:r>
              <a:rPr lang="tr-TR" dirty="0"/>
              <a:t>Portal faz BT taraması, tedavi edilen tümörün anatomik sınırları için </a:t>
            </a:r>
            <a:r>
              <a:rPr lang="tr-TR" dirty="0" err="1"/>
              <a:t>intrahepatik</a:t>
            </a:r>
            <a:r>
              <a:rPr lang="tr-TR" dirty="0"/>
              <a:t> damar dağılımıyla, özellikle hareketsizleştirme ve solunum kontrolü altındaki deforme olmuş karaciğer şekliyle kullanılır.</a:t>
            </a:r>
          </a:p>
          <a:p>
            <a:r>
              <a:rPr lang="tr-TR" dirty="0"/>
              <a:t>Tümörün </a:t>
            </a:r>
            <a:r>
              <a:rPr lang="tr-TR" dirty="0" err="1"/>
              <a:t>vasküler</a:t>
            </a:r>
            <a:r>
              <a:rPr lang="tr-TR" dirty="0"/>
              <a:t> yapılara </a:t>
            </a:r>
            <a:r>
              <a:rPr lang="tr-TR" dirty="0" err="1"/>
              <a:t>invazyonu</a:t>
            </a:r>
            <a:r>
              <a:rPr lang="tr-TR" dirty="0"/>
              <a:t> en iyi portal </a:t>
            </a:r>
            <a:r>
              <a:rPr lang="tr-TR" dirty="0" err="1"/>
              <a:t>venöz</a:t>
            </a:r>
            <a:r>
              <a:rPr lang="tr-TR" dirty="0"/>
              <a:t> faz BT taramasında gözlemlenir.</a:t>
            </a:r>
          </a:p>
          <a:p>
            <a:r>
              <a:rPr lang="tr-TR" dirty="0"/>
              <a:t>Tümörün </a:t>
            </a:r>
            <a:r>
              <a:rPr lang="tr-TR" dirty="0" err="1"/>
              <a:t>inferior</a:t>
            </a:r>
            <a:r>
              <a:rPr lang="tr-TR" dirty="0"/>
              <a:t> vena </a:t>
            </a:r>
            <a:r>
              <a:rPr lang="tr-TR" dirty="0" err="1"/>
              <a:t>kavaya</a:t>
            </a:r>
            <a:r>
              <a:rPr lang="tr-TR" dirty="0"/>
              <a:t> </a:t>
            </a:r>
            <a:r>
              <a:rPr lang="tr-TR" dirty="0" err="1"/>
              <a:t>invazyonunun</a:t>
            </a:r>
            <a:r>
              <a:rPr lang="tr-TR" dirty="0"/>
              <a:t> kapsamı, gecikmiş faz BT taramasında daha iyi gösterilir.</a:t>
            </a:r>
          </a:p>
        </p:txBody>
      </p:sp>
    </p:spTree>
    <p:extLst>
      <p:ext uri="{BB962C8B-B14F-4D97-AF65-F5344CB8AC3E}">
        <p14:creationId xmlns:p14="http://schemas.microsoft.com/office/powerpoint/2010/main" val="79478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Bahnschrift SemiBold" panose="020B0502040204020203" pitchFamily="34" charset="0"/>
              </a:rPr>
              <a:t>Hepatoselüler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Karsinom</a:t>
            </a:r>
            <a:endParaRPr lang="tr-TR" dirty="0">
              <a:latin typeface="Bahnschrift SemiBold" panose="020B0502040204020203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Bahnschrift SemiBold" panose="020B0502040204020203" pitchFamily="34" charset="0"/>
              </a:rPr>
              <a:t>Hepatosit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karsinomu</a:t>
            </a:r>
            <a:r>
              <a:rPr lang="tr-TR" dirty="0">
                <a:latin typeface="Bahnschrift SemiBold" panose="020B0502040204020203" pitchFamily="34" charset="0"/>
              </a:rPr>
              <a:t> (HCC), dünyada beşinci en yaygın kanser türüdür ve Asya'da Avrupa ve Amerika Birleşik Devletleri'nden dört kat daha sık görülür.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Dünya çapında kanserle ilişkili ölümlerin üçüncü önde gelen nedenidir. Vakaların çoğu hepatit B ve C virüslerine maruz kalmayla ilişkilidir.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Diğer risk faktörleri arasında alkol, </a:t>
            </a:r>
            <a:r>
              <a:rPr lang="tr-TR" dirty="0" err="1">
                <a:latin typeface="Bahnschrift SemiBold" panose="020B0502040204020203" pitchFamily="34" charset="0"/>
              </a:rPr>
              <a:t>aflatoksinler</a:t>
            </a:r>
            <a:r>
              <a:rPr lang="tr-TR" dirty="0">
                <a:latin typeface="Bahnschrift SemiBold" panose="020B0502040204020203" pitchFamily="34" charset="0"/>
              </a:rPr>
              <a:t>, </a:t>
            </a:r>
            <a:r>
              <a:rPr lang="tr-TR" dirty="0" err="1">
                <a:latin typeface="Bahnschrift SemiBold" panose="020B0502040204020203" pitchFamily="34" charset="0"/>
              </a:rPr>
              <a:t>otoimmün</a:t>
            </a:r>
            <a:r>
              <a:rPr lang="tr-TR" dirty="0">
                <a:latin typeface="Bahnschrift SemiBold" panose="020B0502040204020203" pitchFamily="34" charset="0"/>
              </a:rPr>
              <a:t> hepatit ve </a:t>
            </a:r>
            <a:r>
              <a:rPr lang="tr-TR" dirty="0" err="1">
                <a:latin typeface="Bahnschrift SemiBold" panose="020B0502040204020203" pitchFamily="34" charset="0"/>
              </a:rPr>
              <a:t>primer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biliyer</a:t>
            </a:r>
            <a:r>
              <a:rPr lang="tr-TR" dirty="0">
                <a:latin typeface="Bahnschrift SemiBold" panose="020B0502040204020203" pitchFamily="34" charset="0"/>
              </a:rPr>
              <a:t> siroz bulunur.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7067" y="5119551"/>
            <a:ext cx="2857500" cy="173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564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Bahnschrift SemiBold" panose="020B0502040204020203" pitchFamily="34" charset="0"/>
              </a:rPr>
              <a:t>HEPATOSELÜLER KARSİNOM-KARACİĞER METASTAZLARI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Radyasyona bağlı KC hasarı için– </a:t>
            </a:r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/>
              <a:t>Tüm karaciğer dozu &gt;30 </a:t>
            </a:r>
            <a:r>
              <a:rPr lang="tr-TR" dirty="0" err="1"/>
              <a:t>Gy</a:t>
            </a:r>
            <a:r>
              <a:rPr lang="tr-TR" dirty="0"/>
              <a:t>– </a:t>
            </a:r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/>
              <a:t>Ancak çoğu </a:t>
            </a:r>
            <a:r>
              <a:rPr lang="tr-TR" dirty="0" err="1"/>
              <a:t>malignitede</a:t>
            </a:r>
            <a:r>
              <a:rPr lang="tr-TR" dirty="0"/>
              <a:t> 30 </a:t>
            </a:r>
            <a:r>
              <a:rPr lang="tr-TR" dirty="0" err="1"/>
              <a:t>Gy</a:t>
            </a:r>
            <a:r>
              <a:rPr lang="tr-TR" dirty="0"/>
              <a:t> tedavi için yeterli değil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1617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76B20D-80DA-8BFA-C77B-0434F7EF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Bahnschrift SemiBold SemiConden" panose="020B0502040204020203" pitchFamily="34" charset="0"/>
              </a:rPr>
              <a:t>HEDEF HACİM TANIMLAMALARI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FC0864-4992-0BEF-EFBA-5C1B3F081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0" i="0" dirty="0" err="1">
                <a:effectLst/>
                <a:latin typeface="Times New Roman" panose="02020603050405020304" pitchFamily="18" charset="0"/>
              </a:rPr>
              <a:t>Gros</a:t>
            </a:r>
            <a:r>
              <a:rPr lang="tr-TR" b="0" i="0" dirty="0">
                <a:effectLst/>
                <a:latin typeface="Times New Roman" panose="02020603050405020304" pitchFamily="18" charset="0"/>
              </a:rPr>
              <a:t> Tümör hacmi (GTV), tetkiklerde görülen hastalıktır ve karaciğer </a:t>
            </a:r>
            <a:r>
              <a:rPr lang="tr-TR" b="0" i="0" dirty="0" err="1">
                <a:effectLst/>
                <a:latin typeface="Times New Roman" panose="02020603050405020304" pitchFamily="18" charset="0"/>
              </a:rPr>
              <a:t>SBRT’de</a:t>
            </a:r>
            <a:r>
              <a:rPr lang="tr-TR" b="0" i="0" dirty="0">
                <a:effectLst/>
                <a:latin typeface="Times New Roman" panose="02020603050405020304" pitchFamily="18" charset="0"/>
              </a:rPr>
              <a:t> klinik hedef hacim (CTV) oluşturmaya gerek yoktur. </a:t>
            </a:r>
          </a:p>
          <a:p>
            <a:r>
              <a:rPr lang="tr-TR" b="0" i="0" dirty="0">
                <a:effectLst/>
                <a:latin typeface="Times New Roman" panose="02020603050405020304" pitchFamily="18" charset="0"/>
              </a:rPr>
              <a:t>Tümör hareketini hesaba katmak için bir internal hedef hacim (ITV) oluşturulur. Daha sonra bir planlama hedef hacmi (PTV) marjı eklenir. </a:t>
            </a:r>
          </a:p>
          <a:p>
            <a:r>
              <a:rPr lang="tr-TR" b="0" i="0" dirty="0">
                <a:effectLst/>
                <a:latin typeface="Times New Roman" panose="02020603050405020304" pitchFamily="18" charset="0"/>
              </a:rPr>
              <a:t>Beş mm’lik bir radyal ve 10 mm’lik bir </a:t>
            </a:r>
            <a:r>
              <a:rPr lang="tr-TR" b="0" i="0" dirty="0" err="1">
                <a:effectLst/>
                <a:latin typeface="Times New Roman" panose="02020603050405020304" pitchFamily="18" charset="0"/>
              </a:rPr>
              <a:t>kraniokaudal</a:t>
            </a:r>
            <a:r>
              <a:rPr lang="tr-TR" b="0" i="0" dirty="0">
                <a:effectLst/>
                <a:latin typeface="Times New Roman" panose="02020603050405020304" pitchFamily="18" charset="0"/>
              </a:rPr>
              <a:t> marj yaygın olarak seçilir. Bazı merkezler daha küçük PTV marjları kullanmaktadır. </a:t>
            </a:r>
          </a:p>
          <a:p>
            <a:r>
              <a:rPr lang="tr-TR" b="0" i="0" dirty="0">
                <a:effectLst/>
                <a:latin typeface="Times New Roman" panose="02020603050405020304" pitchFamily="18" charset="0"/>
              </a:rPr>
              <a:t>Görüntü rehberliği tedavinin her fraksiyonundan önce ve mümkünse</a:t>
            </a:r>
            <a:br>
              <a:rPr lang="tr-TR" dirty="0"/>
            </a:br>
            <a:r>
              <a:rPr lang="tr-TR" b="0" i="0" dirty="0">
                <a:effectLst/>
                <a:latin typeface="Times New Roman" panose="02020603050405020304" pitchFamily="18" charset="0"/>
              </a:rPr>
              <a:t>ışınlama sırasında yapılmalıdır </a:t>
            </a:r>
          </a:p>
          <a:p>
            <a:r>
              <a:rPr lang="tr-TR" b="0" i="0" dirty="0">
                <a:effectLst/>
                <a:latin typeface="Times New Roman" panose="02020603050405020304" pitchFamily="18" charset="0"/>
              </a:rPr>
              <a:t>Yüksek konformal doz dağılımı sağlanabilmesi ve </a:t>
            </a:r>
            <a:r>
              <a:rPr lang="tr-TR" b="0" i="0" dirty="0" err="1">
                <a:effectLst/>
                <a:latin typeface="Times New Roman" panose="02020603050405020304" pitchFamily="18" charset="0"/>
              </a:rPr>
              <a:t>RAO’nun</a:t>
            </a:r>
            <a:r>
              <a:rPr lang="tr-TR" b="0" i="0" dirty="0">
                <a:effectLst/>
                <a:latin typeface="Times New Roman" panose="02020603050405020304" pitchFamily="18" charset="0"/>
              </a:rPr>
              <a:t> maksimum korunabilmesi için yoğunluk ayarlı RT (IMRT) ya da volümetrik modüle edilmiş RT(VMAT) kullanılmalıdır. </a:t>
            </a:r>
          </a:p>
          <a:p>
            <a:r>
              <a:rPr lang="tr-TR" b="0" i="0" dirty="0">
                <a:effectLst/>
                <a:latin typeface="Times New Roman" panose="02020603050405020304" pitchFamily="18" charset="0"/>
              </a:rPr>
              <a:t>Görüntü kılavuzluğunda RT (IGRT), hasta ve tümör lokalizasyonunu</a:t>
            </a:r>
            <a:br>
              <a:rPr lang="tr-TR" dirty="0"/>
            </a:br>
            <a:r>
              <a:rPr lang="tr-TR" b="0" i="0" dirty="0">
                <a:effectLst/>
                <a:latin typeface="Times New Roman" panose="02020603050405020304" pitchFamily="18" charset="0"/>
              </a:rPr>
              <a:t>belirlemek için her tedavi öncesi kullanılmalıdır</a:t>
            </a:r>
          </a:p>
          <a:p>
            <a:r>
              <a:rPr lang="tr-TR" b="0" i="0" dirty="0">
                <a:effectLst/>
                <a:latin typeface="Times New Roman" panose="02020603050405020304" pitchFamily="18" charset="0"/>
              </a:rPr>
              <a:t>Metastatik karaciğer tümörleri için, reçete edilen dozlar primer tümöre bağlıdır.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9228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30F01A-01D4-C2ED-9BCE-5A147FB8F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>
                <a:latin typeface="Bahnschrift SemiBold SemiConden" panose="020B0502040204020203" pitchFamily="34" charset="0"/>
              </a:rPr>
              <a:t>HEDEF HACİM TANIMLAMALARI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A63843-4D3C-3B10-49A7-ED069A0CF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0" i="0" dirty="0">
                <a:effectLst/>
                <a:latin typeface="Times New Roman" panose="02020603050405020304" pitchFamily="18" charset="0"/>
              </a:rPr>
              <a:t>Kolorektal histoloji önemli bir negatif prediktif faktör olarak</a:t>
            </a:r>
            <a:br>
              <a:rPr lang="tr-TR" dirty="0"/>
            </a:br>
            <a:r>
              <a:rPr lang="tr-TR" b="0" i="0" dirty="0">
                <a:effectLst/>
                <a:latin typeface="Times New Roman" panose="02020603050405020304" pitchFamily="18" charset="0"/>
              </a:rPr>
              <a:t>kabul edilmektedir</a:t>
            </a:r>
          </a:p>
          <a:p>
            <a:r>
              <a:rPr lang="tr-TR" b="0" i="0" dirty="0">
                <a:effectLst/>
                <a:latin typeface="Times New Roman" panose="02020603050405020304" pitchFamily="18" charset="0"/>
              </a:rPr>
              <a:t>Sınırlı sayıda metastazı olan kolorektal kanserli hastalarda, metastatik lezyonların lokal kontrolü </a:t>
            </a:r>
            <a:r>
              <a:rPr lang="tr-TR" b="0" i="0" dirty="0" err="1">
                <a:effectLst/>
                <a:latin typeface="Times New Roman" panose="02020603050405020304" pitchFamily="18" charset="0"/>
              </a:rPr>
              <a:t>küratif</a:t>
            </a:r>
            <a:r>
              <a:rPr lang="tr-TR" b="0" i="0" dirty="0">
                <a:effectLst/>
                <a:latin typeface="Times New Roman" panose="02020603050405020304" pitchFamily="18" charset="0"/>
              </a:rPr>
              <a:t> olabilir. </a:t>
            </a:r>
          </a:p>
          <a:p>
            <a:r>
              <a:rPr lang="tr-TR" b="0" i="0" dirty="0">
                <a:effectLst/>
                <a:latin typeface="Times New Roman" panose="02020603050405020304" pitchFamily="18" charset="0"/>
              </a:rPr>
              <a:t>Son zamanlarda kolorektal </a:t>
            </a:r>
            <a:r>
              <a:rPr lang="tr-TR" b="0" i="0" dirty="0" err="1">
                <a:effectLst/>
                <a:latin typeface="Times New Roman" panose="02020603050405020304" pitchFamily="18" charset="0"/>
              </a:rPr>
              <a:t>histolojili</a:t>
            </a:r>
            <a:r>
              <a:rPr lang="tr-TR" b="0" i="0" dirty="0">
                <a:effectLst/>
                <a:latin typeface="Times New Roman" panose="02020603050405020304" pitchFamily="18" charset="0"/>
              </a:rPr>
              <a:t> karaciğer veya </a:t>
            </a:r>
            <a:r>
              <a:rPr lang="tr-TR" b="0" i="0" dirty="0" err="1">
                <a:effectLst/>
                <a:latin typeface="Times New Roman" panose="02020603050405020304" pitchFamily="18" charset="0"/>
              </a:rPr>
              <a:t>pulmoner</a:t>
            </a:r>
            <a:br>
              <a:rPr lang="tr-TR" dirty="0"/>
            </a:br>
            <a:r>
              <a:rPr lang="tr-TR" b="0" i="0" dirty="0">
                <a:effectLst/>
                <a:latin typeface="Times New Roman" panose="02020603050405020304" pitchFamily="18" charset="0"/>
              </a:rPr>
              <a:t>metastazlar için doz arttırma ihtiyacı bildirilmiştir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3263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Bahnschrift SemiBold SemiConden" panose="020B0502040204020203" pitchFamily="34" charset="0"/>
              </a:rPr>
              <a:t>METASTAZLARIN YÖNETİMİ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18447" y="803186"/>
            <a:ext cx="6711603" cy="5248622"/>
          </a:xfrm>
        </p:spPr>
        <p:txBody>
          <a:bodyPr/>
          <a:lstStyle/>
          <a:p>
            <a:r>
              <a:rPr lang="tr-TR" b="0" i="0" dirty="0">
                <a:effectLst/>
                <a:latin typeface="Times New Roman" panose="02020603050405020304" pitchFamily="18" charset="0"/>
              </a:rPr>
              <a:t>Kolorektal karaciğer metastazlarında eğer metastaz &lt;3 cm ise BED10 &gt; 100 Gy olan SBRT şemaları önerilmekte olup, ≥ 3 cm metastatik tümörlerde tedavi şeması ve dozu iyi planlanmalıdır</a:t>
            </a:r>
          </a:p>
          <a:p>
            <a:r>
              <a:rPr lang="tr-TR" b="0" i="0" dirty="0">
                <a:effectLst/>
                <a:latin typeface="Times New Roman" panose="02020603050405020304" pitchFamily="18" charset="0"/>
              </a:rPr>
              <a:t>Karaciğer metastazı ≤3 cm ise 3 fraksiyonda 48-60 Gy önerilirken, &gt; 3 cm- 6 cm metastatik tümörlerde ise 3 fraksiyonda 60-75 Gy öneren çalışmalar mevcuttur. </a:t>
            </a:r>
          </a:p>
          <a:p>
            <a:r>
              <a:rPr lang="tr-TR" b="0" i="0" dirty="0">
                <a:effectLst/>
                <a:latin typeface="Times New Roman" panose="02020603050405020304" pitchFamily="18" charset="0"/>
              </a:rPr>
              <a:t>Önerilen standart bir doz olmayıp vaka bazında tümör boyutu ve yerleşim yeri, risk altındaki organlara yakınlığı göz önüne alınarak</a:t>
            </a:r>
            <a:br>
              <a:rPr lang="tr-TR" dirty="0"/>
            </a:br>
            <a:r>
              <a:rPr lang="tr-TR" b="0" i="0" dirty="0">
                <a:effectLst/>
                <a:latin typeface="Times New Roman" panose="02020603050405020304" pitchFamily="18" charset="0"/>
              </a:rPr>
              <a:t>doz şemaları belirlenmelidir.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7639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HEPATOSELÜLER KARSİNOM SBRT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4D Kontrastlı Planlama </a:t>
            </a:r>
            <a:r>
              <a:rPr lang="tr-TR" dirty="0" err="1"/>
              <a:t>BT’si</a:t>
            </a:r>
            <a:r>
              <a:rPr lang="tr-TR" dirty="0"/>
              <a:t> sonrası  </a:t>
            </a:r>
          </a:p>
          <a:p>
            <a:r>
              <a:rPr lang="tr-TR" dirty="0"/>
              <a:t>GTV = görünür </a:t>
            </a:r>
            <a:r>
              <a:rPr lang="tr-TR" dirty="0" err="1"/>
              <a:t>tm</a:t>
            </a:r>
            <a:endParaRPr lang="tr-TR" dirty="0"/>
          </a:p>
          <a:p>
            <a:r>
              <a:rPr lang="tr-TR" dirty="0"/>
              <a:t>ITV = solunumun tüm fazlarında görünür </a:t>
            </a:r>
            <a:r>
              <a:rPr lang="tr-TR" dirty="0" err="1"/>
              <a:t>tm</a:t>
            </a:r>
            <a:r>
              <a:rPr lang="tr-TR" dirty="0"/>
              <a:t>– </a:t>
            </a:r>
          </a:p>
          <a:p>
            <a:r>
              <a:rPr lang="tr-TR" dirty="0"/>
              <a:t>PTV = ITV + 5-10 mm </a:t>
            </a:r>
          </a:p>
          <a:p>
            <a:r>
              <a:rPr lang="tr-TR" dirty="0"/>
              <a:t>SBRT dozu– </a:t>
            </a:r>
            <a:r>
              <a:rPr lang="tr-TR" dirty="0" err="1"/>
              <a:t>Fr</a:t>
            </a:r>
            <a:r>
              <a:rPr lang="tr-TR" dirty="0"/>
              <a:t> başına 8 </a:t>
            </a:r>
            <a:r>
              <a:rPr lang="tr-TR" dirty="0" err="1"/>
              <a:t>Gy’den</a:t>
            </a:r>
            <a:r>
              <a:rPr lang="tr-TR" dirty="0"/>
              <a:t> PTV için 40 </a:t>
            </a:r>
            <a:r>
              <a:rPr lang="tr-TR" dirty="0" err="1"/>
              <a:t>Gy</a:t>
            </a:r>
            <a:r>
              <a:rPr lang="tr-TR" dirty="0"/>
              <a:t>, ITV için 50 </a:t>
            </a:r>
            <a:r>
              <a:rPr lang="tr-TR" dirty="0" err="1"/>
              <a:t>Gy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0219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6287" y="1150529"/>
            <a:ext cx="6038850" cy="425767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137" y="1715588"/>
            <a:ext cx="5235775" cy="356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312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https://lh7-rt.googleusercontent.com/docsz/AD_4nXfsBTNrmNoAvO1-3P7hkzVFMOJ5YVpXYZzkXCXpO2F36LBt0J0cSYDWIJ0AIpC8tI0AWE5ee1veFrYROIoW-jC0YBo5ZyP3rmYeaEQnD7oCujUPerpL04FYqfIO00fuNBSBWNeTshXh26bddrkodQMs05R706P4Vv3ibRp3KuMuuIopyog2aw?key=JVCAYBKPzzqbJpUhrRUiKw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-167840"/>
            <a:ext cx="11201400" cy="719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098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484F2DBB-C815-E604-BE8B-5B63BABA2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5900" y="4152900"/>
            <a:ext cx="1847850" cy="17526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DİNLEDİĞİNİZ İÇİN TEŞEKKÜR EDERİM..</a:t>
            </a:r>
          </a:p>
        </p:txBody>
      </p:sp>
    </p:spTree>
    <p:extLst>
      <p:ext uri="{BB962C8B-B14F-4D97-AF65-F5344CB8AC3E}">
        <p14:creationId xmlns:p14="http://schemas.microsoft.com/office/powerpoint/2010/main" val="417107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>
                <a:latin typeface="Bahnschrift SemiBold" panose="020B0502040204020203" pitchFamily="34" charset="0"/>
              </a:rPr>
              <a:t>Hepatoselüler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Karsinomda</a:t>
            </a:r>
            <a:r>
              <a:rPr lang="tr-TR" dirty="0">
                <a:latin typeface="Bahnschrift SemiBold" panose="020B0502040204020203" pitchFamily="34" charset="0"/>
              </a:rPr>
              <a:t> Tedavi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39773" y="202295"/>
            <a:ext cx="6281873" cy="5248622"/>
          </a:xfrm>
        </p:spPr>
        <p:txBody>
          <a:bodyPr/>
          <a:lstStyle/>
          <a:p>
            <a:r>
              <a:rPr lang="tr-TR" dirty="0">
                <a:latin typeface="Bahnschrift SemiBold" panose="020B0502040204020203" pitchFamily="34" charset="0"/>
              </a:rPr>
              <a:t>Mümkün olduğunda radikal cerrahi rezeksiyon tercih edilen tedavi yöntemidir.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Tek bir tümörü, yeterli karaciğer rezervi ve brüt </a:t>
            </a:r>
            <a:r>
              <a:rPr lang="tr-TR" dirty="0" err="1">
                <a:latin typeface="Bahnschrift SemiBold" panose="020B0502040204020203" pitchFamily="34" charset="0"/>
              </a:rPr>
              <a:t>vasküler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invazyon</a:t>
            </a:r>
            <a:r>
              <a:rPr lang="tr-TR" dirty="0">
                <a:latin typeface="Bahnschrift SemiBold" panose="020B0502040204020203" pitchFamily="34" charset="0"/>
              </a:rPr>
              <a:t> kanıtı olmayan hastalarda </a:t>
            </a:r>
            <a:r>
              <a:rPr lang="tr-TR" dirty="0" err="1">
                <a:latin typeface="Bahnschrift SemiBold" panose="020B0502040204020203" pitchFamily="34" charset="0"/>
              </a:rPr>
              <a:t>parsiyel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hepatektomi</a:t>
            </a:r>
            <a:r>
              <a:rPr lang="tr-TR" dirty="0">
                <a:latin typeface="Bahnschrift SemiBold" panose="020B0502040204020203" pitchFamily="34" charset="0"/>
              </a:rPr>
              <a:t> önerilir.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Milan kriterlerini karşılayanlarda karaciğer nakli düşünülür.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7748" y="3997235"/>
            <a:ext cx="3439885" cy="2533681"/>
          </a:xfrm>
          <a:prstGeom prst="rect">
            <a:avLst/>
          </a:prstGeom>
        </p:spPr>
      </p:pic>
      <p:sp>
        <p:nvSpPr>
          <p:cNvPr id="6" name="Sağ Ok 5"/>
          <p:cNvSpPr/>
          <p:nvPr/>
        </p:nvSpPr>
        <p:spPr>
          <a:xfrm>
            <a:off x="6312912" y="5246077"/>
            <a:ext cx="1140823" cy="801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570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>
                <a:latin typeface="Bahnschrift SemiBold" panose="020B0502040204020203" pitchFamily="34" charset="0"/>
              </a:rPr>
              <a:t>Hepatoselüler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Karsinomda</a:t>
            </a:r>
            <a:r>
              <a:rPr lang="tr-TR" dirty="0">
                <a:latin typeface="Bahnschrift SemiBold" panose="020B0502040204020203" pitchFamily="34" charset="0"/>
              </a:rPr>
              <a:t> Tedavi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Bahnschrift SemiBold" panose="020B0502040204020203" pitchFamily="34" charset="0"/>
              </a:rPr>
              <a:t>Vakaların üçte ikisinden fazlası, altta yatan karaciğer hastalığı veya ileri tümör nedeniyle tanı anında </a:t>
            </a:r>
            <a:r>
              <a:rPr lang="tr-TR" dirty="0" err="1">
                <a:latin typeface="Bahnschrift SemiBold" panose="020B0502040204020203" pitchFamily="34" charset="0"/>
              </a:rPr>
              <a:t>küratif</a:t>
            </a:r>
            <a:r>
              <a:rPr lang="tr-TR" dirty="0">
                <a:latin typeface="Bahnschrift SemiBold" panose="020B0502040204020203" pitchFamily="34" charset="0"/>
              </a:rPr>
              <a:t> seçenekler için uygun değildir.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Ameliyat edilemeyen hastalık için tedavi seçenekleri arasında </a:t>
            </a:r>
            <a:r>
              <a:rPr lang="tr-TR" dirty="0" err="1">
                <a:latin typeface="Bahnschrift SemiBold" panose="020B0502040204020203" pitchFamily="34" charset="0"/>
              </a:rPr>
              <a:t>radyofrekans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ablasyonu</a:t>
            </a:r>
            <a:r>
              <a:rPr lang="tr-TR" dirty="0">
                <a:latin typeface="Bahnschrift SemiBold" panose="020B0502040204020203" pitchFamily="34" charset="0"/>
              </a:rPr>
              <a:t>, </a:t>
            </a:r>
            <a:r>
              <a:rPr lang="tr-TR" dirty="0" err="1">
                <a:latin typeface="Bahnschrift SemiBold" panose="020B0502040204020203" pitchFamily="34" charset="0"/>
              </a:rPr>
              <a:t>perkütan</a:t>
            </a:r>
            <a:r>
              <a:rPr lang="tr-TR" dirty="0">
                <a:latin typeface="Bahnschrift SemiBold" panose="020B0502040204020203" pitchFamily="34" charset="0"/>
              </a:rPr>
              <a:t> etanol enjeksiyonu, trans-</a:t>
            </a:r>
            <a:r>
              <a:rPr lang="tr-TR" dirty="0" err="1">
                <a:latin typeface="Bahnschrift SemiBold" panose="020B0502040204020203" pitchFamily="34" charset="0"/>
              </a:rPr>
              <a:t>arteriyel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kemoembolizasyon</a:t>
            </a:r>
            <a:r>
              <a:rPr lang="tr-TR" dirty="0">
                <a:latin typeface="Bahnschrift SemiBold" panose="020B0502040204020203" pitchFamily="34" charset="0"/>
              </a:rPr>
              <a:t> (TACE) ve sistemik tedavi yer alır.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8766" y="685800"/>
            <a:ext cx="1306693" cy="1306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099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Bahnschrift SemiBold" panose="020B0502040204020203" pitchFamily="34" charset="0"/>
              </a:rPr>
              <a:t>HCC-Radyoterapi İlişkisi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Bahnschrift SemiBold" panose="020B0502040204020203" pitchFamily="34" charset="0"/>
              </a:rPr>
              <a:t>Tarihsel olarak, radyoterapi </a:t>
            </a:r>
            <a:r>
              <a:rPr lang="tr-TR" dirty="0" err="1">
                <a:latin typeface="Bahnschrift SemiBold" panose="020B0502040204020203" pitchFamily="34" charset="0"/>
              </a:rPr>
              <a:t>HCC'de</a:t>
            </a:r>
            <a:r>
              <a:rPr lang="tr-TR" dirty="0">
                <a:latin typeface="Bahnschrift SemiBold" panose="020B0502040204020203" pitchFamily="34" charset="0"/>
              </a:rPr>
              <a:t> bitişik normal karaciğer dokusunda radyasyon kaynaklı hasara ilişkin endişeler nedeniyle nadiren kullanılır.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Ancak son çalışmalar, IMRT, SABR, proton terapisi ve İtriyum-90 veya İyot-131 gibi radyoizotoplar kullanan </a:t>
            </a:r>
            <a:r>
              <a:rPr lang="tr-TR" dirty="0" err="1">
                <a:latin typeface="Bahnschrift SemiBold" panose="020B0502040204020203" pitchFamily="34" charset="0"/>
              </a:rPr>
              <a:t>selektif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internal</a:t>
            </a:r>
            <a:r>
              <a:rPr lang="tr-TR" dirty="0">
                <a:latin typeface="Bahnschrift SemiBold" panose="020B0502040204020203" pitchFamily="34" charset="0"/>
              </a:rPr>
              <a:t> radyoterapi (SIRT) gibi modern radyoterapi tekniklerinin kullanımıyla olumlu yanıt oranları ve klinik sonuçlar bildirmiştir.</a:t>
            </a:r>
          </a:p>
        </p:txBody>
      </p:sp>
    </p:spTree>
    <p:extLst>
      <p:ext uri="{BB962C8B-B14F-4D97-AF65-F5344CB8AC3E}">
        <p14:creationId xmlns:p14="http://schemas.microsoft.com/office/powerpoint/2010/main" val="1546345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HCC-SBRT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Bahnschrift SemiBold" panose="020B0502040204020203" pitchFamily="34" charset="0"/>
              </a:rPr>
              <a:t>İtriyum-90 radyo-</a:t>
            </a:r>
            <a:r>
              <a:rPr lang="tr-TR" dirty="0" err="1">
                <a:latin typeface="Bahnschrift SemiBold" panose="020B0502040204020203" pitchFamily="34" charset="0"/>
              </a:rPr>
              <a:t>embolizasyonu</a:t>
            </a:r>
            <a:r>
              <a:rPr lang="tr-TR" dirty="0">
                <a:latin typeface="Bahnschrift SemiBold" panose="020B0502040204020203" pitchFamily="34" charset="0"/>
              </a:rPr>
              <a:t> ayrıca nakil için bir köprü olarak ve büyük tümörleri </a:t>
            </a:r>
            <a:r>
              <a:rPr lang="tr-TR" dirty="0" err="1">
                <a:latin typeface="Bahnschrift SemiBold" panose="020B0502040204020203" pitchFamily="34" charset="0"/>
              </a:rPr>
              <a:t>evrelemek</a:t>
            </a:r>
            <a:r>
              <a:rPr lang="tr-TR" dirty="0">
                <a:latin typeface="Bahnschrift SemiBold" panose="020B0502040204020203" pitchFamily="34" charset="0"/>
              </a:rPr>
              <a:t> ve nakledilebilir kriterlere getirmek için kullanılmıştır.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SABR, cerrahi rezeksiyon, karaciğer nakli veya TACE için uygun olmayan adaylar olan veya hastalığı </a:t>
            </a:r>
            <a:r>
              <a:rPr lang="tr-TR" dirty="0" err="1">
                <a:latin typeface="Bahnschrift SemiBold" panose="020B0502040204020203" pitchFamily="34" charset="0"/>
              </a:rPr>
              <a:t>TACE'ye</a:t>
            </a:r>
            <a:r>
              <a:rPr lang="tr-TR" dirty="0">
                <a:latin typeface="Bahnschrift SemiBold" panose="020B0502040204020203" pitchFamily="34" charset="0"/>
              </a:rPr>
              <a:t> dirençli olan yeterli performans durumuna sahip hastalarda düşünülebilir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567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Kimlerde SBRT düşünmeyelim?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dirty="0" err="1">
                <a:solidFill>
                  <a:srgbClr val="FF0000"/>
                </a:solidFill>
                <a:latin typeface="Bahnschrift SemiBold" panose="020B0502040204020203" pitchFamily="34" charset="0"/>
              </a:rPr>
              <a:t>HCC'de</a:t>
            </a:r>
            <a:r>
              <a:rPr lang="tr-TR" b="1" dirty="0">
                <a:solidFill>
                  <a:srgbClr val="FF0000"/>
                </a:solidFill>
                <a:latin typeface="Bahnschrift SemiBold" panose="020B0502040204020203" pitchFamily="34" charset="0"/>
              </a:rPr>
              <a:t> SBRT için DIŞLAMA KRİTERLERİ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Mide, </a:t>
            </a:r>
            <a:r>
              <a:rPr lang="tr-TR" dirty="0" err="1">
                <a:latin typeface="Bahnschrift SemiBold" panose="020B0502040204020203" pitchFamily="34" charset="0"/>
              </a:rPr>
              <a:t>duodenum</a:t>
            </a:r>
            <a:r>
              <a:rPr lang="tr-TR" dirty="0">
                <a:latin typeface="Bahnschrift SemiBold" panose="020B0502040204020203" pitchFamily="34" charset="0"/>
              </a:rPr>
              <a:t>, ince veya kalın bağırsağa direkt tümör yayılımı 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6 cm'den büyük lezyon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Beşten fazla ayrı lezyon 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Karaciğer dışı metastaz veya </a:t>
            </a:r>
            <a:r>
              <a:rPr lang="tr-TR" dirty="0" err="1">
                <a:latin typeface="Bahnschrift SemiBold" panose="020B0502040204020203" pitchFamily="34" charset="0"/>
              </a:rPr>
              <a:t>malign</a:t>
            </a:r>
            <a:r>
              <a:rPr lang="tr-TR" dirty="0">
                <a:latin typeface="Bahnschrift SemiBold" panose="020B0502040204020203" pitchFamily="34" charset="0"/>
              </a:rPr>
              <a:t> nodül kanıtı 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Klinik olarak belirgin asit varlığı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Aktif hepatit veya portal hipertansiyon </a:t>
            </a:r>
          </a:p>
          <a:p>
            <a:r>
              <a:rPr lang="tr-TR" dirty="0" err="1">
                <a:latin typeface="Bahnschrift SemiBold" panose="020B0502040204020203" pitchFamily="34" charset="0"/>
              </a:rPr>
              <a:t>Özofageal</a:t>
            </a:r>
            <a:r>
              <a:rPr lang="tr-TR" dirty="0">
                <a:latin typeface="Bahnschrift SemiBold" panose="020B0502040204020203" pitchFamily="34" charset="0"/>
              </a:rPr>
              <a:t> varisler veya </a:t>
            </a:r>
            <a:r>
              <a:rPr lang="tr-TR" dirty="0" err="1">
                <a:latin typeface="Bahnschrift SemiBold" panose="020B0502040204020203" pitchFamily="34" charset="0"/>
              </a:rPr>
              <a:t>hepatik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ensefalopati</a:t>
            </a:r>
            <a:r>
              <a:rPr lang="tr-TR" dirty="0">
                <a:latin typeface="Bahnschrift SemiBold" panose="020B0502040204020203" pitchFamily="34" charset="0"/>
              </a:rPr>
              <a:t> gibi klinik olarak anlamlı karaciğer yetmezliği 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Daha önce karaciğer nakli yapılmış olması 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Child-</a:t>
            </a:r>
            <a:r>
              <a:rPr lang="tr-TR" dirty="0" err="1">
                <a:latin typeface="Bahnschrift SemiBold" panose="020B0502040204020203" pitchFamily="34" charset="0"/>
              </a:rPr>
              <a:t>Pugh</a:t>
            </a:r>
            <a:r>
              <a:rPr lang="tr-TR" dirty="0">
                <a:latin typeface="Bahnschrift SemiBold" panose="020B0502040204020203" pitchFamily="34" charset="0"/>
              </a:rPr>
              <a:t> Sınıf B ve C karaciğer rezervi</a:t>
            </a:r>
          </a:p>
        </p:txBody>
      </p:sp>
    </p:spTree>
    <p:extLst>
      <p:ext uri="{BB962C8B-B14F-4D97-AF65-F5344CB8AC3E}">
        <p14:creationId xmlns:p14="http://schemas.microsoft.com/office/powerpoint/2010/main" val="3576154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CHİLD SINIFLAMASI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2491" y="975361"/>
            <a:ext cx="6700558" cy="502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10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Bahnschrift SemiBold" panose="020B0502040204020203" pitchFamily="34" charset="0"/>
              </a:rPr>
              <a:t>KARACİĞER METASTAZLARI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Bahnschrift SemiBold" panose="020B0502040204020203" pitchFamily="34" charset="0"/>
              </a:rPr>
              <a:t>Karaciğer, kanser metastazının en yaygın yerlerinden biridir ve tüm vakaların yaklaşık %25'ini oluşturur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Birçok birincil tümör metastazın kaynağı olabilir; ancak, </a:t>
            </a:r>
            <a:r>
              <a:rPr lang="tr-TR" dirty="0" err="1">
                <a:latin typeface="Bahnschrift SemiBold" panose="020B0502040204020203" pitchFamily="34" charset="0"/>
              </a:rPr>
              <a:t>kolorektal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adenokarsinomlar</a:t>
            </a:r>
            <a:r>
              <a:rPr lang="tr-TR" dirty="0">
                <a:latin typeface="Bahnschrift SemiBold" panose="020B0502040204020203" pitchFamily="34" charset="0"/>
              </a:rPr>
              <a:t> literatürdeki en önemli araştırma konusudur, çünkü en yaygın olanlarıdır.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Karaciğerin ikili kan temini, onu yalnızca </a:t>
            </a:r>
            <a:r>
              <a:rPr lang="tr-TR" dirty="0" err="1">
                <a:latin typeface="Bahnschrift SemiBold" panose="020B0502040204020203" pitchFamily="34" charset="0"/>
              </a:rPr>
              <a:t>gastrointestinal</a:t>
            </a:r>
            <a:r>
              <a:rPr lang="tr-TR" dirty="0">
                <a:latin typeface="Bahnschrift SemiBold" panose="020B0502040204020203" pitchFamily="34" charset="0"/>
              </a:rPr>
              <a:t> kanserlerden kaynaklanan metastazlara karşı benzersiz bir şekilde duyarlı hale getirmekle kalmaz, aynı zamanda girişimsel tedavilere de erişilebilir hale getirir.</a:t>
            </a:r>
          </a:p>
          <a:p>
            <a:r>
              <a:rPr lang="tr-TR" dirty="0">
                <a:latin typeface="Bahnschrift SemiBold" panose="020B0502040204020203" pitchFamily="34" charset="0"/>
              </a:rPr>
              <a:t>Cerrahi rezeksiyon, karaciğer metastazları için tercih edilen tedavidir. Cerrahi rezeksiyona uygun olmayan hastalar </a:t>
            </a:r>
            <a:r>
              <a:rPr lang="tr-TR" dirty="0" err="1">
                <a:latin typeface="Bahnschrift SemiBold" panose="020B0502040204020203" pitchFamily="34" charset="0"/>
              </a:rPr>
              <a:t>radyofrekans</a:t>
            </a:r>
            <a:r>
              <a:rPr lang="tr-TR" dirty="0">
                <a:latin typeface="Bahnschrift SemiBold" panose="020B0502040204020203" pitchFamily="34" charset="0"/>
              </a:rPr>
              <a:t> </a:t>
            </a:r>
            <a:r>
              <a:rPr lang="tr-TR" dirty="0" err="1">
                <a:latin typeface="Bahnschrift SemiBold" panose="020B0502040204020203" pitchFamily="34" charset="0"/>
              </a:rPr>
              <a:t>ablasyonu</a:t>
            </a:r>
            <a:r>
              <a:rPr lang="tr-TR" dirty="0">
                <a:latin typeface="Bahnschrift SemiBold" panose="020B0502040204020203" pitchFamily="34" charset="0"/>
              </a:rPr>
              <a:t>, </a:t>
            </a:r>
            <a:r>
              <a:rPr lang="tr-TR" dirty="0" err="1">
                <a:latin typeface="Bahnschrift SemiBold" panose="020B0502040204020203" pitchFamily="34" charset="0"/>
              </a:rPr>
              <a:t>kriyoterapi</a:t>
            </a:r>
            <a:r>
              <a:rPr lang="tr-TR" dirty="0">
                <a:latin typeface="Bahnschrift SemiBold" panose="020B0502040204020203" pitchFamily="34" charset="0"/>
              </a:rPr>
              <a:t> veya SABR ile tedavi edilebilir.</a:t>
            </a:r>
          </a:p>
        </p:txBody>
      </p:sp>
    </p:spTree>
    <p:extLst>
      <p:ext uri="{BB962C8B-B14F-4D97-AF65-F5344CB8AC3E}">
        <p14:creationId xmlns:p14="http://schemas.microsoft.com/office/powerpoint/2010/main" val="339020396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72</TotalTime>
  <Words>1556</Words>
  <Application>Microsoft Office PowerPoint</Application>
  <PresentationFormat>Geniş ekran</PresentationFormat>
  <Paragraphs>101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4" baseType="lpstr">
      <vt:lpstr>Bahnschrift SemiBold</vt:lpstr>
      <vt:lpstr>Bahnschrift SemiBold SemiConden</vt:lpstr>
      <vt:lpstr>Calibri Light</vt:lpstr>
      <vt:lpstr>Rockwell</vt:lpstr>
      <vt:lpstr>Times New Roman</vt:lpstr>
      <vt:lpstr>Wingdings</vt:lpstr>
      <vt:lpstr>Atlas</vt:lpstr>
      <vt:lpstr>Karaciğer Metastazları veya Hepatoselüler Karsinomda SBRT</vt:lpstr>
      <vt:lpstr>Hepatoselüler Karsinom</vt:lpstr>
      <vt:lpstr>Hepatoselüler Karsinomda Tedavi Yönetimi</vt:lpstr>
      <vt:lpstr>Hepatoselüler Karsinomda Tedavi Yönetimi</vt:lpstr>
      <vt:lpstr>HCC-Radyoterapi İlişkisi</vt:lpstr>
      <vt:lpstr>HCC-SBRT </vt:lpstr>
      <vt:lpstr>Kimlerde SBRT düşünmeyelim?</vt:lpstr>
      <vt:lpstr>CHİLD SINIFLAMASI</vt:lpstr>
      <vt:lpstr>KARACİĞER METASTAZLARI </vt:lpstr>
      <vt:lpstr>KARACİĞER METASTAZLARI</vt:lpstr>
      <vt:lpstr>KARACİĞER METASTAZLARINDA SBRT</vt:lpstr>
      <vt:lpstr>HCC VE KARACİĞER METASTAZLARI</vt:lpstr>
      <vt:lpstr>RADYOTERAPİ SÜRECİNDE GENEL PRENSİPLER</vt:lpstr>
      <vt:lpstr>PowerPoint Sunusu</vt:lpstr>
      <vt:lpstr>PowerPoint Sunusu</vt:lpstr>
      <vt:lpstr>SOLUNUM KONTROLÜ</vt:lpstr>
      <vt:lpstr>SOLUNUM KONTROLÜ</vt:lpstr>
      <vt:lpstr>SOLUNUM KONTROLÜ</vt:lpstr>
      <vt:lpstr>SOLUNUM KONTROLÜ</vt:lpstr>
      <vt:lpstr>HEPATOSELÜLER KARSİNOM-KARACİĞER METASTAZLARI</vt:lpstr>
      <vt:lpstr>HEDEF HACİM TANIMLAMALARI</vt:lpstr>
      <vt:lpstr>HEDEF HACİM TANIMLAMALARI</vt:lpstr>
      <vt:lpstr>METASTAZLARIN YÖNETİMİ</vt:lpstr>
      <vt:lpstr>HEPATOSELÜLER KARSİNOM SBRT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Karaciğer Metastazları veya Hepatoselüler Karsinomda SBRT</dc:title>
  <dc:creator>STATION1099</dc:creator>
  <cp:lastModifiedBy>mustafa yücel</cp:lastModifiedBy>
  <cp:revision>7</cp:revision>
  <dcterms:created xsi:type="dcterms:W3CDTF">2024-10-24T10:37:17Z</dcterms:created>
  <dcterms:modified xsi:type="dcterms:W3CDTF">2024-10-24T12:02:13Z</dcterms:modified>
</cp:coreProperties>
</file>