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75" r:id="rId11"/>
    <p:sldId id="276" r:id="rId12"/>
    <p:sldId id="266" r:id="rId13"/>
    <p:sldId id="267" r:id="rId14"/>
    <p:sldId id="268" r:id="rId15"/>
    <p:sldId id="269" r:id="rId16"/>
    <p:sldId id="270" r:id="rId17"/>
    <p:sldId id="277" r:id="rId18"/>
    <p:sldId id="278" r:id="rId19"/>
    <p:sldId id="279" r:id="rId20"/>
    <p:sldId id="280" r:id="rId21"/>
    <p:sldId id="271" r:id="rId22"/>
    <p:sldId id="272" r:id="rId23"/>
    <p:sldId id="273" r:id="rId24"/>
    <p:sldId id="274" r:id="rId25"/>
    <p:sldId id="281"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6361BB-E2FF-5E7C-564A-3B8FE63F624D}"/>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104D3302-E79C-F25B-A775-C02FDE4EBA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D3D72F9-2DDA-5346-9ECE-D3057A6A46C7}"/>
              </a:ext>
            </a:extLst>
          </p:cNvPr>
          <p:cNvSpPr>
            <a:spLocks noGrp="1"/>
          </p:cNvSpPr>
          <p:nvPr>
            <p:ph type="dt" sz="half" idx="10"/>
          </p:nvPr>
        </p:nvSpPr>
        <p:spPr/>
        <p:txBody>
          <a:bodyPr/>
          <a:lstStyle/>
          <a:p>
            <a:fld id="{A012F2FC-FC2D-47B1-9103-A80576696225}" type="datetimeFigureOut">
              <a:rPr lang="tr-TR" smtClean="0"/>
              <a:t>12.01.2024</a:t>
            </a:fld>
            <a:endParaRPr lang="tr-TR"/>
          </a:p>
        </p:txBody>
      </p:sp>
      <p:sp>
        <p:nvSpPr>
          <p:cNvPr id="5" name="Alt Bilgi Yer Tutucusu 4">
            <a:extLst>
              <a:ext uri="{FF2B5EF4-FFF2-40B4-BE49-F238E27FC236}">
                <a16:creationId xmlns:a16="http://schemas.microsoft.com/office/drawing/2014/main" id="{6A6CE378-C463-E12B-F5DC-FF40CA1048A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9A388F4-89B7-6D6B-F82F-C3EE3F7E4D91}"/>
              </a:ext>
            </a:extLst>
          </p:cNvPr>
          <p:cNvSpPr>
            <a:spLocks noGrp="1"/>
          </p:cNvSpPr>
          <p:nvPr>
            <p:ph type="sldNum" sz="quarter" idx="12"/>
          </p:nvPr>
        </p:nvSpPr>
        <p:spPr/>
        <p:txBody>
          <a:bodyPr/>
          <a:lstStyle/>
          <a:p>
            <a:fld id="{EA1CF618-70D7-4532-9118-CE785078818E}" type="slidenum">
              <a:rPr lang="tr-TR" smtClean="0"/>
              <a:t>‹#›</a:t>
            </a:fld>
            <a:endParaRPr lang="tr-TR"/>
          </a:p>
        </p:txBody>
      </p:sp>
    </p:spTree>
    <p:extLst>
      <p:ext uri="{BB962C8B-B14F-4D97-AF65-F5344CB8AC3E}">
        <p14:creationId xmlns:p14="http://schemas.microsoft.com/office/powerpoint/2010/main" val="2907897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FCB07E-703E-3C43-22C3-DA0B50F7EA98}"/>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B5D4D6EB-A0D5-DB0B-2F09-221E9819967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794747A-9537-1FC9-382F-7B212A7A5ED4}"/>
              </a:ext>
            </a:extLst>
          </p:cNvPr>
          <p:cNvSpPr>
            <a:spLocks noGrp="1"/>
          </p:cNvSpPr>
          <p:nvPr>
            <p:ph type="dt" sz="half" idx="10"/>
          </p:nvPr>
        </p:nvSpPr>
        <p:spPr/>
        <p:txBody>
          <a:bodyPr/>
          <a:lstStyle/>
          <a:p>
            <a:fld id="{A012F2FC-FC2D-47B1-9103-A80576696225}" type="datetimeFigureOut">
              <a:rPr lang="tr-TR" smtClean="0"/>
              <a:t>12.01.2024</a:t>
            </a:fld>
            <a:endParaRPr lang="tr-TR"/>
          </a:p>
        </p:txBody>
      </p:sp>
      <p:sp>
        <p:nvSpPr>
          <p:cNvPr id="5" name="Alt Bilgi Yer Tutucusu 4">
            <a:extLst>
              <a:ext uri="{FF2B5EF4-FFF2-40B4-BE49-F238E27FC236}">
                <a16:creationId xmlns:a16="http://schemas.microsoft.com/office/drawing/2014/main" id="{150DAF37-980E-B0B6-5F6C-7A8578284A5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DA269B3-CE68-9F40-69F3-D1DC26292B9F}"/>
              </a:ext>
            </a:extLst>
          </p:cNvPr>
          <p:cNvSpPr>
            <a:spLocks noGrp="1"/>
          </p:cNvSpPr>
          <p:nvPr>
            <p:ph type="sldNum" sz="quarter" idx="12"/>
          </p:nvPr>
        </p:nvSpPr>
        <p:spPr/>
        <p:txBody>
          <a:bodyPr/>
          <a:lstStyle/>
          <a:p>
            <a:fld id="{EA1CF618-70D7-4532-9118-CE785078818E}" type="slidenum">
              <a:rPr lang="tr-TR" smtClean="0"/>
              <a:t>‹#›</a:t>
            </a:fld>
            <a:endParaRPr lang="tr-TR"/>
          </a:p>
        </p:txBody>
      </p:sp>
    </p:spTree>
    <p:extLst>
      <p:ext uri="{BB962C8B-B14F-4D97-AF65-F5344CB8AC3E}">
        <p14:creationId xmlns:p14="http://schemas.microsoft.com/office/powerpoint/2010/main" val="1337857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94CA9F29-4A7C-16A8-8FC8-6229304A4B65}"/>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8F6EF14-77FF-7A79-9480-76169CFAD6FD}"/>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DDBA876-1B79-9AD1-F888-A8C38E99EF06}"/>
              </a:ext>
            </a:extLst>
          </p:cNvPr>
          <p:cNvSpPr>
            <a:spLocks noGrp="1"/>
          </p:cNvSpPr>
          <p:nvPr>
            <p:ph type="dt" sz="half" idx="10"/>
          </p:nvPr>
        </p:nvSpPr>
        <p:spPr/>
        <p:txBody>
          <a:bodyPr/>
          <a:lstStyle/>
          <a:p>
            <a:fld id="{A012F2FC-FC2D-47B1-9103-A80576696225}" type="datetimeFigureOut">
              <a:rPr lang="tr-TR" smtClean="0"/>
              <a:t>12.01.2024</a:t>
            </a:fld>
            <a:endParaRPr lang="tr-TR"/>
          </a:p>
        </p:txBody>
      </p:sp>
      <p:sp>
        <p:nvSpPr>
          <p:cNvPr id="5" name="Alt Bilgi Yer Tutucusu 4">
            <a:extLst>
              <a:ext uri="{FF2B5EF4-FFF2-40B4-BE49-F238E27FC236}">
                <a16:creationId xmlns:a16="http://schemas.microsoft.com/office/drawing/2014/main" id="{9206A97E-9320-7E67-3FD1-4C3A729C3F8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4F080A3-1AA8-713E-2F3D-9F3DCEE46AEF}"/>
              </a:ext>
            </a:extLst>
          </p:cNvPr>
          <p:cNvSpPr>
            <a:spLocks noGrp="1"/>
          </p:cNvSpPr>
          <p:nvPr>
            <p:ph type="sldNum" sz="quarter" idx="12"/>
          </p:nvPr>
        </p:nvSpPr>
        <p:spPr/>
        <p:txBody>
          <a:bodyPr/>
          <a:lstStyle/>
          <a:p>
            <a:fld id="{EA1CF618-70D7-4532-9118-CE785078818E}" type="slidenum">
              <a:rPr lang="tr-TR" smtClean="0"/>
              <a:t>‹#›</a:t>
            </a:fld>
            <a:endParaRPr lang="tr-TR"/>
          </a:p>
        </p:txBody>
      </p:sp>
    </p:spTree>
    <p:extLst>
      <p:ext uri="{BB962C8B-B14F-4D97-AF65-F5344CB8AC3E}">
        <p14:creationId xmlns:p14="http://schemas.microsoft.com/office/powerpoint/2010/main" val="102825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C02C04-EB0D-4DA9-D3F3-8630FC77308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6EA574F-8596-7B2B-4947-0D2B54F52CA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232F277-5791-B9F0-6FCE-1A43B264AB39}"/>
              </a:ext>
            </a:extLst>
          </p:cNvPr>
          <p:cNvSpPr>
            <a:spLocks noGrp="1"/>
          </p:cNvSpPr>
          <p:nvPr>
            <p:ph type="dt" sz="half" idx="10"/>
          </p:nvPr>
        </p:nvSpPr>
        <p:spPr/>
        <p:txBody>
          <a:bodyPr/>
          <a:lstStyle/>
          <a:p>
            <a:fld id="{A012F2FC-FC2D-47B1-9103-A80576696225}" type="datetimeFigureOut">
              <a:rPr lang="tr-TR" smtClean="0"/>
              <a:t>12.01.2024</a:t>
            </a:fld>
            <a:endParaRPr lang="tr-TR"/>
          </a:p>
        </p:txBody>
      </p:sp>
      <p:sp>
        <p:nvSpPr>
          <p:cNvPr id="5" name="Alt Bilgi Yer Tutucusu 4">
            <a:extLst>
              <a:ext uri="{FF2B5EF4-FFF2-40B4-BE49-F238E27FC236}">
                <a16:creationId xmlns:a16="http://schemas.microsoft.com/office/drawing/2014/main" id="{48D2D8FD-50B7-5F26-D176-9C53DE9EE67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37D6A44-E791-D4CB-AD34-74CF6D30F198}"/>
              </a:ext>
            </a:extLst>
          </p:cNvPr>
          <p:cNvSpPr>
            <a:spLocks noGrp="1"/>
          </p:cNvSpPr>
          <p:nvPr>
            <p:ph type="sldNum" sz="quarter" idx="12"/>
          </p:nvPr>
        </p:nvSpPr>
        <p:spPr/>
        <p:txBody>
          <a:bodyPr/>
          <a:lstStyle/>
          <a:p>
            <a:fld id="{EA1CF618-70D7-4532-9118-CE785078818E}" type="slidenum">
              <a:rPr lang="tr-TR" smtClean="0"/>
              <a:t>‹#›</a:t>
            </a:fld>
            <a:endParaRPr lang="tr-TR"/>
          </a:p>
        </p:txBody>
      </p:sp>
    </p:spTree>
    <p:extLst>
      <p:ext uri="{BB962C8B-B14F-4D97-AF65-F5344CB8AC3E}">
        <p14:creationId xmlns:p14="http://schemas.microsoft.com/office/powerpoint/2010/main" val="256157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85B2DE-138A-2083-A51B-66B6941EE26D}"/>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6BC9AA9F-B83C-9CB8-FAFA-460AC6BA91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50FF427A-6986-F80B-DCCF-E8DC6AE0D706}"/>
              </a:ext>
            </a:extLst>
          </p:cNvPr>
          <p:cNvSpPr>
            <a:spLocks noGrp="1"/>
          </p:cNvSpPr>
          <p:nvPr>
            <p:ph type="dt" sz="half" idx="10"/>
          </p:nvPr>
        </p:nvSpPr>
        <p:spPr/>
        <p:txBody>
          <a:bodyPr/>
          <a:lstStyle/>
          <a:p>
            <a:fld id="{A012F2FC-FC2D-47B1-9103-A80576696225}" type="datetimeFigureOut">
              <a:rPr lang="tr-TR" smtClean="0"/>
              <a:t>12.01.2024</a:t>
            </a:fld>
            <a:endParaRPr lang="tr-TR"/>
          </a:p>
        </p:txBody>
      </p:sp>
      <p:sp>
        <p:nvSpPr>
          <p:cNvPr id="5" name="Alt Bilgi Yer Tutucusu 4">
            <a:extLst>
              <a:ext uri="{FF2B5EF4-FFF2-40B4-BE49-F238E27FC236}">
                <a16:creationId xmlns:a16="http://schemas.microsoft.com/office/drawing/2014/main" id="{FC2C7EED-FE70-759E-E59E-D151064A233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9F74B4D-F46E-A441-EC02-F4ED4A33F7D6}"/>
              </a:ext>
            </a:extLst>
          </p:cNvPr>
          <p:cNvSpPr>
            <a:spLocks noGrp="1"/>
          </p:cNvSpPr>
          <p:nvPr>
            <p:ph type="sldNum" sz="quarter" idx="12"/>
          </p:nvPr>
        </p:nvSpPr>
        <p:spPr/>
        <p:txBody>
          <a:bodyPr/>
          <a:lstStyle/>
          <a:p>
            <a:fld id="{EA1CF618-70D7-4532-9118-CE785078818E}" type="slidenum">
              <a:rPr lang="tr-TR" smtClean="0"/>
              <a:t>‹#›</a:t>
            </a:fld>
            <a:endParaRPr lang="tr-TR"/>
          </a:p>
        </p:txBody>
      </p:sp>
    </p:spTree>
    <p:extLst>
      <p:ext uri="{BB962C8B-B14F-4D97-AF65-F5344CB8AC3E}">
        <p14:creationId xmlns:p14="http://schemas.microsoft.com/office/powerpoint/2010/main" val="486876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C037A4-8B7A-BC58-FDCF-902B6810753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053AC51-6514-59E3-A62D-4F04BF26AF0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26E35ED5-2C46-BD09-5815-0C58175F25F7}"/>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29548A1-5245-AE57-7CF8-1DAAE5B110DA}"/>
              </a:ext>
            </a:extLst>
          </p:cNvPr>
          <p:cNvSpPr>
            <a:spLocks noGrp="1"/>
          </p:cNvSpPr>
          <p:nvPr>
            <p:ph type="dt" sz="half" idx="10"/>
          </p:nvPr>
        </p:nvSpPr>
        <p:spPr/>
        <p:txBody>
          <a:bodyPr/>
          <a:lstStyle/>
          <a:p>
            <a:fld id="{A012F2FC-FC2D-47B1-9103-A80576696225}" type="datetimeFigureOut">
              <a:rPr lang="tr-TR" smtClean="0"/>
              <a:t>12.01.2024</a:t>
            </a:fld>
            <a:endParaRPr lang="tr-TR"/>
          </a:p>
        </p:txBody>
      </p:sp>
      <p:sp>
        <p:nvSpPr>
          <p:cNvPr id="6" name="Alt Bilgi Yer Tutucusu 5">
            <a:extLst>
              <a:ext uri="{FF2B5EF4-FFF2-40B4-BE49-F238E27FC236}">
                <a16:creationId xmlns:a16="http://schemas.microsoft.com/office/drawing/2014/main" id="{A863AA65-6773-9D7C-A1B5-1F345AB3ADB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111DFED-0461-6E07-DECB-0FDBD75C30D7}"/>
              </a:ext>
            </a:extLst>
          </p:cNvPr>
          <p:cNvSpPr>
            <a:spLocks noGrp="1"/>
          </p:cNvSpPr>
          <p:nvPr>
            <p:ph type="sldNum" sz="quarter" idx="12"/>
          </p:nvPr>
        </p:nvSpPr>
        <p:spPr/>
        <p:txBody>
          <a:bodyPr/>
          <a:lstStyle/>
          <a:p>
            <a:fld id="{EA1CF618-70D7-4532-9118-CE785078818E}" type="slidenum">
              <a:rPr lang="tr-TR" smtClean="0"/>
              <a:t>‹#›</a:t>
            </a:fld>
            <a:endParaRPr lang="tr-TR"/>
          </a:p>
        </p:txBody>
      </p:sp>
    </p:spTree>
    <p:extLst>
      <p:ext uri="{BB962C8B-B14F-4D97-AF65-F5344CB8AC3E}">
        <p14:creationId xmlns:p14="http://schemas.microsoft.com/office/powerpoint/2010/main" val="2917482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B08711-7181-83D1-F729-3E1B2DD587E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9AAA6B2-8BEF-6E95-D6A3-50C9E6CC98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A83F987-B37C-E64C-5347-FC52231DFB57}"/>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E6419C5-CB91-489E-19FB-05BE582850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8DE7A7B3-777F-0AA1-3FF1-90D9A2A79C62}"/>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FA11724C-6C60-D882-DC84-EC8E09BA956F}"/>
              </a:ext>
            </a:extLst>
          </p:cNvPr>
          <p:cNvSpPr>
            <a:spLocks noGrp="1"/>
          </p:cNvSpPr>
          <p:nvPr>
            <p:ph type="dt" sz="half" idx="10"/>
          </p:nvPr>
        </p:nvSpPr>
        <p:spPr/>
        <p:txBody>
          <a:bodyPr/>
          <a:lstStyle/>
          <a:p>
            <a:fld id="{A012F2FC-FC2D-47B1-9103-A80576696225}" type="datetimeFigureOut">
              <a:rPr lang="tr-TR" smtClean="0"/>
              <a:t>12.01.2024</a:t>
            </a:fld>
            <a:endParaRPr lang="tr-TR"/>
          </a:p>
        </p:txBody>
      </p:sp>
      <p:sp>
        <p:nvSpPr>
          <p:cNvPr id="8" name="Alt Bilgi Yer Tutucusu 7">
            <a:extLst>
              <a:ext uri="{FF2B5EF4-FFF2-40B4-BE49-F238E27FC236}">
                <a16:creationId xmlns:a16="http://schemas.microsoft.com/office/drawing/2014/main" id="{D6E7580C-5CA8-F5C0-500C-E1FE08AE197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4B7412B4-3A51-9511-8009-4F887AFB0C6A}"/>
              </a:ext>
            </a:extLst>
          </p:cNvPr>
          <p:cNvSpPr>
            <a:spLocks noGrp="1"/>
          </p:cNvSpPr>
          <p:nvPr>
            <p:ph type="sldNum" sz="quarter" idx="12"/>
          </p:nvPr>
        </p:nvSpPr>
        <p:spPr/>
        <p:txBody>
          <a:bodyPr/>
          <a:lstStyle/>
          <a:p>
            <a:fld id="{EA1CF618-70D7-4532-9118-CE785078818E}" type="slidenum">
              <a:rPr lang="tr-TR" smtClean="0"/>
              <a:t>‹#›</a:t>
            </a:fld>
            <a:endParaRPr lang="tr-TR"/>
          </a:p>
        </p:txBody>
      </p:sp>
    </p:spTree>
    <p:extLst>
      <p:ext uri="{BB962C8B-B14F-4D97-AF65-F5344CB8AC3E}">
        <p14:creationId xmlns:p14="http://schemas.microsoft.com/office/powerpoint/2010/main" val="124399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CBE6BA-FD84-FDD9-8197-AAA6F28CCC8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FA34AA0B-15A4-6B65-235A-898C931DFD8B}"/>
              </a:ext>
            </a:extLst>
          </p:cNvPr>
          <p:cNvSpPr>
            <a:spLocks noGrp="1"/>
          </p:cNvSpPr>
          <p:nvPr>
            <p:ph type="dt" sz="half" idx="10"/>
          </p:nvPr>
        </p:nvSpPr>
        <p:spPr/>
        <p:txBody>
          <a:bodyPr/>
          <a:lstStyle/>
          <a:p>
            <a:fld id="{A012F2FC-FC2D-47B1-9103-A80576696225}" type="datetimeFigureOut">
              <a:rPr lang="tr-TR" smtClean="0"/>
              <a:t>12.01.2024</a:t>
            </a:fld>
            <a:endParaRPr lang="tr-TR"/>
          </a:p>
        </p:txBody>
      </p:sp>
      <p:sp>
        <p:nvSpPr>
          <p:cNvPr id="4" name="Alt Bilgi Yer Tutucusu 3">
            <a:extLst>
              <a:ext uri="{FF2B5EF4-FFF2-40B4-BE49-F238E27FC236}">
                <a16:creationId xmlns:a16="http://schemas.microsoft.com/office/drawing/2014/main" id="{FBF5E894-3785-DB1B-0BAB-6DF64A539672}"/>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C3E61DE-1B46-F8CB-D0EA-ED829F2495AE}"/>
              </a:ext>
            </a:extLst>
          </p:cNvPr>
          <p:cNvSpPr>
            <a:spLocks noGrp="1"/>
          </p:cNvSpPr>
          <p:nvPr>
            <p:ph type="sldNum" sz="quarter" idx="12"/>
          </p:nvPr>
        </p:nvSpPr>
        <p:spPr/>
        <p:txBody>
          <a:bodyPr/>
          <a:lstStyle/>
          <a:p>
            <a:fld id="{EA1CF618-70D7-4532-9118-CE785078818E}" type="slidenum">
              <a:rPr lang="tr-TR" smtClean="0"/>
              <a:t>‹#›</a:t>
            </a:fld>
            <a:endParaRPr lang="tr-TR"/>
          </a:p>
        </p:txBody>
      </p:sp>
    </p:spTree>
    <p:extLst>
      <p:ext uri="{BB962C8B-B14F-4D97-AF65-F5344CB8AC3E}">
        <p14:creationId xmlns:p14="http://schemas.microsoft.com/office/powerpoint/2010/main" val="2541944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1ED98288-9DA0-EAEC-E6C9-5A8CCB701EA5}"/>
              </a:ext>
            </a:extLst>
          </p:cNvPr>
          <p:cNvSpPr>
            <a:spLocks noGrp="1"/>
          </p:cNvSpPr>
          <p:nvPr>
            <p:ph type="dt" sz="half" idx="10"/>
          </p:nvPr>
        </p:nvSpPr>
        <p:spPr/>
        <p:txBody>
          <a:bodyPr/>
          <a:lstStyle/>
          <a:p>
            <a:fld id="{A012F2FC-FC2D-47B1-9103-A80576696225}" type="datetimeFigureOut">
              <a:rPr lang="tr-TR" smtClean="0"/>
              <a:t>12.01.2024</a:t>
            </a:fld>
            <a:endParaRPr lang="tr-TR"/>
          </a:p>
        </p:txBody>
      </p:sp>
      <p:sp>
        <p:nvSpPr>
          <p:cNvPr id="3" name="Alt Bilgi Yer Tutucusu 2">
            <a:extLst>
              <a:ext uri="{FF2B5EF4-FFF2-40B4-BE49-F238E27FC236}">
                <a16:creationId xmlns:a16="http://schemas.microsoft.com/office/drawing/2014/main" id="{04DFA8A6-5514-5AAE-0CC7-54A391BCD29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048562F2-AB05-08AF-4110-E7532979FC7A}"/>
              </a:ext>
            </a:extLst>
          </p:cNvPr>
          <p:cNvSpPr>
            <a:spLocks noGrp="1"/>
          </p:cNvSpPr>
          <p:nvPr>
            <p:ph type="sldNum" sz="quarter" idx="12"/>
          </p:nvPr>
        </p:nvSpPr>
        <p:spPr/>
        <p:txBody>
          <a:bodyPr/>
          <a:lstStyle/>
          <a:p>
            <a:fld id="{EA1CF618-70D7-4532-9118-CE785078818E}" type="slidenum">
              <a:rPr lang="tr-TR" smtClean="0"/>
              <a:t>‹#›</a:t>
            </a:fld>
            <a:endParaRPr lang="tr-TR"/>
          </a:p>
        </p:txBody>
      </p:sp>
    </p:spTree>
    <p:extLst>
      <p:ext uri="{BB962C8B-B14F-4D97-AF65-F5344CB8AC3E}">
        <p14:creationId xmlns:p14="http://schemas.microsoft.com/office/powerpoint/2010/main" val="152767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27B73A-C9D1-D344-9816-79E1F9C2901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BC51941-BE6B-88F3-C2F6-C0D2A57F31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E6BF4EED-93BC-7780-34D1-CB19520A1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E5C2392-AA43-5170-9E8D-2F32BF901BD2}"/>
              </a:ext>
            </a:extLst>
          </p:cNvPr>
          <p:cNvSpPr>
            <a:spLocks noGrp="1"/>
          </p:cNvSpPr>
          <p:nvPr>
            <p:ph type="dt" sz="half" idx="10"/>
          </p:nvPr>
        </p:nvSpPr>
        <p:spPr/>
        <p:txBody>
          <a:bodyPr/>
          <a:lstStyle/>
          <a:p>
            <a:fld id="{A012F2FC-FC2D-47B1-9103-A80576696225}" type="datetimeFigureOut">
              <a:rPr lang="tr-TR" smtClean="0"/>
              <a:t>12.01.2024</a:t>
            </a:fld>
            <a:endParaRPr lang="tr-TR"/>
          </a:p>
        </p:txBody>
      </p:sp>
      <p:sp>
        <p:nvSpPr>
          <p:cNvPr id="6" name="Alt Bilgi Yer Tutucusu 5">
            <a:extLst>
              <a:ext uri="{FF2B5EF4-FFF2-40B4-BE49-F238E27FC236}">
                <a16:creationId xmlns:a16="http://schemas.microsoft.com/office/drawing/2014/main" id="{569B935E-E1A2-1CDE-495C-E1DA191CA5E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93E760F-EAAF-2316-5593-3C40638D5708}"/>
              </a:ext>
            </a:extLst>
          </p:cNvPr>
          <p:cNvSpPr>
            <a:spLocks noGrp="1"/>
          </p:cNvSpPr>
          <p:nvPr>
            <p:ph type="sldNum" sz="quarter" idx="12"/>
          </p:nvPr>
        </p:nvSpPr>
        <p:spPr/>
        <p:txBody>
          <a:bodyPr/>
          <a:lstStyle/>
          <a:p>
            <a:fld id="{EA1CF618-70D7-4532-9118-CE785078818E}" type="slidenum">
              <a:rPr lang="tr-TR" smtClean="0"/>
              <a:t>‹#›</a:t>
            </a:fld>
            <a:endParaRPr lang="tr-TR"/>
          </a:p>
        </p:txBody>
      </p:sp>
    </p:spTree>
    <p:extLst>
      <p:ext uri="{BB962C8B-B14F-4D97-AF65-F5344CB8AC3E}">
        <p14:creationId xmlns:p14="http://schemas.microsoft.com/office/powerpoint/2010/main" val="3708105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210464-0491-D1B7-FD8C-3359FDCB928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59201A9-2725-70F4-551B-F7FEE96A6E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1541B58D-2216-7156-337F-DDF34F2DB2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4DBEAD8-F4CD-A1B3-BAC3-27B40C0A4E59}"/>
              </a:ext>
            </a:extLst>
          </p:cNvPr>
          <p:cNvSpPr>
            <a:spLocks noGrp="1"/>
          </p:cNvSpPr>
          <p:nvPr>
            <p:ph type="dt" sz="half" idx="10"/>
          </p:nvPr>
        </p:nvSpPr>
        <p:spPr/>
        <p:txBody>
          <a:bodyPr/>
          <a:lstStyle/>
          <a:p>
            <a:fld id="{A012F2FC-FC2D-47B1-9103-A80576696225}" type="datetimeFigureOut">
              <a:rPr lang="tr-TR" smtClean="0"/>
              <a:t>12.01.2024</a:t>
            </a:fld>
            <a:endParaRPr lang="tr-TR"/>
          </a:p>
        </p:txBody>
      </p:sp>
      <p:sp>
        <p:nvSpPr>
          <p:cNvPr id="6" name="Alt Bilgi Yer Tutucusu 5">
            <a:extLst>
              <a:ext uri="{FF2B5EF4-FFF2-40B4-BE49-F238E27FC236}">
                <a16:creationId xmlns:a16="http://schemas.microsoft.com/office/drawing/2014/main" id="{1C43FFEA-0CC1-3769-02E0-AFB85EFE038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6023B07-8993-D8B8-819C-A983A5F588DC}"/>
              </a:ext>
            </a:extLst>
          </p:cNvPr>
          <p:cNvSpPr>
            <a:spLocks noGrp="1"/>
          </p:cNvSpPr>
          <p:nvPr>
            <p:ph type="sldNum" sz="quarter" idx="12"/>
          </p:nvPr>
        </p:nvSpPr>
        <p:spPr/>
        <p:txBody>
          <a:bodyPr/>
          <a:lstStyle/>
          <a:p>
            <a:fld id="{EA1CF618-70D7-4532-9118-CE785078818E}" type="slidenum">
              <a:rPr lang="tr-TR" smtClean="0"/>
              <a:t>‹#›</a:t>
            </a:fld>
            <a:endParaRPr lang="tr-TR"/>
          </a:p>
        </p:txBody>
      </p:sp>
    </p:spTree>
    <p:extLst>
      <p:ext uri="{BB962C8B-B14F-4D97-AF65-F5344CB8AC3E}">
        <p14:creationId xmlns:p14="http://schemas.microsoft.com/office/powerpoint/2010/main" val="417263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DBD1093-8A8B-98C0-6E0C-2D55F95A97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B4658A2-4521-FC99-2E85-6FACB95266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6EFAC57-A5ED-E09D-9891-5F533BA5FF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2F2FC-FC2D-47B1-9103-A80576696225}" type="datetimeFigureOut">
              <a:rPr lang="tr-TR" smtClean="0"/>
              <a:t>12.01.2024</a:t>
            </a:fld>
            <a:endParaRPr lang="tr-TR"/>
          </a:p>
        </p:txBody>
      </p:sp>
      <p:sp>
        <p:nvSpPr>
          <p:cNvPr id="5" name="Alt Bilgi Yer Tutucusu 4">
            <a:extLst>
              <a:ext uri="{FF2B5EF4-FFF2-40B4-BE49-F238E27FC236}">
                <a16:creationId xmlns:a16="http://schemas.microsoft.com/office/drawing/2014/main" id="{4368F0C1-236B-E218-F733-F11C21DA8F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4235D160-3DA6-EE16-1D21-3B5F0F75AE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1CF618-70D7-4532-9118-CE785078818E}" type="slidenum">
              <a:rPr lang="tr-TR" smtClean="0"/>
              <a:t>‹#›</a:t>
            </a:fld>
            <a:endParaRPr lang="tr-TR"/>
          </a:p>
        </p:txBody>
      </p:sp>
    </p:spTree>
    <p:extLst>
      <p:ext uri="{BB962C8B-B14F-4D97-AF65-F5344CB8AC3E}">
        <p14:creationId xmlns:p14="http://schemas.microsoft.com/office/powerpoint/2010/main" val="4021243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metin, ekran görüntüsü, web sayfası, web sitesi içeren bir resim&#10;&#10;Açıklama otomatik olarak oluşturuldu">
            <a:extLst>
              <a:ext uri="{FF2B5EF4-FFF2-40B4-BE49-F238E27FC236}">
                <a16:creationId xmlns:a16="http://schemas.microsoft.com/office/drawing/2014/main" id="{777F2D6A-0941-443F-2508-6C4B69FA6BDE}"/>
              </a:ext>
            </a:extLst>
          </p:cNvPr>
          <p:cNvPicPr>
            <a:picLocks noChangeAspect="1"/>
          </p:cNvPicPr>
          <p:nvPr/>
        </p:nvPicPr>
        <p:blipFill>
          <a:blip r:embed="rId2"/>
          <a:stretch>
            <a:fillRect/>
          </a:stretch>
        </p:blipFill>
        <p:spPr>
          <a:xfrm>
            <a:off x="1143942" y="643467"/>
            <a:ext cx="9904116"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0596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55000" lnSpcReduction="20000"/>
          </a:bodyPr>
          <a:lstStyle/>
          <a:p>
            <a:pPr>
              <a:lnSpc>
                <a:spcPct val="170000"/>
              </a:lnSpc>
            </a:pPr>
            <a:r>
              <a:rPr lang="tr-TR" dirty="0" err="1"/>
              <a:t>MRG'ye</a:t>
            </a:r>
            <a:r>
              <a:rPr lang="tr-TR" dirty="0"/>
              <a:t> ek olarak </a:t>
            </a:r>
            <a:r>
              <a:rPr lang="tr-TR" dirty="0" err="1"/>
              <a:t>metabolik</a:t>
            </a:r>
            <a:r>
              <a:rPr lang="tr-TR" dirty="0"/>
              <a:t> PET görüntüleme giderek daha fazla klinik uygulamaya girmekte. </a:t>
            </a:r>
          </a:p>
          <a:p>
            <a:pPr>
              <a:lnSpc>
                <a:spcPct val="170000"/>
              </a:lnSpc>
            </a:pPr>
            <a:r>
              <a:rPr lang="tr-TR" dirty="0" err="1"/>
              <a:t>Ekstrakranyal</a:t>
            </a:r>
            <a:r>
              <a:rPr lang="tr-TR" dirty="0"/>
              <a:t> kanserlerin </a:t>
            </a:r>
            <a:r>
              <a:rPr lang="tr-TR" dirty="0" err="1"/>
              <a:t>evrelemesinde</a:t>
            </a:r>
            <a:r>
              <a:rPr lang="tr-TR" dirty="0"/>
              <a:t> sıklıkla kullanılan FDG aksine, radyoaktif işaretli amino asitler normal beyinde düşük </a:t>
            </a:r>
            <a:r>
              <a:rPr lang="tr-TR" dirty="0" err="1"/>
              <a:t>uptake</a:t>
            </a:r>
            <a:r>
              <a:rPr lang="tr-TR" dirty="0"/>
              <a:t> sergileyerek özellikle beyin tümörlerinin daha iyi tanımlanmasını sağlar. </a:t>
            </a:r>
          </a:p>
          <a:p>
            <a:pPr>
              <a:lnSpc>
                <a:spcPct val="170000"/>
              </a:lnSpc>
            </a:pPr>
            <a:r>
              <a:rPr lang="tr-TR" dirty="0"/>
              <a:t>Sık kullanılan amino asit izotopları şunlardır: [11C‑metil]-L‑</a:t>
            </a:r>
            <a:r>
              <a:rPr lang="tr-TR" dirty="0" err="1"/>
              <a:t>metiyonin</a:t>
            </a:r>
            <a:r>
              <a:rPr lang="tr-TR" dirty="0"/>
              <a:t> (MET), O‑(2‑[18F]‑</a:t>
            </a:r>
            <a:r>
              <a:rPr lang="tr-TR" dirty="0" err="1"/>
              <a:t>floroetil</a:t>
            </a:r>
            <a:r>
              <a:rPr lang="tr-TR" dirty="0"/>
              <a:t>)-L‑</a:t>
            </a:r>
            <a:r>
              <a:rPr lang="tr-TR" dirty="0" err="1"/>
              <a:t>tirozin</a:t>
            </a:r>
            <a:r>
              <a:rPr lang="tr-TR" dirty="0"/>
              <a:t> (FET), 3,4‑dihidroksi‑6‑[18F]‑ </a:t>
            </a:r>
            <a:r>
              <a:rPr lang="tr-TR" dirty="0" err="1"/>
              <a:t>floro</a:t>
            </a:r>
            <a:r>
              <a:rPr lang="tr-TR" dirty="0"/>
              <a:t>-L‑</a:t>
            </a:r>
            <a:r>
              <a:rPr lang="tr-TR" dirty="0" err="1"/>
              <a:t>fenilalanin</a:t>
            </a:r>
            <a:r>
              <a:rPr lang="tr-TR" dirty="0"/>
              <a:t> (FDOPA) ve anti-1-amino-3-[18F]florosiklobütan-1-karboksilik asit (</a:t>
            </a:r>
            <a:r>
              <a:rPr lang="tr-TR" dirty="0" err="1"/>
              <a:t>flusiklovin</a:t>
            </a:r>
            <a:r>
              <a:rPr lang="tr-TR" dirty="0"/>
              <a:t>). </a:t>
            </a:r>
          </a:p>
          <a:p>
            <a:pPr>
              <a:lnSpc>
                <a:spcPct val="170000"/>
              </a:lnSpc>
            </a:pPr>
            <a:r>
              <a:rPr lang="tr-TR" dirty="0"/>
              <a:t>Bu izotopların önemli bir özelliği, çoğunlukla büyük nötr amino asitler için L taşıma sistemi yoluyla sağlam kan-beyin bariyerini geçme yetenekleridir; bu özellikle </a:t>
            </a:r>
            <a:r>
              <a:rPr lang="tr-TR" dirty="0" err="1"/>
              <a:t>MRI'da</a:t>
            </a:r>
            <a:r>
              <a:rPr lang="tr-TR" dirty="0"/>
              <a:t> </a:t>
            </a:r>
            <a:r>
              <a:rPr lang="tr-TR" dirty="0" err="1"/>
              <a:t>kontrastlanmayan</a:t>
            </a:r>
            <a:r>
              <a:rPr lang="tr-TR" dirty="0"/>
              <a:t> </a:t>
            </a:r>
            <a:r>
              <a:rPr lang="tr-TR" dirty="0" err="1"/>
              <a:t>glioma</a:t>
            </a:r>
            <a:r>
              <a:rPr lang="tr-TR" dirty="0"/>
              <a:t> bölgelerinin belirlenmesinde faydalıdır. </a:t>
            </a:r>
          </a:p>
          <a:p>
            <a:pPr>
              <a:lnSpc>
                <a:spcPct val="170000"/>
              </a:lnSpc>
            </a:pPr>
            <a:r>
              <a:rPr lang="tr-TR" dirty="0"/>
              <a:t>Bu izotoplar bu nedenle RT planlaması için uygun olabilir.</a:t>
            </a:r>
          </a:p>
        </p:txBody>
      </p:sp>
    </p:spTree>
    <p:extLst>
      <p:ext uri="{BB962C8B-B14F-4D97-AF65-F5344CB8AC3E}">
        <p14:creationId xmlns:p14="http://schemas.microsoft.com/office/powerpoint/2010/main" val="607521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7500" lnSpcReduction="20000"/>
          </a:bodyPr>
          <a:lstStyle/>
          <a:p>
            <a:pPr>
              <a:lnSpc>
                <a:spcPct val="170000"/>
              </a:lnSpc>
            </a:pPr>
            <a:r>
              <a:rPr lang="tr-TR" dirty="0"/>
              <a:t>Mevcut kanıtlar FET </a:t>
            </a:r>
            <a:r>
              <a:rPr lang="tr-TR" dirty="0" err="1"/>
              <a:t>PET'in</a:t>
            </a:r>
            <a:r>
              <a:rPr lang="tr-TR" dirty="0"/>
              <a:t> hedef belirlemede değerli bir ek araç olarak kullanımını desteklemekte olup lojistik ve mali faktörlerin rutin uygulamada kullanımını sınırlayabileceği düşünülmektedir.</a:t>
            </a:r>
          </a:p>
          <a:p>
            <a:pPr>
              <a:lnSpc>
                <a:spcPct val="170000"/>
              </a:lnSpc>
            </a:pPr>
            <a:r>
              <a:rPr lang="tr-TR" dirty="0" err="1"/>
              <a:t>Metabolik</a:t>
            </a:r>
            <a:r>
              <a:rPr lang="tr-TR" dirty="0"/>
              <a:t> olarak aktif tümör hacimlerini tanımlama yetenekleri açısından, MET, FET ve FDOPA benzer görünmektedir.</a:t>
            </a:r>
          </a:p>
          <a:p>
            <a:pPr>
              <a:lnSpc>
                <a:spcPct val="170000"/>
              </a:lnSpc>
            </a:pPr>
            <a:r>
              <a:rPr lang="tr-TR" dirty="0"/>
              <a:t>GTV (PET), </a:t>
            </a:r>
            <a:r>
              <a:rPr lang="tr-TR" dirty="0" err="1"/>
              <a:t>SUV'nin</a:t>
            </a:r>
            <a:r>
              <a:rPr lang="tr-TR" dirty="0"/>
              <a:t> 1,6-1,8'lik bir eşiğin </a:t>
            </a:r>
            <a:r>
              <a:rPr lang="tr-TR" dirty="0" err="1"/>
              <a:t>üzeride</a:t>
            </a:r>
            <a:r>
              <a:rPr lang="tr-TR" dirty="0"/>
              <a:t> otomatik </a:t>
            </a:r>
            <a:r>
              <a:rPr lang="tr-TR" dirty="0" err="1"/>
              <a:t>konturlanır</a:t>
            </a:r>
            <a:r>
              <a:rPr lang="tr-TR" dirty="0"/>
              <a:t>.</a:t>
            </a:r>
          </a:p>
          <a:p>
            <a:pPr>
              <a:lnSpc>
                <a:spcPct val="170000"/>
              </a:lnSpc>
            </a:pPr>
            <a:r>
              <a:rPr lang="tr-TR" dirty="0" err="1"/>
              <a:t>Spesifikliği</a:t>
            </a:r>
            <a:r>
              <a:rPr lang="tr-TR" dirty="0"/>
              <a:t> arttırmak için PET taramaları cerrahiden en az iki hafta sonra yapılmalıdır.</a:t>
            </a:r>
          </a:p>
        </p:txBody>
      </p:sp>
    </p:spTree>
    <p:extLst>
      <p:ext uri="{BB962C8B-B14F-4D97-AF65-F5344CB8AC3E}">
        <p14:creationId xmlns:p14="http://schemas.microsoft.com/office/powerpoint/2010/main" val="1807319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0515A9-534B-F754-095C-3E5CB6735E32}"/>
              </a:ext>
            </a:extLst>
          </p:cNvPr>
          <p:cNvSpPr>
            <a:spLocks noGrp="1"/>
          </p:cNvSpPr>
          <p:nvPr>
            <p:ph type="title"/>
          </p:nvPr>
        </p:nvSpPr>
        <p:spPr/>
        <p:txBody>
          <a:bodyPr>
            <a:normAutofit/>
          </a:bodyPr>
          <a:lstStyle/>
          <a:p>
            <a:pPr algn="ctr"/>
            <a:r>
              <a:rPr lang="tr-TR" sz="3600" b="1" dirty="0"/>
              <a:t>HEDEF HACİM BELİRLEME</a:t>
            </a:r>
          </a:p>
        </p:txBody>
      </p:sp>
      <p:sp>
        <p:nvSpPr>
          <p:cNvPr id="3" name="İçerik Yer Tutucusu 2">
            <a:extLst>
              <a:ext uri="{FF2B5EF4-FFF2-40B4-BE49-F238E27FC236}">
                <a16:creationId xmlns:a16="http://schemas.microsoft.com/office/drawing/2014/main" id="{1F2812E8-F3F9-4473-1A26-0E316FB5CC88}"/>
              </a:ext>
            </a:extLst>
          </p:cNvPr>
          <p:cNvSpPr>
            <a:spLocks noGrp="1"/>
          </p:cNvSpPr>
          <p:nvPr>
            <p:ph idx="1"/>
          </p:nvPr>
        </p:nvSpPr>
        <p:spPr/>
        <p:txBody>
          <a:bodyPr>
            <a:normAutofit fontScale="70000" lnSpcReduction="20000"/>
          </a:bodyPr>
          <a:lstStyle/>
          <a:p>
            <a:pPr>
              <a:lnSpc>
                <a:spcPct val="160000"/>
              </a:lnSpc>
            </a:pPr>
            <a:r>
              <a:rPr lang="tr-TR" dirty="0"/>
              <a:t>Her ne kadar EORTC ve RTOG, GBM hedef hacimleri belirlemek için farklı yaklaşımlar benimsemiş olsa da, her iki grup da daha önce </a:t>
            </a:r>
            <a:r>
              <a:rPr lang="tr-TR" dirty="0" err="1"/>
              <a:t>CTV'yi</a:t>
            </a:r>
            <a:r>
              <a:rPr lang="tr-TR" dirty="0"/>
              <a:t> oluşturmak için 2 </a:t>
            </a:r>
            <a:r>
              <a:rPr lang="tr-TR" dirty="0" err="1"/>
              <a:t>cm'lik</a:t>
            </a:r>
            <a:r>
              <a:rPr lang="tr-TR" dirty="0"/>
              <a:t> GTV marjı önermişti. </a:t>
            </a:r>
          </a:p>
          <a:p>
            <a:pPr>
              <a:lnSpc>
                <a:spcPct val="160000"/>
              </a:lnSpc>
            </a:pPr>
            <a:r>
              <a:rPr lang="tr-TR" dirty="0"/>
              <a:t>Bu potansiyel mikroskobik tümör infiltrasyon alanlarını kapsayacak şekilde uygulandı ve önceki GBM hedef hacim belirleme kılavuzumuzda bildirildiği gibi anatomik sınırlara uyacak şekilde düzenlendi. </a:t>
            </a:r>
          </a:p>
          <a:p>
            <a:pPr>
              <a:lnSpc>
                <a:spcPct val="160000"/>
              </a:lnSpc>
            </a:pPr>
            <a:r>
              <a:rPr lang="tr-TR" dirty="0" err="1"/>
              <a:t>RT'nin</a:t>
            </a:r>
            <a:r>
              <a:rPr lang="tr-TR" dirty="0"/>
              <a:t> tek fazda verildiği ve </a:t>
            </a:r>
            <a:r>
              <a:rPr lang="tr-TR" dirty="0" err="1"/>
              <a:t>GTV'nin</a:t>
            </a:r>
            <a:r>
              <a:rPr lang="tr-TR" dirty="0"/>
              <a:t> rezeksiyon kavitesi artı kontrastlı T1 ağırlıklı </a:t>
            </a:r>
            <a:r>
              <a:rPr lang="tr-TR" dirty="0" err="1"/>
              <a:t>MRI’da</a:t>
            </a:r>
            <a:r>
              <a:rPr lang="tr-TR" dirty="0"/>
              <a:t> </a:t>
            </a:r>
            <a:r>
              <a:rPr lang="tr-TR" dirty="0" err="1"/>
              <a:t>rezüdü</a:t>
            </a:r>
            <a:r>
              <a:rPr lang="tr-TR" dirty="0"/>
              <a:t> tümör olarak tanımlandığı Avrupa'da, bu yaklaşımda nükslerin %80'inden fazlası </a:t>
            </a:r>
            <a:r>
              <a:rPr lang="tr-TR" dirty="0" err="1"/>
              <a:t>GTV’nin</a:t>
            </a:r>
            <a:r>
              <a:rPr lang="tr-TR" dirty="0"/>
              <a:t> 2 cm etrafında meydana gelmekte.</a:t>
            </a:r>
          </a:p>
        </p:txBody>
      </p:sp>
    </p:spTree>
    <p:extLst>
      <p:ext uri="{BB962C8B-B14F-4D97-AF65-F5344CB8AC3E}">
        <p14:creationId xmlns:p14="http://schemas.microsoft.com/office/powerpoint/2010/main" val="1901329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5FD862-6A0C-FBF5-4415-7A2C834B0E4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794000F-22AC-50A8-0AAF-21F73CD3FF31}"/>
              </a:ext>
            </a:extLst>
          </p:cNvPr>
          <p:cNvSpPr>
            <a:spLocks noGrp="1"/>
          </p:cNvSpPr>
          <p:nvPr>
            <p:ph idx="1"/>
          </p:nvPr>
        </p:nvSpPr>
        <p:spPr/>
        <p:txBody>
          <a:bodyPr>
            <a:normAutofit fontScale="70000" lnSpcReduction="20000"/>
          </a:bodyPr>
          <a:lstStyle/>
          <a:p>
            <a:pPr>
              <a:lnSpc>
                <a:spcPct val="170000"/>
              </a:lnSpc>
            </a:pPr>
            <a:r>
              <a:rPr lang="tr-TR" dirty="0"/>
              <a:t>Daha yakın zamanlarda, konvansiyonel </a:t>
            </a:r>
            <a:r>
              <a:rPr lang="tr-TR" dirty="0" err="1"/>
              <a:t>fraksiyone</a:t>
            </a:r>
            <a:r>
              <a:rPr lang="tr-TR" dirty="0"/>
              <a:t> veya </a:t>
            </a:r>
            <a:r>
              <a:rPr lang="tr-TR" dirty="0" err="1"/>
              <a:t>hipofraksiyone</a:t>
            </a:r>
            <a:r>
              <a:rPr lang="tr-TR" dirty="0"/>
              <a:t> RT programlarda </a:t>
            </a:r>
            <a:r>
              <a:rPr lang="tr-TR" dirty="0" err="1"/>
              <a:t>GTV'den</a:t>
            </a:r>
            <a:r>
              <a:rPr lang="tr-TR" dirty="0"/>
              <a:t> </a:t>
            </a:r>
            <a:r>
              <a:rPr lang="tr-TR" dirty="0" err="1"/>
              <a:t>CTV'ye</a:t>
            </a:r>
            <a:r>
              <a:rPr lang="tr-TR" dirty="0"/>
              <a:t> 0,5-1,5 cm'lik azaltılmış marjlar kullanan retrospektif ve prospektif çalışmalar mevcuttur, çalışmalarda benzer genel </a:t>
            </a:r>
            <a:r>
              <a:rPr lang="tr-TR" dirty="0" err="1"/>
              <a:t>sağkalım</a:t>
            </a:r>
            <a:r>
              <a:rPr lang="tr-TR" dirty="0"/>
              <a:t> ve </a:t>
            </a:r>
            <a:r>
              <a:rPr lang="tr-TR" dirty="0" err="1"/>
              <a:t>progresyonsuz</a:t>
            </a:r>
            <a:r>
              <a:rPr lang="tr-TR" dirty="0"/>
              <a:t> </a:t>
            </a:r>
            <a:r>
              <a:rPr lang="tr-TR" dirty="0" err="1"/>
              <a:t>sağkalım</a:t>
            </a:r>
            <a:r>
              <a:rPr lang="tr-TR" dirty="0"/>
              <a:t> gösterilmiştir. </a:t>
            </a:r>
          </a:p>
          <a:p>
            <a:pPr>
              <a:lnSpc>
                <a:spcPct val="170000"/>
              </a:lnSpc>
            </a:pPr>
            <a:r>
              <a:rPr lang="tr-TR" dirty="0"/>
              <a:t>Aslında, küçük bir randomize çalışma (N = 50), daha küçük marjlar uygulandığında genel sağkalımın arttığını ve toksisitenin azaldığını öne sürdü , ancak moleküler data eksikliği ve hasta özelliklerindeki dengesizlikler nedeniyle çalışma eksik bulunmuştur.</a:t>
            </a:r>
          </a:p>
          <a:p>
            <a:pPr>
              <a:lnSpc>
                <a:spcPct val="170000"/>
              </a:lnSpc>
            </a:pPr>
            <a:r>
              <a:rPr lang="tr-TR" dirty="0"/>
              <a:t>Tedaviye bağlı nörobilişsel toksisite riskini azaltıp tedavi etkinliğini sürdürmek amacıyla, GTV-CTV marjının 1,5 cm'ye düşürülmesi önerilir.</a:t>
            </a:r>
          </a:p>
        </p:txBody>
      </p:sp>
    </p:spTree>
    <p:extLst>
      <p:ext uri="{BB962C8B-B14F-4D97-AF65-F5344CB8AC3E}">
        <p14:creationId xmlns:p14="http://schemas.microsoft.com/office/powerpoint/2010/main" val="4228943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DC563F-EDA5-8BB4-05F7-B6DD717633B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520567D-1AF3-FEA7-5A96-7CBDD307DD6B}"/>
              </a:ext>
            </a:extLst>
          </p:cNvPr>
          <p:cNvSpPr>
            <a:spLocks noGrp="1"/>
          </p:cNvSpPr>
          <p:nvPr>
            <p:ph idx="1"/>
          </p:nvPr>
        </p:nvSpPr>
        <p:spPr/>
        <p:txBody>
          <a:bodyPr>
            <a:normAutofit fontScale="85000" lnSpcReduction="10000"/>
          </a:bodyPr>
          <a:lstStyle/>
          <a:p>
            <a:pPr>
              <a:lnSpc>
                <a:spcPct val="160000"/>
              </a:lnSpc>
            </a:pPr>
            <a:r>
              <a:rPr lang="tr-TR" dirty="0" err="1"/>
              <a:t>Rezeke</a:t>
            </a:r>
            <a:r>
              <a:rPr lang="tr-TR" dirty="0"/>
              <a:t> edilmiş tümörlerde, GTV tanımlaması rezeksiyon kavitesi (varsa) artı kontrastlı T1 ağırlıklı </a:t>
            </a:r>
            <a:r>
              <a:rPr lang="tr-TR" dirty="0" err="1"/>
              <a:t>MRG'de</a:t>
            </a:r>
            <a:r>
              <a:rPr lang="tr-TR" dirty="0"/>
              <a:t> peri-tümöral ödem dahil edilmeden rezidüel </a:t>
            </a:r>
            <a:r>
              <a:rPr lang="tr-TR" dirty="0" err="1"/>
              <a:t>kontrastlanan</a:t>
            </a:r>
            <a:r>
              <a:rPr lang="tr-TR" dirty="0"/>
              <a:t> tümörü içermelidir. </a:t>
            </a:r>
          </a:p>
          <a:p>
            <a:pPr>
              <a:lnSpc>
                <a:spcPct val="160000"/>
              </a:lnSpc>
            </a:pPr>
            <a:r>
              <a:rPr lang="tr-TR" dirty="0"/>
              <a:t>GTV ameliyat sonrası kontrastın arttığı tüm alanları içermelidir; ancak kontrast artışının bazı bölgeleri ameliyat sonrası enfarktüs veya </a:t>
            </a:r>
            <a:r>
              <a:rPr lang="tr-TR" dirty="0" err="1"/>
              <a:t>gliozisi</a:t>
            </a:r>
            <a:r>
              <a:rPr lang="tr-TR" dirty="0"/>
              <a:t> temsil edebilir. Bu alanlar, rezeksiyon öncesi ve hemen sonrası MRI taramalarının dikkatli bir şekilde incelenmesinden sonra </a:t>
            </a:r>
            <a:r>
              <a:rPr lang="tr-TR" dirty="0" err="1"/>
              <a:t>GTV'nin</a:t>
            </a:r>
            <a:r>
              <a:rPr lang="tr-TR" dirty="0"/>
              <a:t> dışında bırakılabilir.</a:t>
            </a:r>
          </a:p>
        </p:txBody>
      </p:sp>
    </p:spTree>
    <p:extLst>
      <p:ext uri="{BB962C8B-B14F-4D97-AF65-F5344CB8AC3E}">
        <p14:creationId xmlns:p14="http://schemas.microsoft.com/office/powerpoint/2010/main" val="4062567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63B342-8BA3-19E4-6F18-512EA3B8DD1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AAFE41B-712D-E109-EA25-09BC38547D6A}"/>
              </a:ext>
            </a:extLst>
          </p:cNvPr>
          <p:cNvSpPr>
            <a:spLocks noGrp="1"/>
          </p:cNvSpPr>
          <p:nvPr>
            <p:ph idx="1"/>
          </p:nvPr>
        </p:nvSpPr>
        <p:spPr/>
        <p:txBody>
          <a:bodyPr>
            <a:normAutofit fontScale="55000" lnSpcReduction="20000"/>
          </a:bodyPr>
          <a:lstStyle/>
          <a:p>
            <a:pPr>
              <a:lnSpc>
                <a:spcPct val="170000"/>
              </a:lnSpc>
            </a:pPr>
            <a:r>
              <a:rPr lang="tr-TR" dirty="0"/>
              <a:t>Hedef hacme </a:t>
            </a:r>
            <a:r>
              <a:rPr lang="tr-TR" dirty="0" err="1"/>
              <a:t>perifokal</a:t>
            </a:r>
            <a:r>
              <a:rPr lang="tr-TR" dirty="0"/>
              <a:t> ödemin dahil edilmesinin sonuçları iyileştirdiğini öne süren hiçbir veri olmamasına rağmen, T2/FLAIR değişiklikleri tümör infiltrasyon alanlarını temsil edebilir. </a:t>
            </a:r>
          </a:p>
          <a:p>
            <a:pPr>
              <a:lnSpc>
                <a:spcPct val="170000"/>
              </a:lnSpc>
            </a:pPr>
            <a:r>
              <a:rPr lang="tr-TR" dirty="0"/>
              <a:t>Preoperatif T2/FLAIR rezidüel tümör sınırlarının postoperatif vasküler değişiklikler veya ödemden ayırt edilmesine de yardımcı olabilir.</a:t>
            </a:r>
          </a:p>
          <a:p>
            <a:pPr>
              <a:lnSpc>
                <a:spcPct val="170000"/>
              </a:lnSpc>
            </a:pPr>
            <a:r>
              <a:rPr lang="tr-TR" dirty="0"/>
              <a:t>İnfiltratif kontrast tutmayan tümörü T2/</a:t>
            </a:r>
            <a:r>
              <a:rPr lang="tr-TR" dirty="0" err="1"/>
              <a:t>FLAIR'deki</a:t>
            </a:r>
            <a:r>
              <a:rPr lang="tr-TR" dirty="0"/>
              <a:t> ödemden ayırmak zor olabilir. Uzmanlar, ödemi temsil ettiğinin hissedildiği durumlarda tüm T2/FLAIR sinyal anormalliklerinin dahil edilmesinin gerekli olmadığı konusunda hemfikirdir. </a:t>
            </a:r>
          </a:p>
          <a:p>
            <a:pPr>
              <a:lnSpc>
                <a:spcPct val="170000"/>
              </a:lnSpc>
            </a:pPr>
            <a:r>
              <a:rPr lang="tr-TR" dirty="0"/>
              <a:t>Değişikliklerin </a:t>
            </a:r>
            <a:r>
              <a:rPr lang="tr-TR" dirty="0" err="1"/>
              <a:t>kontrastlanmayan</a:t>
            </a:r>
            <a:r>
              <a:rPr lang="tr-TR" dirty="0"/>
              <a:t> tümörü temsil ettiği hissediliyorsa bunlar </a:t>
            </a:r>
            <a:r>
              <a:rPr lang="tr-TR" dirty="0" err="1"/>
              <a:t>CTV'ye</a:t>
            </a:r>
            <a:r>
              <a:rPr lang="tr-TR" dirty="0"/>
              <a:t> dahil edilmelidir. </a:t>
            </a:r>
          </a:p>
          <a:p>
            <a:pPr>
              <a:lnSpc>
                <a:spcPct val="170000"/>
              </a:lnSpc>
            </a:pPr>
            <a:r>
              <a:rPr lang="tr-TR" dirty="0"/>
              <a:t>Ancak mevcut kanıtlara dayanarak T2/FLAIR hacmine eklenmesi gereken marj konusunda fikir birliğine varılamamıştır. 0 – 15 mm marj verilebilir.</a:t>
            </a:r>
          </a:p>
        </p:txBody>
      </p:sp>
    </p:spTree>
    <p:extLst>
      <p:ext uri="{BB962C8B-B14F-4D97-AF65-F5344CB8AC3E}">
        <p14:creationId xmlns:p14="http://schemas.microsoft.com/office/powerpoint/2010/main" val="2663565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F61982-ABBA-E9D9-C586-01042307BFA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6CBA651-AA87-3A04-40AC-82F5B3D3482C}"/>
              </a:ext>
            </a:extLst>
          </p:cNvPr>
          <p:cNvSpPr>
            <a:spLocks noGrp="1"/>
          </p:cNvSpPr>
          <p:nvPr>
            <p:ph idx="1"/>
          </p:nvPr>
        </p:nvSpPr>
        <p:spPr/>
        <p:txBody>
          <a:bodyPr>
            <a:normAutofit/>
          </a:bodyPr>
          <a:lstStyle/>
          <a:p>
            <a:pPr>
              <a:lnSpc>
                <a:spcPct val="160000"/>
              </a:lnSpc>
            </a:pPr>
            <a:r>
              <a:rPr lang="tr-TR" dirty="0"/>
              <a:t>Kafatası (0 mm, kemik penceresi kullanılarak), ventriküller (5 mm), </a:t>
            </a:r>
            <a:r>
              <a:rPr lang="tr-TR" dirty="0" err="1"/>
              <a:t>falks</a:t>
            </a:r>
            <a:r>
              <a:rPr lang="tr-TR" dirty="0"/>
              <a:t> (0 mm), </a:t>
            </a:r>
            <a:r>
              <a:rPr lang="tr-TR" dirty="0" err="1"/>
              <a:t>tentoryum</a:t>
            </a:r>
            <a:r>
              <a:rPr lang="tr-TR" dirty="0"/>
              <a:t> </a:t>
            </a:r>
            <a:r>
              <a:rPr lang="tr-TR" dirty="0" err="1"/>
              <a:t>serebelli</a:t>
            </a:r>
            <a:r>
              <a:rPr lang="tr-TR" dirty="0"/>
              <a:t> (0 mm), optik </a:t>
            </a:r>
            <a:r>
              <a:rPr lang="tr-TR" dirty="0" err="1"/>
              <a:t>kiazma</a:t>
            </a:r>
            <a:r>
              <a:rPr lang="tr-TR" dirty="0"/>
              <a:t> ve beyin sapı (her biri 0 mm) CTV’ den çıkarılmalıdır. </a:t>
            </a:r>
          </a:p>
          <a:p>
            <a:pPr>
              <a:lnSpc>
                <a:spcPct val="160000"/>
              </a:lnSpc>
            </a:pPr>
            <a:r>
              <a:rPr lang="tr-TR" dirty="0"/>
              <a:t>Korpus </a:t>
            </a:r>
            <a:r>
              <a:rPr lang="tr-TR" dirty="0" err="1"/>
              <a:t>kallozum</a:t>
            </a:r>
            <a:r>
              <a:rPr lang="tr-TR" dirty="0"/>
              <a:t>, serebral ve serebellar </a:t>
            </a:r>
            <a:r>
              <a:rPr lang="tr-TR" dirty="0" err="1"/>
              <a:t>pedinküllerde</a:t>
            </a:r>
            <a:r>
              <a:rPr lang="tr-TR" dirty="0"/>
              <a:t> sınır küçültme uygulanmamalıdır. </a:t>
            </a:r>
          </a:p>
        </p:txBody>
      </p:sp>
    </p:spTree>
    <p:extLst>
      <p:ext uri="{BB962C8B-B14F-4D97-AF65-F5344CB8AC3E}">
        <p14:creationId xmlns:p14="http://schemas.microsoft.com/office/powerpoint/2010/main" val="1840939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0000" lnSpcReduction="20000"/>
          </a:bodyPr>
          <a:lstStyle/>
          <a:p>
            <a:pPr>
              <a:lnSpc>
                <a:spcPct val="150000"/>
              </a:lnSpc>
            </a:pPr>
            <a:r>
              <a:rPr lang="tr-TR" dirty="0" err="1"/>
              <a:t>Perfüzyon</a:t>
            </a:r>
            <a:r>
              <a:rPr lang="tr-TR" dirty="0"/>
              <a:t> ve difüzyon ağırlıklı MRI ve amino asit PET izotopları (MET, FET ve FDOPA)'</a:t>
            </a:r>
            <a:r>
              <a:rPr lang="tr-TR" dirty="0" err="1"/>
              <a:t>nın</a:t>
            </a:r>
            <a:r>
              <a:rPr lang="tr-TR" dirty="0"/>
              <a:t> kullanılması, konvansiyonel </a:t>
            </a:r>
            <a:r>
              <a:rPr lang="tr-TR" dirty="0" err="1"/>
              <a:t>MRI'nın</a:t>
            </a:r>
            <a:r>
              <a:rPr lang="tr-TR" dirty="0"/>
              <a:t> ötesinde tümör </a:t>
            </a:r>
            <a:r>
              <a:rPr lang="tr-TR" dirty="0" err="1"/>
              <a:t>infiltrasyon</a:t>
            </a:r>
            <a:r>
              <a:rPr lang="tr-TR" dirty="0"/>
              <a:t> alanlarının belirlenmesine yardımcı olabilir ve özellikle kontrast tutmayan şüphelenilen tümörün tanımlanmasında yardımcı olabilir. </a:t>
            </a:r>
          </a:p>
          <a:p>
            <a:pPr>
              <a:lnSpc>
                <a:spcPct val="150000"/>
              </a:lnSpc>
            </a:pPr>
            <a:r>
              <a:rPr lang="tr-TR" dirty="0"/>
              <a:t>PET, </a:t>
            </a:r>
            <a:r>
              <a:rPr lang="tr-TR" dirty="0" err="1"/>
              <a:t>glioblastomanın</a:t>
            </a:r>
            <a:r>
              <a:rPr lang="tr-TR" dirty="0"/>
              <a:t> hedef belirlemesi için standart görüntülemenin bir parçası olmasa da, bazı erken faz klinik araştırmaların sonuçlarına dayanarak kullanılması tavsiye edilmektedir ve mevcut veriler, hedef belirlemeyi iyileştirmek için kullanımını desteklemektedir. </a:t>
            </a:r>
          </a:p>
          <a:p>
            <a:pPr>
              <a:lnSpc>
                <a:spcPct val="150000"/>
              </a:lnSpc>
            </a:pPr>
            <a:r>
              <a:rPr lang="tr-TR" dirty="0"/>
              <a:t>Amino asit PET kullanıldığında marjlarda değişiklik tavsiye etmek için yeterli veri olmasa da, FET </a:t>
            </a:r>
            <a:r>
              <a:rPr lang="tr-TR" dirty="0" err="1"/>
              <a:t>PET'in</a:t>
            </a:r>
            <a:r>
              <a:rPr lang="tr-TR" dirty="0"/>
              <a:t> gelecekte CTV marjlarını azaltmada faydalı olabileceği konusunda mutabakata varılmıştır.</a:t>
            </a:r>
          </a:p>
        </p:txBody>
      </p:sp>
    </p:spTree>
    <p:extLst>
      <p:ext uri="{BB962C8B-B14F-4D97-AF65-F5344CB8AC3E}">
        <p14:creationId xmlns:p14="http://schemas.microsoft.com/office/powerpoint/2010/main" val="3335214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C25702DE-67DB-FC96-893B-EFC832D9FBEB}"/>
              </a:ext>
            </a:extLst>
          </p:cNvPr>
          <p:cNvPicPr>
            <a:picLocks noChangeAspect="1"/>
          </p:cNvPicPr>
          <p:nvPr/>
        </p:nvPicPr>
        <p:blipFill>
          <a:blip r:embed="rId2"/>
          <a:stretch>
            <a:fillRect/>
          </a:stretch>
        </p:blipFill>
        <p:spPr>
          <a:xfrm>
            <a:off x="1904187" y="401323"/>
            <a:ext cx="9233119" cy="6055353"/>
          </a:xfrm>
          <a:prstGeom prst="rect">
            <a:avLst/>
          </a:prstGeom>
        </p:spPr>
      </p:pic>
    </p:spTree>
    <p:extLst>
      <p:ext uri="{BB962C8B-B14F-4D97-AF65-F5344CB8AC3E}">
        <p14:creationId xmlns:p14="http://schemas.microsoft.com/office/powerpoint/2010/main" val="2879102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FF95A2C5-6ABB-5AB8-5B90-7879B11B049F}"/>
              </a:ext>
            </a:extLst>
          </p:cNvPr>
          <p:cNvPicPr>
            <a:picLocks noChangeAspect="1"/>
          </p:cNvPicPr>
          <p:nvPr/>
        </p:nvPicPr>
        <p:blipFill>
          <a:blip r:embed="rId2"/>
          <a:stretch>
            <a:fillRect/>
          </a:stretch>
        </p:blipFill>
        <p:spPr>
          <a:xfrm>
            <a:off x="1474941" y="292396"/>
            <a:ext cx="9004800" cy="6080509"/>
          </a:xfrm>
          <a:prstGeom prst="rect">
            <a:avLst/>
          </a:prstGeom>
        </p:spPr>
      </p:pic>
    </p:spTree>
    <p:extLst>
      <p:ext uri="{BB962C8B-B14F-4D97-AF65-F5344CB8AC3E}">
        <p14:creationId xmlns:p14="http://schemas.microsoft.com/office/powerpoint/2010/main" val="3027367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0F2E41-0409-42E4-80E8-40901B0F0F8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7D852BE4-9DEB-5D73-07E6-88CA70D33466}"/>
              </a:ext>
            </a:extLst>
          </p:cNvPr>
          <p:cNvSpPr>
            <a:spLocks noGrp="1"/>
          </p:cNvSpPr>
          <p:nvPr>
            <p:ph idx="1"/>
          </p:nvPr>
        </p:nvSpPr>
        <p:spPr/>
        <p:txBody>
          <a:bodyPr>
            <a:normAutofit fontScale="70000" lnSpcReduction="20000"/>
          </a:bodyPr>
          <a:lstStyle/>
          <a:p>
            <a:pPr>
              <a:lnSpc>
                <a:spcPct val="170000"/>
              </a:lnSpc>
            </a:pPr>
            <a:r>
              <a:rPr lang="tr-TR" dirty="0"/>
              <a:t>Radyoterapi, glioblastomaların tedavisinde temel tedavi yöntemidir.</a:t>
            </a:r>
          </a:p>
          <a:p>
            <a:pPr>
              <a:lnSpc>
                <a:spcPct val="170000"/>
              </a:lnSpc>
            </a:pPr>
            <a:r>
              <a:rPr lang="tr-TR" dirty="0"/>
              <a:t>Birçok çalışma, tek başına destekleyici bakımla karşılaştırıldığında genel sağkalımı iyileştirdiğini göstermiştir.</a:t>
            </a:r>
          </a:p>
          <a:p>
            <a:pPr>
              <a:lnSpc>
                <a:spcPct val="170000"/>
              </a:lnSpc>
            </a:pPr>
            <a:r>
              <a:rPr lang="tr-TR" dirty="0"/>
              <a:t>Özellikle hacimsel </a:t>
            </a:r>
            <a:r>
              <a:rPr lang="tr-TR" dirty="0" err="1"/>
              <a:t>modülasyonlu</a:t>
            </a:r>
            <a:r>
              <a:rPr lang="tr-TR" dirty="0"/>
              <a:t> ark terapisinin (VMAT) kullanıldığı yoğunluk ayarlı radyoterapi (IMRT) olmak üzere, son on yılda daha karmaşık radyoterapi planlaması ve uygulama yaklaşımları yaygın olarak benimsenmiştir. </a:t>
            </a:r>
          </a:p>
          <a:p>
            <a:pPr>
              <a:lnSpc>
                <a:spcPct val="170000"/>
              </a:lnSpc>
            </a:pPr>
            <a:r>
              <a:rPr lang="tr-TR" dirty="0"/>
              <a:t>Bunlar, orta ila yüksek radyasyon dozlarını alan normal beyin hacminin en aza indirilmesini sağlar, böylece yan etkiler azalmıştır.</a:t>
            </a:r>
          </a:p>
        </p:txBody>
      </p:sp>
    </p:spTree>
    <p:extLst>
      <p:ext uri="{BB962C8B-B14F-4D97-AF65-F5344CB8AC3E}">
        <p14:creationId xmlns:p14="http://schemas.microsoft.com/office/powerpoint/2010/main" val="1450492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E47BD2-8C0F-801C-9918-401AD24F4CD4}"/>
              </a:ext>
            </a:extLst>
          </p:cNvPr>
          <p:cNvSpPr>
            <a:spLocks noGrp="1"/>
          </p:cNvSpPr>
          <p:nvPr>
            <p:ph type="title"/>
          </p:nvPr>
        </p:nvSpPr>
        <p:spPr/>
        <p:txBody>
          <a:bodyPr/>
          <a:lstStyle/>
          <a:p>
            <a:pPr algn="ctr"/>
            <a:r>
              <a:rPr lang="tr-TR" b="1" dirty="0"/>
              <a:t>RT DOZ VE FRAKSİYONASYON</a:t>
            </a:r>
          </a:p>
        </p:txBody>
      </p:sp>
      <p:sp>
        <p:nvSpPr>
          <p:cNvPr id="3" name="İçerik Yer Tutucusu 2">
            <a:extLst>
              <a:ext uri="{FF2B5EF4-FFF2-40B4-BE49-F238E27FC236}">
                <a16:creationId xmlns:a16="http://schemas.microsoft.com/office/drawing/2014/main" id="{61FAA950-8E48-4106-22EE-5AA7478BF8DC}"/>
              </a:ext>
            </a:extLst>
          </p:cNvPr>
          <p:cNvSpPr>
            <a:spLocks noGrp="1"/>
          </p:cNvSpPr>
          <p:nvPr>
            <p:ph idx="1"/>
          </p:nvPr>
        </p:nvSpPr>
        <p:spPr/>
        <p:txBody>
          <a:bodyPr/>
          <a:lstStyle/>
          <a:p>
            <a:pPr>
              <a:lnSpc>
                <a:spcPct val="150000"/>
              </a:lnSpc>
            </a:pPr>
            <a:r>
              <a:rPr lang="tr-TR" dirty="0"/>
              <a:t>Genç ve performansı yüksek hastalarda 60 </a:t>
            </a:r>
            <a:r>
              <a:rPr lang="tr-TR" dirty="0" err="1"/>
              <a:t>Gy</a:t>
            </a:r>
            <a:r>
              <a:rPr lang="tr-TR" dirty="0"/>
              <a:t> 30 </a:t>
            </a:r>
            <a:r>
              <a:rPr lang="tr-TR" dirty="0" err="1"/>
              <a:t>fr</a:t>
            </a:r>
            <a:r>
              <a:rPr lang="tr-TR" dirty="0"/>
              <a:t>’ da eş zamanlı günlük </a:t>
            </a:r>
            <a:r>
              <a:rPr lang="tr-TR" dirty="0" err="1"/>
              <a:t>temozolamid</a:t>
            </a:r>
            <a:r>
              <a:rPr lang="tr-TR" dirty="0"/>
              <a:t> ile birlikte önerilmektedir.</a:t>
            </a:r>
          </a:p>
          <a:p>
            <a:pPr>
              <a:lnSpc>
                <a:spcPct val="150000"/>
              </a:lnSpc>
            </a:pPr>
            <a:r>
              <a:rPr lang="tr-TR" dirty="0"/>
              <a:t>65-70 yaş üstü performansı kötü hastalarda 40,05 </a:t>
            </a:r>
            <a:r>
              <a:rPr lang="tr-TR" dirty="0" err="1"/>
              <a:t>Gy</a:t>
            </a:r>
            <a:r>
              <a:rPr lang="tr-TR" dirty="0"/>
              <a:t> 15 </a:t>
            </a:r>
            <a:r>
              <a:rPr lang="tr-TR" dirty="0" err="1"/>
              <a:t>fr</a:t>
            </a:r>
            <a:r>
              <a:rPr lang="tr-TR" dirty="0"/>
              <a:t>’ veya 34 </a:t>
            </a:r>
            <a:r>
              <a:rPr lang="tr-TR" dirty="0" err="1"/>
              <a:t>Gy</a:t>
            </a:r>
            <a:r>
              <a:rPr lang="tr-TR" dirty="0"/>
              <a:t> 10 </a:t>
            </a:r>
            <a:r>
              <a:rPr lang="tr-TR" dirty="0" err="1"/>
              <a:t>fr’da</a:t>
            </a:r>
            <a:r>
              <a:rPr lang="tr-TR" dirty="0"/>
              <a:t> önerilmektedir.</a:t>
            </a:r>
          </a:p>
          <a:p>
            <a:pPr>
              <a:lnSpc>
                <a:spcPct val="150000"/>
              </a:lnSpc>
            </a:pPr>
            <a:r>
              <a:rPr lang="tr-TR" dirty="0"/>
              <a:t>Performansı kötü, yaşlı ve tümörü küçük olan hastalarda 25 </a:t>
            </a:r>
            <a:r>
              <a:rPr lang="tr-TR" dirty="0" err="1"/>
              <a:t>Gy</a:t>
            </a:r>
            <a:r>
              <a:rPr lang="tr-TR" dirty="0"/>
              <a:t> 5 </a:t>
            </a:r>
            <a:r>
              <a:rPr lang="tr-TR" dirty="0" err="1"/>
              <a:t>fr</a:t>
            </a:r>
            <a:r>
              <a:rPr lang="tr-TR" dirty="0"/>
              <a:t>’ da uygulanabilir.</a:t>
            </a:r>
          </a:p>
        </p:txBody>
      </p:sp>
    </p:spTree>
    <p:extLst>
      <p:ext uri="{BB962C8B-B14F-4D97-AF65-F5344CB8AC3E}">
        <p14:creationId xmlns:p14="http://schemas.microsoft.com/office/powerpoint/2010/main" val="780855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6760DF-AFA7-38BE-7925-494BEEF0B859}"/>
              </a:ext>
            </a:extLst>
          </p:cNvPr>
          <p:cNvSpPr>
            <a:spLocks noGrp="1"/>
          </p:cNvSpPr>
          <p:nvPr>
            <p:ph type="title"/>
          </p:nvPr>
        </p:nvSpPr>
        <p:spPr/>
        <p:txBody>
          <a:bodyPr>
            <a:normAutofit/>
          </a:bodyPr>
          <a:lstStyle/>
          <a:p>
            <a:pPr algn="ctr"/>
            <a:r>
              <a:rPr lang="tr-TR" sz="4000" b="1" dirty="0"/>
              <a:t>RİSK ALTINDAKİ ORGANLAR</a:t>
            </a:r>
          </a:p>
        </p:txBody>
      </p:sp>
      <p:sp>
        <p:nvSpPr>
          <p:cNvPr id="3" name="İçerik Yer Tutucusu 2">
            <a:extLst>
              <a:ext uri="{FF2B5EF4-FFF2-40B4-BE49-F238E27FC236}">
                <a16:creationId xmlns:a16="http://schemas.microsoft.com/office/drawing/2014/main" id="{B62D1987-6464-7C94-60A4-5859C3832430}"/>
              </a:ext>
            </a:extLst>
          </p:cNvPr>
          <p:cNvSpPr>
            <a:spLocks noGrp="1"/>
          </p:cNvSpPr>
          <p:nvPr>
            <p:ph idx="1"/>
          </p:nvPr>
        </p:nvSpPr>
        <p:spPr/>
        <p:txBody>
          <a:bodyPr/>
          <a:lstStyle/>
          <a:p>
            <a:pPr>
              <a:lnSpc>
                <a:spcPct val="150000"/>
              </a:lnSpc>
            </a:pPr>
            <a:r>
              <a:rPr lang="tr-TR" dirty="0"/>
              <a:t>Risk altındaki kritik organlar (OAR), optik sinir, optik </a:t>
            </a:r>
            <a:r>
              <a:rPr lang="tr-TR" dirty="0" err="1"/>
              <a:t>kiazma</a:t>
            </a:r>
            <a:r>
              <a:rPr lang="tr-TR" dirty="0"/>
              <a:t>, göz küresi, lens, beyin ve beyin sapı </a:t>
            </a:r>
          </a:p>
          <a:p>
            <a:pPr>
              <a:lnSpc>
                <a:spcPct val="150000"/>
              </a:lnSpc>
            </a:pPr>
            <a:r>
              <a:rPr lang="tr-TR" dirty="0"/>
              <a:t>Kritik olmayan </a:t>
            </a:r>
            <a:r>
              <a:rPr lang="tr-TR" dirty="0" err="1"/>
              <a:t>OAR'ler</a:t>
            </a:r>
            <a:r>
              <a:rPr lang="tr-TR" dirty="0"/>
              <a:t> </a:t>
            </a:r>
            <a:r>
              <a:rPr lang="tr-TR" dirty="0" err="1"/>
              <a:t>koklea</a:t>
            </a:r>
            <a:r>
              <a:rPr lang="tr-TR" dirty="0"/>
              <a:t>, lakrimal bez, hipofiz bezi, hipotalamus ve hipokampüs.</a:t>
            </a:r>
          </a:p>
        </p:txBody>
      </p:sp>
    </p:spTree>
    <p:extLst>
      <p:ext uri="{BB962C8B-B14F-4D97-AF65-F5344CB8AC3E}">
        <p14:creationId xmlns:p14="http://schemas.microsoft.com/office/powerpoint/2010/main" val="1168866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66933308-B524-C43F-776D-E1553DAE3D01}"/>
              </a:ext>
            </a:extLst>
          </p:cNvPr>
          <p:cNvPicPr>
            <a:picLocks noChangeAspect="1"/>
          </p:cNvPicPr>
          <p:nvPr/>
        </p:nvPicPr>
        <p:blipFill>
          <a:blip r:embed="rId2"/>
          <a:stretch>
            <a:fillRect/>
          </a:stretch>
        </p:blipFill>
        <p:spPr>
          <a:xfrm>
            <a:off x="2501764" y="643467"/>
            <a:ext cx="7188471"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327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5B66D0-49A2-0141-80E0-D95890D5EEE2}"/>
              </a:ext>
            </a:extLst>
          </p:cNvPr>
          <p:cNvSpPr>
            <a:spLocks noGrp="1"/>
          </p:cNvSpPr>
          <p:nvPr>
            <p:ph type="title"/>
          </p:nvPr>
        </p:nvSpPr>
        <p:spPr/>
        <p:txBody>
          <a:bodyPr>
            <a:normAutofit/>
          </a:bodyPr>
          <a:lstStyle/>
          <a:p>
            <a:pPr algn="ctr"/>
            <a:r>
              <a:rPr lang="tr-TR" sz="4000" b="1" dirty="0"/>
              <a:t>PTV MARJI</a:t>
            </a:r>
          </a:p>
        </p:txBody>
      </p:sp>
      <p:sp>
        <p:nvSpPr>
          <p:cNvPr id="3" name="İçerik Yer Tutucusu 2">
            <a:extLst>
              <a:ext uri="{FF2B5EF4-FFF2-40B4-BE49-F238E27FC236}">
                <a16:creationId xmlns:a16="http://schemas.microsoft.com/office/drawing/2014/main" id="{F60D0D07-4CEC-D4A7-BF41-CD11E7BBBAD4}"/>
              </a:ext>
            </a:extLst>
          </p:cNvPr>
          <p:cNvSpPr>
            <a:spLocks noGrp="1"/>
          </p:cNvSpPr>
          <p:nvPr>
            <p:ph idx="1"/>
          </p:nvPr>
        </p:nvSpPr>
        <p:spPr/>
        <p:txBody>
          <a:bodyPr>
            <a:normAutofit/>
          </a:bodyPr>
          <a:lstStyle/>
          <a:p>
            <a:pPr>
              <a:lnSpc>
                <a:spcPct val="150000"/>
              </a:lnSpc>
            </a:pPr>
            <a:r>
              <a:rPr lang="tr-TR" dirty="0"/>
              <a:t>PTV, tedavinin geometrik belirsizliklerini, CT-MRI füzyon farkını, setup hatalarını, kapsamalıdır.</a:t>
            </a:r>
          </a:p>
          <a:p>
            <a:pPr>
              <a:lnSpc>
                <a:spcPct val="150000"/>
              </a:lnSpc>
            </a:pPr>
            <a:r>
              <a:rPr lang="tr-TR" dirty="0"/>
              <a:t>Günlük IGRT, termoplastik maske ve  6D düzeltmeler önerilir.</a:t>
            </a:r>
          </a:p>
          <a:p>
            <a:pPr>
              <a:lnSpc>
                <a:spcPct val="150000"/>
              </a:lnSpc>
            </a:pPr>
            <a:r>
              <a:rPr lang="tr-TR" dirty="0"/>
              <a:t>3 mm'lik bir PTV marjı önerilir , ancak ilgili IGRT programına bağlı olarak 2-5 mm de kabul edilebilir.</a:t>
            </a:r>
          </a:p>
        </p:txBody>
      </p:sp>
    </p:spTree>
    <p:extLst>
      <p:ext uri="{BB962C8B-B14F-4D97-AF65-F5344CB8AC3E}">
        <p14:creationId xmlns:p14="http://schemas.microsoft.com/office/powerpoint/2010/main" val="3991941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0E332ACF-6DE9-29F3-15BD-EF22A93668DC}"/>
              </a:ext>
            </a:extLst>
          </p:cNvPr>
          <p:cNvPicPr>
            <a:picLocks noChangeAspect="1"/>
          </p:cNvPicPr>
          <p:nvPr/>
        </p:nvPicPr>
        <p:blipFill>
          <a:blip r:embed="rId2"/>
          <a:stretch>
            <a:fillRect/>
          </a:stretch>
        </p:blipFill>
        <p:spPr>
          <a:xfrm>
            <a:off x="671996" y="1048711"/>
            <a:ext cx="11090564" cy="3021266"/>
          </a:xfrm>
          <a:prstGeom prst="rect">
            <a:avLst/>
          </a:prstGeom>
        </p:spPr>
      </p:pic>
    </p:spTree>
    <p:extLst>
      <p:ext uri="{BB962C8B-B14F-4D97-AF65-F5344CB8AC3E}">
        <p14:creationId xmlns:p14="http://schemas.microsoft.com/office/powerpoint/2010/main" val="3761892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90581BB-3671-4730-03BB-417B144CDCE8}"/>
              </a:ext>
            </a:extLst>
          </p:cNvPr>
          <p:cNvSpPr>
            <a:spLocks noGrp="1"/>
          </p:cNvSpPr>
          <p:nvPr>
            <p:ph idx="1"/>
          </p:nvPr>
        </p:nvSpPr>
        <p:spPr/>
        <p:txBody>
          <a:bodyPr/>
          <a:lstStyle/>
          <a:p>
            <a:pPr marL="0" indent="0">
              <a:buNone/>
            </a:pPr>
            <a:r>
              <a:rPr lang="tr-TR" dirty="0"/>
              <a:t>        </a:t>
            </a:r>
          </a:p>
          <a:p>
            <a:endParaRPr lang="tr-TR" dirty="0"/>
          </a:p>
          <a:p>
            <a:endParaRPr lang="tr-TR" dirty="0"/>
          </a:p>
          <a:p>
            <a:endParaRPr lang="tr-TR" dirty="0"/>
          </a:p>
          <a:p>
            <a:pPr marL="0" indent="0">
              <a:buNone/>
            </a:pPr>
            <a:r>
              <a:rPr lang="tr-TR" dirty="0"/>
              <a:t>                                                                       Teşekkürler.</a:t>
            </a:r>
          </a:p>
        </p:txBody>
      </p:sp>
    </p:spTree>
    <p:extLst>
      <p:ext uri="{BB962C8B-B14F-4D97-AF65-F5344CB8AC3E}">
        <p14:creationId xmlns:p14="http://schemas.microsoft.com/office/powerpoint/2010/main" val="3455263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FD6049-75A8-878C-6EDC-8F9F1969054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0ACB42C-5248-1D1D-64F4-4689FA7D943F}"/>
              </a:ext>
            </a:extLst>
          </p:cNvPr>
          <p:cNvSpPr>
            <a:spLocks noGrp="1"/>
          </p:cNvSpPr>
          <p:nvPr>
            <p:ph idx="1"/>
          </p:nvPr>
        </p:nvSpPr>
        <p:spPr/>
        <p:txBody>
          <a:bodyPr>
            <a:normAutofit fontScale="77500" lnSpcReduction="20000"/>
          </a:bodyPr>
          <a:lstStyle/>
          <a:p>
            <a:pPr>
              <a:lnSpc>
                <a:spcPct val="150000"/>
              </a:lnSpc>
            </a:pPr>
            <a:r>
              <a:rPr lang="tr-TR" dirty="0"/>
              <a:t>Daha doğru radyoterapi (RT) planlama ve uygulama yöntemlerinin geliştirilmesiyle birlikte, hedef belirlemeye yardımcı olabilecek görüntüleme teknikleri de gelişmektedir. </a:t>
            </a:r>
          </a:p>
          <a:p>
            <a:pPr>
              <a:lnSpc>
                <a:spcPct val="150000"/>
              </a:lnSpc>
            </a:pPr>
            <a:r>
              <a:rPr lang="tr-TR" dirty="0"/>
              <a:t>Bunların arasında, manyetik rezonans görüntüleme (MRI) zorunlu hale gelirken, çeşitli pozitron emisyon tomografisi (PET)  kullanıldığı fonksiyonel görüntüleme henüz araştırılma aşamasındadır.</a:t>
            </a:r>
          </a:p>
          <a:p>
            <a:pPr>
              <a:lnSpc>
                <a:spcPct val="150000"/>
              </a:lnSpc>
            </a:pPr>
            <a:r>
              <a:rPr lang="tr-TR" dirty="0"/>
              <a:t>Bu kılavuzlar, hem rutin klinik uygulamada hem de klinik çalışmalarda standartlaştırılmış yönetim amacıyla glioblastoma için hedef belirleme ve RT uygulamasına ilişkin mevcut 'en iyi uygulamayı' sunmaktadır.</a:t>
            </a:r>
          </a:p>
        </p:txBody>
      </p:sp>
    </p:spTree>
    <p:extLst>
      <p:ext uri="{BB962C8B-B14F-4D97-AF65-F5344CB8AC3E}">
        <p14:creationId xmlns:p14="http://schemas.microsoft.com/office/powerpoint/2010/main" val="2465832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8F2FE2-9A9B-4334-8496-88E2D780A713}"/>
              </a:ext>
            </a:extLst>
          </p:cNvPr>
          <p:cNvSpPr>
            <a:spLocks noGrp="1"/>
          </p:cNvSpPr>
          <p:nvPr>
            <p:ph type="title"/>
          </p:nvPr>
        </p:nvSpPr>
        <p:spPr/>
        <p:txBody>
          <a:bodyPr/>
          <a:lstStyle/>
          <a:p>
            <a:pPr algn="ctr"/>
            <a:r>
              <a:rPr lang="tr-TR" b="1" dirty="0"/>
              <a:t>MATERYAL VE METOD</a:t>
            </a:r>
          </a:p>
        </p:txBody>
      </p:sp>
      <p:sp>
        <p:nvSpPr>
          <p:cNvPr id="3" name="İçerik Yer Tutucusu 2">
            <a:extLst>
              <a:ext uri="{FF2B5EF4-FFF2-40B4-BE49-F238E27FC236}">
                <a16:creationId xmlns:a16="http://schemas.microsoft.com/office/drawing/2014/main" id="{63039E21-AD4D-13CD-41D9-2AE042FF34CE}"/>
              </a:ext>
            </a:extLst>
          </p:cNvPr>
          <p:cNvSpPr>
            <a:spLocks noGrp="1"/>
          </p:cNvSpPr>
          <p:nvPr>
            <p:ph idx="1"/>
          </p:nvPr>
        </p:nvSpPr>
        <p:spPr/>
        <p:txBody>
          <a:bodyPr>
            <a:normAutofit fontScale="62500" lnSpcReduction="20000"/>
          </a:bodyPr>
          <a:lstStyle/>
          <a:p>
            <a:pPr>
              <a:lnSpc>
                <a:spcPct val="160000"/>
              </a:lnSpc>
            </a:pPr>
            <a:r>
              <a:rPr lang="tr-TR" dirty="0"/>
              <a:t>MEDLINE </a:t>
            </a:r>
            <a:r>
              <a:rPr lang="tr-TR" dirty="0" err="1"/>
              <a:t>PubMed'de</a:t>
            </a:r>
            <a:r>
              <a:rPr lang="tr-TR" dirty="0"/>
              <a:t> </a:t>
            </a:r>
            <a:r>
              <a:rPr lang="tr-TR" dirty="0" err="1"/>
              <a:t>glioblastomalı</a:t>
            </a:r>
            <a:r>
              <a:rPr lang="tr-TR" dirty="0"/>
              <a:t> yetişkinleri değerlendiren sistematik bir literatür taraması yapıldı. </a:t>
            </a:r>
          </a:p>
          <a:p>
            <a:pPr>
              <a:lnSpc>
                <a:spcPct val="160000"/>
              </a:lnSpc>
            </a:pPr>
            <a:r>
              <a:rPr lang="tr-TR" dirty="0"/>
              <a:t>Araştırma, İngilizce olarak yayınlanan randomize, </a:t>
            </a:r>
            <a:r>
              <a:rPr lang="tr-TR" dirty="0" err="1"/>
              <a:t>prospektif</a:t>
            </a:r>
            <a:r>
              <a:rPr lang="tr-TR" dirty="0"/>
              <a:t> ve retrospektif çalışmalara odaklandı (tüm örneklem büyüklükleri dikkate alındı).</a:t>
            </a:r>
          </a:p>
          <a:p>
            <a:pPr>
              <a:lnSpc>
                <a:spcPct val="160000"/>
              </a:lnSpc>
            </a:pPr>
            <a:r>
              <a:rPr lang="tr-TR" dirty="0"/>
              <a:t>Nihai literatür taraması Nisan 2022'de gerçekleştirildi ve 1.013 özet alındı; bunlardan glioblastoma için hedef tanımlama ve radyasyon tedavisi ayrıntılarına ilişkin veriler sağlayan 51 çalışma değerlendirme için seçildi.</a:t>
            </a:r>
          </a:p>
          <a:p>
            <a:pPr>
              <a:lnSpc>
                <a:spcPct val="160000"/>
              </a:lnSpc>
            </a:pPr>
            <a:r>
              <a:rPr lang="tr-TR" dirty="0"/>
              <a:t> Buna paralel olarak 2015-2021 yılları arasında ESTRO ve ASTRO konferanslarında sunulan özetler ayrı ayrı analiz edildi. Bu kaynaklar bu kılavuza dahil edilmedi ancak bu arada herhangi bir uygulamayı değiştiren çalışma yapılmadığından emin olmak için gözden geçirildi.​</a:t>
            </a:r>
          </a:p>
        </p:txBody>
      </p:sp>
    </p:spTree>
    <p:extLst>
      <p:ext uri="{BB962C8B-B14F-4D97-AF65-F5344CB8AC3E}">
        <p14:creationId xmlns:p14="http://schemas.microsoft.com/office/powerpoint/2010/main" val="136173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19EF01-BC65-5BE7-B48A-6A3F47715517}"/>
              </a:ext>
            </a:extLst>
          </p:cNvPr>
          <p:cNvSpPr>
            <a:spLocks noGrp="1"/>
          </p:cNvSpPr>
          <p:nvPr>
            <p:ph type="title"/>
          </p:nvPr>
        </p:nvSpPr>
        <p:spPr/>
        <p:txBody>
          <a:bodyPr/>
          <a:lstStyle/>
          <a:p>
            <a:pPr algn="ctr"/>
            <a:r>
              <a:rPr lang="tr-TR" b="1" dirty="0"/>
              <a:t>RT HAZIRLIK</a:t>
            </a:r>
          </a:p>
        </p:txBody>
      </p:sp>
      <p:sp>
        <p:nvSpPr>
          <p:cNvPr id="3" name="İçerik Yer Tutucusu 2">
            <a:extLst>
              <a:ext uri="{FF2B5EF4-FFF2-40B4-BE49-F238E27FC236}">
                <a16:creationId xmlns:a16="http://schemas.microsoft.com/office/drawing/2014/main" id="{B981A418-0ADF-E133-9AE5-83384EE59AEB}"/>
              </a:ext>
            </a:extLst>
          </p:cNvPr>
          <p:cNvSpPr>
            <a:spLocks noGrp="1"/>
          </p:cNvSpPr>
          <p:nvPr>
            <p:ph idx="1"/>
          </p:nvPr>
        </p:nvSpPr>
        <p:spPr/>
        <p:txBody>
          <a:bodyPr>
            <a:normAutofit fontScale="92500"/>
          </a:bodyPr>
          <a:lstStyle/>
          <a:p>
            <a:pPr>
              <a:lnSpc>
                <a:spcPct val="150000"/>
              </a:lnSpc>
            </a:pPr>
            <a:r>
              <a:rPr lang="tr-TR" dirty="0"/>
              <a:t>Tekrar edilebilirliği artırmak için termoplastik baş maskesi uygulanmalıdır.</a:t>
            </a:r>
          </a:p>
          <a:p>
            <a:pPr>
              <a:lnSpc>
                <a:spcPct val="150000"/>
              </a:lnSpc>
            </a:pPr>
            <a:r>
              <a:rPr lang="tr-TR" dirty="0"/>
              <a:t>CT simülasyon </a:t>
            </a:r>
            <a:r>
              <a:rPr lang="tr-TR" dirty="0" err="1"/>
              <a:t>verteksten</a:t>
            </a:r>
            <a:r>
              <a:rPr lang="tr-TR" dirty="0"/>
              <a:t> C3 vertebra alt kenarına kadar maksimum 2 mm kesit kalınlığında olmalıdır. </a:t>
            </a:r>
          </a:p>
          <a:p>
            <a:pPr>
              <a:lnSpc>
                <a:spcPct val="150000"/>
              </a:lnSpc>
            </a:pPr>
            <a:r>
              <a:rPr lang="tr-TR" dirty="0"/>
              <a:t>CT simülasyonu daha sonra hedefin belirlenmesine yardımcı olmak için ameliyat sonrası kontrastlı MRI ile füzyon yapılır. </a:t>
            </a:r>
          </a:p>
          <a:p>
            <a:pPr>
              <a:lnSpc>
                <a:spcPct val="150000"/>
              </a:lnSpc>
            </a:pPr>
            <a:r>
              <a:rPr lang="tr-TR" dirty="0"/>
              <a:t>Ameliyat sonrası MRI genellikle ameliyattan sonraki 72 saat içinde çekilir. </a:t>
            </a:r>
          </a:p>
        </p:txBody>
      </p:sp>
    </p:spTree>
    <p:extLst>
      <p:ext uri="{BB962C8B-B14F-4D97-AF65-F5344CB8AC3E}">
        <p14:creationId xmlns:p14="http://schemas.microsoft.com/office/powerpoint/2010/main" val="1019551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0F3063-124A-978E-56FF-73A98A51F21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E43355F-80EF-3D12-A4BD-2F550E97BCE7}"/>
              </a:ext>
            </a:extLst>
          </p:cNvPr>
          <p:cNvSpPr>
            <a:spLocks noGrp="1"/>
          </p:cNvSpPr>
          <p:nvPr>
            <p:ph idx="1"/>
          </p:nvPr>
        </p:nvSpPr>
        <p:spPr/>
        <p:txBody>
          <a:bodyPr>
            <a:normAutofit fontScale="70000" lnSpcReduction="20000"/>
          </a:bodyPr>
          <a:lstStyle/>
          <a:p>
            <a:pPr>
              <a:lnSpc>
                <a:spcPct val="160000"/>
              </a:lnSpc>
            </a:pPr>
            <a:r>
              <a:rPr lang="tr-TR" dirty="0"/>
              <a:t>Tümör artışı veya rezeksiyon kavitesi hacminde değişiklik riskinin yüksek olması nedeniyle tüm hastalar için RT başlangıç tarihinden önceki 2 hafta içinde yeni bir MR çekilmesi önerilir. </a:t>
            </a:r>
          </a:p>
          <a:p>
            <a:pPr>
              <a:lnSpc>
                <a:spcPct val="160000"/>
              </a:lnSpc>
            </a:pPr>
            <a:r>
              <a:rPr lang="tr-TR" dirty="0" err="1"/>
              <a:t>Subtotal</a:t>
            </a:r>
            <a:r>
              <a:rPr lang="tr-TR" dirty="0"/>
              <a:t> veya parsiyel rezeksiyon yapılan hastalarda yeni MR zorunludur. </a:t>
            </a:r>
          </a:p>
          <a:p>
            <a:pPr>
              <a:lnSpc>
                <a:spcPct val="160000"/>
              </a:lnSpc>
            </a:pPr>
            <a:r>
              <a:rPr lang="tr-TR" dirty="0"/>
              <a:t>MRI çekilemiyorsa veya kontrendike ise, </a:t>
            </a:r>
            <a:r>
              <a:rPr lang="tr-TR" dirty="0" err="1"/>
              <a:t>rezüdü</a:t>
            </a:r>
            <a:r>
              <a:rPr lang="tr-TR" dirty="0"/>
              <a:t> hastalığın belirlenmesine yardımcı olmak için kontrastlı BT çekilmelidir. </a:t>
            </a:r>
          </a:p>
          <a:p>
            <a:pPr>
              <a:lnSpc>
                <a:spcPct val="160000"/>
              </a:lnSpc>
            </a:pPr>
            <a:r>
              <a:rPr lang="tr-TR" dirty="0"/>
              <a:t>Hedef tanımına yönelik ek bilgi sağlamak amacıyla amino asit PET/CT veya PET/MRI kullanılıyorsa, görüntüleme ile RT başlangıç tarihi arasında maksimum iki haftalık aralığın olması tavsiye edilir.</a:t>
            </a:r>
          </a:p>
          <a:p>
            <a:pPr>
              <a:lnSpc>
                <a:spcPct val="160000"/>
              </a:lnSpc>
            </a:pPr>
            <a:endParaRPr lang="tr-TR" dirty="0"/>
          </a:p>
        </p:txBody>
      </p:sp>
    </p:spTree>
    <p:extLst>
      <p:ext uri="{BB962C8B-B14F-4D97-AF65-F5344CB8AC3E}">
        <p14:creationId xmlns:p14="http://schemas.microsoft.com/office/powerpoint/2010/main" val="4288367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66F80D-BF90-E196-B008-A65FF9423BCE}"/>
              </a:ext>
            </a:extLst>
          </p:cNvPr>
          <p:cNvSpPr>
            <a:spLocks noGrp="1"/>
          </p:cNvSpPr>
          <p:nvPr>
            <p:ph type="title"/>
          </p:nvPr>
        </p:nvSpPr>
        <p:spPr/>
        <p:txBody>
          <a:bodyPr>
            <a:normAutofit/>
          </a:bodyPr>
          <a:lstStyle/>
          <a:p>
            <a:pPr algn="ctr"/>
            <a:r>
              <a:rPr lang="tr-TR" sz="4000" b="1" dirty="0"/>
              <a:t>GÖRÜNTÜLEME TEKNİKLERİ</a:t>
            </a:r>
          </a:p>
        </p:txBody>
      </p:sp>
      <p:sp>
        <p:nvSpPr>
          <p:cNvPr id="3" name="İçerik Yer Tutucusu 2">
            <a:extLst>
              <a:ext uri="{FF2B5EF4-FFF2-40B4-BE49-F238E27FC236}">
                <a16:creationId xmlns:a16="http://schemas.microsoft.com/office/drawing/2014/main" id="{BEAAB9D9-A9CC-C441-A2D0-04C9A829E1A7}"/>
              </a:ext>
            </a:extLst>
          </p:cNvPr>
          <p:cNvSpPr>
            <a:spLocks noGrp="1"/>
          </p:cNvSpPr>
          <p:nvPr>
            <p:ph idx="1"/>
          </p:nvPr>
        </p:nvSpPr>
        <p:spPr/>
        <p:txBody>
          <a:bodyPr>
            <a:normAutofit fontScale="85000" lnSpcReduction="20000"/>
          </a:bodyPr>
          <a:lstStyle/>
          <a:p>
            <a:pPr>
              <a:lnSpc>
                <a:spcPct val="150000"/>
              </a:lnSpc>
            </a:pPr>
            <a:r>
              <a:rPr lang="tr-TR" dirty="0"/>
              <a:t>Hedef hacim belirleme, kontrastlı 3D T1 ağırlıklı ve T2/FLAIR sekansları kullanılarak gerçekleştirilmelidir (3D sekanslar, </a:t>
            </a:r>
            <a:r>
              <a:rPr lang="tr-TR" dirty="0" err="1"/>
              <a:t>kontrastlanmayan</a:t>
            </a:r>
            <a:r>
              <a:rPr lang="tr-TR" dirty="0"/>
              <a:t> rezidüel tümör vakalarında yararlı olabilir). </a:t>
            </a:r>
          </a:p>
          <a:p>
            <a:pPr>
              <a:lnSpc>
                <a:spcPct val="150000"/>
              </a:lnSpc>
            </a:pPr>
            <a:r>
              <a:rPr lang="tr-TR" dirty="0"/>
              <a:t>Ancak planlama amacıyla T2/FLAIR sekansları kullanılırken dikkatli olunmalıdır. </a:t>
            </a:r>
          </a:p>
          <a:p>
            <a:pPr>
              <a:lnSpc>
                <a:spcPct val="150000"/>
              </a:lnSpc>
            </a:pPr>
            <a:r>
              <a:rPr lang="tr-TR" dirty="0"/>
              <a:t>Birincisi, bu sinyaller spesifik değildir ve tümör infiltrasyonundan ziyade ödem, inflamasyon, postoperatif iskemik değişiklikler veya </a:t>
            </a:r>
            <a:r>
              <a:rPr lang="tr-TR" dirty="0" err="1"/>
              <a:t>gliosisi</a:t>
            </a:r>
            <a:r>
              <a:rPr lang="tr-TR" dirty="0"/>
              <a:t> temsil edebilir. </a:t>
            </a:r>
          </a:p>
          <a:p>
            <a:pPr>
              <a:lnSpc>
                <a:spcPct val="150000"/>
              </a:lnSpc>
            </a:pPr>
            <a:r>
              <a:rPr lang="tr-TR" dirty="0"/>
              <a:t>Ayrıca tümörün kitle etkisine, postoperatif ödem ve steroid dozuna bağlı olarak kısa sürelerde önemli ölçüde dalgalanabilirler. </a:t>
            </a:r>
          </a:p>
        </p:txBody>
      </p:sp>
    </p:spTree>
    <p:extLst>
      <p:ext uri="{BB962C8B-B14F-4D97-AF65-F5344CB8AC3E}">
        <p14:creationId xmlns:p14="http://schemas.microsoft.com/office/powerpoint/2010/main" val="2461181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E6F0CF-BB91-7AFC-4AD1-CB5A09D00F2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2F97460-0628-E039-20EE-F4B7E7BE536F}"/>
              </a:ext>
            </a:extLst>
          </p:cNvPr>
          <p:cNvSpPr>
            <a:spLocks noGrp="1"/>
          </p:cNvSpPr>
          <p:nvPr>
            <p:ph idx="1"/>
          </p:nvPr>
        </p:nvSpPr>
        <p:spPr/>
        <p:txBody>
          <a:bodyPr>
            <a:normAutofit fontScale="77500" lnSpcReduction="20000"/>
          </a:bodyPr>
          <a:lstStyle/>
          <a:p>
            <a:pPr>
              <a:lnSpc>
                <a:spcPct val="160000"/>
              </a:lnSpc>
            </a:pPr>
            <a:r>
              <a:rPr lang="tr-TR" dirty="0"/>
              <a:t>İkincisi, </a:t>
            </a:r>
            <a:r>
              <a:rPr lang="tr-TR" dirty="0" err="1"/>
              <a:t>CTV'yi</a:t>
            </a:r>
            <a:r>
              <a:rPr lang="tr-TR" dirty="0"/>
              <a:t> tanımlamak için tüm T2/FLAIR hiperintens sinyalinin kullanılması sıklıkla normal beynin toleransını aşabilecek büyük bir hedef hacmine dönüşür. </a:t>
            </a:r>
          </a:p>
          <a:p>
            <a:pPr>
              <a:lnSpc>
                <a:spcPct val="160000"/>
              </a:lnSpc>
            </a:pPr>
            <a:r>
              <a:rPr lang="tr-TR" dirty="0"/>
              <a:t>Bununla birlikte, T2/FLAIR sinyal değişiklikleri, tümör infiltrasyonundan şüphelenilen bölgelerin belirlenmesinde yardımcı olabilir. </a:t>
            </a:r>
          </a:p>
          <a:p>
            <a:pPr>
              <a:lnSpc>
                <a:spcPct val="160000"/>
              </a:lnSpc>
            </a:pPr>
            <a:r>
              <a:rPr lang="tr-TR" dirty="0"/>
              <a:t>Tümör infiltrasyonuyla ilişkili T2/FLAIR sinyal anormallikleri arasında korteks veya bazal ganglion çekirdeklerin infiltrasyonu, kitle etkisi (</a:t>
            </a:r>
            <a:r>
              <a:rPr lang="tr-TR" dirty="0" err="1"/>
              <a:t>giral</a:t>
            </a:r>
            <a:r>
              <a:rPr lang="tr-TR" dirty="0"/>
              <a:t> kalınlaşma ve </a:t>
            </a:r>
            <a:r>
              <a:rPr lang="tr-TR" dirty="0" err="1"/>
              <a:t>sulkuslarda</a:t>
            </a:r>
            <a:r>
              <a:rPr lang="tr-TR" dirty="0"/>
              <a:t> silinme ile belirlenen), </a:t>
            </a:r>
            <a:r>
              <a:rPr lang="tr-TR" dirty="0" err="1"/>
              <a:t>ventriküler</a:t>
            </a:r>
            <a:r>
              <a:rPr lang="tr-TR" dirty="0"/>
              <a:t> kompresyon ve/veya korpus </a:t>
            </a:r>
            <a:r>
              <a:rPr lang="tr-TR" dirty="0" err="1"/>
              <a:t>kallosumun</a:t>
            </a:r>
            <a:r>
              <a:rPr lang="tr-TR" dirty="0"/>
              <a:t> kalınlaşması yer alır. </a:t>
            </a:r>
          </a:p>
          <a:p>
            <a:pPr>
              <a:lnSpc>
                <a:spcPct val="160000"/>
              </a:lnSpc>
            </a:pPr>
            <a:r>
              <a:rPr lang="tr-TR" dirty="0"/>
              <a:t>Ödem ise aksine, beyaz cevheri takip etme eğilimindedir.</a:t>
            </a:r>
          </a:p>
          <a:p>
            <a:pPr>
              <a:lnSpc>
                <a:spcPct val="160000"/>
              </a:lnSpc>
            </a:pPr>
            <a:endParaRPr lang="tr-TR" dirty="0"/>
          </a:p>
        </p:txBody>
      </p:sp>
    </p:spTree>
    <p:extLst>
      <p:ext uri="{BB962C8B-B14F-4D97-AF65-F5344CB8AC3E}">
        <p14:creationId xmlns:p14="http://schemas.microsoft.com/office/powerpoint/2010/main" val="801265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09425A-6FE0-D196-38B5-251D79670EB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93DCAA1-5516-FBF2-6C35-35428ED74270}"/>
              </a:ext>
            </a:extLst>
          </p:cNvPr>
          <p:cNvSpPr>
            <a:spLocks noGrp="1"/>
          </p:cNvSpPr>
          <p:nvPr>
            <p:ph idx="1"/>
          </p:nvPr>
        </p:nvSpPr>
        <p:spPr/>
        <p:txBody>
          <a:bodyPr>
            <a:normAutofit fontScale="77500" lnSpcReduction="20000"/>
          </a:bodyPr>
          <a:lstStyle/>
          <a:p>
            <a:pPr>
              <a:lnSpc>
                <a:spcPct val="150000"/>
              </a:lnSpc>
            </a:pPr>
            <a:r>
              <a:rPr lang="tr-TR" dirty="0"/>
              <a:t>Geleneksel MRI sekanslarının (T1, T2 ve FLAIR) kullanılması tümörün hacimsel sınırlarının tanımlanmasına (yani yapısal görüntüleme) izin verirken, perfüzyon ve difüzyon ağırlıklı MRI bölgesel kan hacmi ve mikroyapısal mimari hakkında bilgi verir. </a:t>
            </a:r>
          </a:p>
          <a:p>
            <a:pPr>
              <a:lnSpc>
                <a:spcPct val="150000"/>
              </a:lnSpc>
            </a:pPr>
            <a:r>
              <a:rPr lang="tr-TR" dirty="0"/>
              <a:t>MR spektroskopisi ek moleküler ve metabolik bilgiler sağlayabilir. </a:t>
            </a:r>
          </a:p>
          <a:p>
            <a:pPr>
              <a:lnSpc>
                <a:spcPct val="150000"/>
              </a:lnSpc>
            </a:pPr>
            <a:r>
              <a:rPr lang="tr-TR" dirty="0"/>
              <a:t>Glioblastomanın hedef tanımlanmasında fonksiyonel ve metabolik MR görüntülemenin rolü tam olarak tanımlanmamıştır ve şu anda bu yöntemler yalnızca ileriye dönük çalışmalar çerçevesinde kullanılmalı ve glioblastomanın rutin tanımlanması için önerilmemektedir.</a:t>
            </a:r>
          </a:p>
        </p:txBody>
      </p:sp>
    </p:spTree>
    <p:extLst>
      <p:ext uri="{BB962C8B-B14F-4D97-AF65-F5344CB8AC3E}">
        <p14:creationId xmlns:p14="http://schemas.microsoft.com/office/powerpoint/2010/main" val="349251127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758</TotalTime>
  <Words>1491</Words>
  <Application>Microsoft Office PowerPoint</Application>
  <PresentationFormat>Geniş ekran</PresentationFormat>
  <Paragraphs>77</Paragraphs>
  <Slides>25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25</vt:i4>
      </vt:variant>
    </vt:vector>
  </HeadingPairs>
  <TitlesOfParts>
    <vt:vector size="29" baseType="lpstr">
      <vt:lpstr>Arial</vt:lpstr>
      <vt:lpstr>Calibri</vt:lpstr>
      <vt:lpstr>Calibri Light</vt:lpstr>
      <vt:lpstr>Office Teması</vt:lpstr>
      <vt:lpstr>PowerPoint Sunusu</vt:lpstr>
      <vt:lpstr>PowerPoint Sunusu</vt:lpstr>
      <vt:lpstr>PowerPoint Sunusu</vt:lpstr>
      <vt:lpstr>MATERYAL VE METOD</vt:lpstr>
      <vt:lpstr>RT HAZIRLIK</vt:lpstr>
      <vt:lpstr>PowerPoint Sunusu</vt:lpstr>
      <vt:lpstr>GÖRÜNTÜLEME TEKNİKLERİ</vt:lpstr>
      <vt:lpstr>PowerPoint Sunusu</vt:lpstr>
      <vt:lpstr>PowerPoint Sunusu</vt:lpstr>
      <vt:lpstr>PowerPoint Sunusu</vt:lpstr>
      <vt:lpstr>PowerPoint Sunusu</vt:lpstr>
      <vt:lpstr>HEDEF HACİM BELİRLEME</vt:lpstr>
      <vt:lpstr>PowerPoint Sunusu</vt:lpstr>
      <vt:lpstr>PowerPoint Sunusu</vt:lpstr>
      <vt:lpstr>PowerPoint Sunusu</vt:lpstr>
      <vt:lpstr>PowerPoint Sunusu</vt:lpstr>
      <vt:lpstr>PowerPoint Sunusu</vt:lpstr>
      <vt:lpstr>PowerPoint Sunusu</vt:lpstr>
      <vt:lpstr>PowerPoint Sunusu</vt:lpstr>
      <vt:lpstr>RT DOZ VE FRAKSİYONASYON</vt:lpstr>
      <vt:lpstr>RİSK ALTINDAKİ ORGANLAR</vt:lpstr>
      <vt:lpstr>PowerPoint Sunusu</vt:lpstr>
      <vt:lpstr>PTV MARJI</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ZEYNEP ERTEN</dc:creator>
  <cp:lastModifiedBy>mustafa yücel</cp:lastModifiedBy>
  <cp:revision>13</cp:revision>
  <dcterms:created xsi:type="dcterms:W3CDTF">2023-12-17T01:29:14Z</dcterms:created>
  <dcterms:modified xsi:type="dcterms:W3CDTF">2024-01-12T05:41:09Z</dcterms:modified>
</cp:coreProperties>
</file>