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36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6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24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22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17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0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2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3606D8-0399-4113-95C3-EABF5D65B6E0}" type="datetimeFigureOut">
              <a:rPr lang="tr-TR" smtClean="0"/>
              <a:t>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684A9B-8DE4-4EE2-9898-E972BB9ACD5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66058"/>
            <a:ext cx="9144000" cy="2943497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FIGO 2023 ENDOMETRİUM KANSERİ EVRELEMESİ</a:t>
            </a:r>
            <a:br>
              <a:rPr lang="tr-TR" sz="3200" b="1" dirty="0" smtClean="0"/>
            </a:br>
            <a:r>
              <a:rPr lang="tr-TR" sz="3200" b="1" dirty="0" smtClean="0"/>
              <a:t>- </a:t>
            </a:r>
            <a:br>
              <a:rPr lang="tr-TR" sz="3200" b="1" dirty="0" smtClean="0"/>
            </a:br>
            <a:r>
              <a:rPr lang="tr-TR" sz="3200" b="1" dirty="0" smtClean="0"/>
              <a:t>NELER DEĞİŞTİ?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7714" y="5256666"/>
            <a:ext cx="6879772" cy="1440225"/>
          </a:xfrm>
        </p:spPr>
        <p:txBody>
          <a:bodyPr>
            <a:normAutofit/>
          </a:bodyPr>
          <a:lstStyle/>
          <a:p>
            <a:r>
              <a:rPr lang="tr-TR" sz="1400" b="1" dirty="0" smtClean="0"/>
              <a:t>DR.EREN YILDIZ</a:t>
            </a:r>
          </a:p>
          <a:p>
            <a:r>
              <a:rPr lang="tr-TR" sz="1400" b="1" dirty="0" smtClean="0"/>
              <a:t>ESKİŞEHİR OSMANGAZİ ÜNİVERSİTESİ TIP FAKÜLTESİ RADYASYON ONKOLOJİSİ A.D</a:t>
            </a:r>
          </a:p>
          <a:p>
            <a:r>
              <a:rPr lang="tr-TR" sz="1400" b="1" dirty="0" smtClean="0"/>
              <a:t>13/12/2024 – ESKİŞEHİR</a:t>
            </a:r>
          </a:p>
          <a:p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410581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MOLEKÜLER SINIFLAMA BİLİNİRSE; 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FIGO Evre I ve II: Cerrahi, anatomik ve histolojik bulgular eşliğinde evre I ve II olan olgularda, moleküler sınıflama evreye alt karakter olarak “m” harfi eklenerek yazılmalıdır. </a:t>
            </a:r>
          </a:p>
          <a:p>
            <a:r>
              <a:rPr lang="tr-TR" dirty="0" smtClean="0"/>
              <a:t>Örneğin Evre </a:t>
            </a:r>
            <a:r>
              <a:rPr lang="tr-TR" dirty="0" err="1" smtClean="0"/>
              <a:t>IAm-polemut</a:t>
            </a:r>
            <a:r>
              <a:rPr lang="tr-TR" dirty="0" smtClean="0"/>
              <a:t> </a:t>
            </a:r>
          </a:p>
          <a:p>
            <a:r>
              <a:rPr lang="tr-TR" dirty="0" smtClean="0"/>
              <a:t>FIGO Evre III: Moleküler </a:t>
            </a:r>
            <a:r>
              <a:rPr lang="tr-TR" dirty="0" err="1" smtClean="0"/>
              <a:t>klasifikasyona</a:t>
            </a:r>
            <a:r>
              <a:rPr lang="tr-TR" dirty="0" smtClean="0"/>
              <a:t> göre modifikasyon yapılmaz, ancak p53 anormalliği, Evre IIIm-p53abn şeklinde belirtilir. </a:t>
            </a:r>
          </a:p>
          <a:p>
            <a:r>
              <a:rPr lang="tr-TR" dirty="0" smtClean="0"/>
              <a:t> FIGO Evre IV: Moleküler </a:t>
            </a:r>
            <a:r>
              <a:rPr lang="tr-TR" dirty="0" err="1" smtClean="0"/>
              <a:t>klasifikasyona</a:t>
            </a:r>
            <a:r>
              <a:rPr lang="tr-TR" dirty="0" smtClean="0"/>
              <a:t> göre modifikasyon yapılmaz.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402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9th </a:t>
            </a:r>
            <a:r>
              <a:rPr lang="tr-TR" dirty="0" err="1" smtClean="0"/>
              <a:t>edition</a:t>
            </a:r>
            <a:r>
              <a:rPr lang="tr-TR" dirty="0" smtClean="0"/>
              <a:t> </a:t>
            </a:r>
            <a:r>
              <a:rPr lang="tr-TR" dirty="0" err="1" smtClean="0"/>
              <a:t>lung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(IASLC)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795190"/>
            <a:ext cx="7619048" cy="4285714"/>
          </a:xfrm>
        </p:spPr>
      </p:pic>
    </p:spTree>
    <p:extLst>
      <p:ext uri="{BB962C8B-B14F-4D97-AF65-F5344CB8AC3E}">
        <p14:creationId xmlns:p14="http://schemas.microsoft.com/office/powerpoint/2010/main" val="192061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/>
          <a:stretch/>
        </p:blipFill>
        <p:spPr>
          <a:xfrm>
            <a:off x="438700" y="401634"/>
            <a:ext cx="4612272" cy="5775329"/>
          </a:xfr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9. TNM </a:t>
            </a:r>
            <a:r>
              <a:rPr lang="tr-TR" dirty="0" err="1" smtClean="0"/>
              <a:t>evrelemesinde</a:t>
            </a:r>
            <a:r>
              <a:rPr lang="tr-TR" dirty="0" smtClean="0"/>
              <a:t> neler değişti?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68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tümörü tarif eden T faktöründe tanımlanmaya çalışılan alt grup analizlerinde sağ kalım farkı saptanmamış.</a:t>
            </a:r>
          </a:p>
          <a:p>
            <a:r>
              <a:rPr lang="tr-TR" dirty="0" smtClean="0"/>
              <a:t>Bu nedenle T faktörünün 8.Evreleme’de olduğu şekilde aynen devamı önerilmiş.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96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Bölgesel lenf bezi metastazını tarif eden “N” faktörü değerlendirmesinde klinik, patolojik ve </a:t>
            </a:r>
            <a:r>
              <a:rPr lang="tr-TR" dirty="0" err="1" smtClean="0"/>
              <a:t>neoadjuvan</a:t>
            </a:r>
            <a:r>
              <a:rPr lang="tr-TR" dirty="0" smtClean="0"/>
              <a:t> tedaviler sonrası yeni N tanımlamaları yapılabilir mi diye ayrıntılı analizler uygulanmış N0, N1 ve N2 kategorilerinde yeni bir tanımlama yapma imkânı bulunamamış.</a:t>
            </a:r>
          </a:p>
          <a:p>
            <a:r>
              <a:rPr lang="tr-TR" dirty="0" smtClean="0"/>
              <a:t>N2 kategorisinde tek istasyon ya da aynı taraf 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mediastinal</a:t>
            </a:r>
            <a:r>
              <a:rPr lang="tr-TR" dirty="0" smtClean="0"/>
              <a:t> lenf bezi metastazı olması arasında istatistiksel olarak anlamlı </a:t>
            </a:r>
            <a:r>
              <a:rPr lang="tr-TR" dirty="0" err="1" smtClean="0"/>
              <a:t>sağkalım</a:t>
            </a:r>
            <a:r>
              <a:rPr lang="tr-TR" dirty="0" smtClean="0"/>
              <a:t> farkı saptanmış. </a:t>
            </a:r>
          </a:p>
          <a:p>
            <a:r>
              <a:rPr lang="tr-TR" dirty="0" smtClean="0"/>
              <a:t>Bu nedenle 9.Evrelemede tek N2 istasyonunda metastaz varsa “N2a”, </a:t>
            </a:r>
            <a:r>
              <a:rPr lang="tr-TR" dirty="0" err="1" smtClean="0"/>
              <a:t>multipl</a:t>
            </a:r>
            <a:r>
              <a:rPr lang="tr-TR" dirty="0" smtClean="0"/>
              <a:t> N2 istasyonunda metastaz varsa “N2b” olarak tanımlanması önerilmiş.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21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Uzak organ metastaz tanımlamasını tarif eden M faktöründe M1a ve M1b de bir değişiklik önerilmemiş. </a:t>
            </a:r>
          </a:p>
          <a:p>
            <a:r>
              <a:rPr lang="tr-TR" dirty="0" smtClean="0"/>
              <a:t>M1c, tek organ sisteminde 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ekstratorasik</a:t>
            </a:r>
            <a:r>
              <a:rPr lang="tr-TR" dirty="0" smtClean="0"/>
              <a:t> metastaz (M1c1) ve birden fazla organda 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ekstratorasik</a:t>
            </a:r>
            <a:r>
              <a:rPr lang="tr-TR" dirty="0" smtClean="0"/>
              <a:t> metastaz (M1c2) olarak ikiye ayrılmış. </a:t>
            </a:r>
          </a:p>
          <a:p>
            <a:r>
              <a:rPr lang="tr-TR" dirty="0" smtClean="0"/>
              <a:t>Burada dikkat edilmesi gereken nokta vücudun çok farklı alanlarında yer alan kemiklerin tek sistem sayılması</a:t>
            </a:r>
          </a:p>
          <a:p>
            <a:r>
              <a:rPr lang="tr-TR" dirty="0" smtClean="0"/>
              <a:t>Yani birden farklı kemikte metastaz olsa da başka bir organda metastaz yoksa M1c1 sayılması önerilmiştir.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631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Dinlediğiniz için teşekkür ederim.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41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Histolojik tip </a:t>
            </a:r>
            <a:r>
              <a:rPr lang="tr-TR" dirty="0" err="1" smtClean="0"/>
              <a:t>endometrium</a:t>
            </a:r>
            <a:r>
              <a:rPr lang="tr-TR" dirty="0" smtClean="0"/>
              <a:t> kanserinde en önemli </a:t>
            </a:r>
            <a:r>
              <a:rPr lang="tr-TR" dirty="0" err="1" smtClean="0"/>
              <a:t>prognostik</a:t>
            </a:r>
            <a:r>
              <a:rPr lang="tr-TR" dirty="0" smtClean="0"/>
              <a:t> belirteçlerden biri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Endometrioid</a:t>
            </a:r>
            <a:r>
              <a:rPr lang="tr-TR" sz="2000" dirty="0" smtClean="0"/>
              <a:t> </a:t>
            </a:r>
            <a:r>
              <a:rPr lang="tr-TR" sz="2000" dirty="0" err="1" smtClean="0"/>
              <a:t>karsinom</a:t>
            </a:r>
            <a:r>
              <a:rPr lang="tr-TR" sz="2000" dirty="0" smtClean="0"/>
              <a:t> ( </a:t>
            </a:r>
            <a:r>
              <a:rPr lang="tr-TR" sz="2000" dirty="0" err="1" smtClean="0"/>
              <a:t>low</a:t>
            </a:r>
            <a:r>
              <a:rPr lang="tr-TR" sz="2000" dirty="0" smtClean="0"/>
              <a:t> </a:t>
            </a:r>
            <a:r>
              <a:rPr lang="tr-TR" sz="2000" dirty="0" err="1" smtClean="0"/>
              <a:t>grade</a:t>
            </a:r>
            <a:r>
              <a:rPr lang="tr-TR" sz="2000" dirty="0" smtClean="0"/>
              <a:t> (1-2) ve </a:t>
            </a:r>
            <a:r>
              <a:rPr lang="tr-TR" sz="2000" dirty="0" err="1" smtClean="0"/>
              <a:t>high</a:t>
            </a:r>
            <a:r>
              <a:rPr lang="tr-TR" sz="2000" dirty="0" smtClean="0"/>
              <a:t> </a:t>
            </a:r>
            <a:r>
              <a:rPr lang="tr-TR" sz="2000" dirty="0" err="1" smtClean="0"/>
              <a:t>grade</a:t>
            </a:r>
            <a:r>
              <a:rPr lang="tr-TR" sz="2000" dirty="0" smtClean="0"/>
              <a:t> (3)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Seröz</a:t>
            </a:r>
            <a:r>
              <a:rPr lang="tr-TR" sz="2000" dirty="0" smtClean="0"/>
              <a:t> </a:t>
            </a:r>
            <a:r>
              <a:rPr lang="tr-TR" sz="2000" dirty="0" err="1" smtClean="0"/>
              <a:t>karsinom</a:t>
            </a:r>
            <a:r>
              <a:rPr lang="tr-TR" sz="2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Berrak hücreli </a:t>
            </a:r>
            <a:r>
              <a:rPr lang="tr-TR" sz="2000" dirty="0" err="1" smtClean="0"/>
              <a:t>karsinom</a:t>
            </a:r>
            <a:r>
              <a:rPr lang="tr-TR" sz="2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Mix</a:t>
            </a:r>
            <a:r>
              <a:rPr lang="tr-TR" sz="2000" dirty="0" smtClean="0"/>
              <a:t> </a:t>
            </a:r>
            <a:r>
              <a:rPr lang="tr-TR" sz="2000" dirty="0" err="1" smtClean="0"/>
              <a:t>karsinom</a:t>
            </a:r>
            <a:r>
              <a:rPr lang="tr-TR" sz="2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Undiferansiye</a:t>
            </a:r>
            <a:r>
              <a:rPr lang="tr-TR" sz="2000" dirty="0" smtClean="0"/>
              <a:t> </a:t>
            </a:r>
            <a:r>
              <a:rPr lang="tr-TR" sz="2000" dirty="0" err="1" smtClean="0"/>
              <a:t>karsinom</a:t>
            </a:r>
            <a:r>
              <a:rPr lang="tr-TR" sz="2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Karsinosarkom</a:t>
            </a:r>
            <a:r>
              <a:rPr lang="tr-TR" sz="2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Nadir tipler ( </a:t>
            </a:r>
            <a:r>
              <a:rPr lang="tr-TR" sz="2000" dirty="0" err="1" smtClean="0"/>
              <a:t>mezonefrik</a:t>
            </a:r>
            <a:r>
              <a:rPr lang="tr-TR" sz="2000" dirty="0" smtClean="0"/>
              <a:t> </a:t>
            </a:r>
            <a:r>
              <a:rPr lang="tr-TR" sz="2000" dirty="0" err="1" smtClean="0"/>
              <a:t>like</a:t>
            </a:r>
            <a:r>
              <a:rPr lang="tr-TR" sz="2000" dirty="0" smtClean="0"/>
              <a:t> , </a:t>
            </a:r>
            <a:r>
              <a:rPr lang="tr-TR" sz="2000" dirty="0" err="1" smtClean="0"/>
              <a:t>gastrointestinal</a:t>
            </a:r>
            <a:r>
              <a:rPr lang="tr-TR" sz="2000" dirty="0" smtClean="0"/>
              <a:t> </a:t>
            </a:r>
            <a:r>
              <a:rPr lang="tr-TR" sz="2000" dirty="0" err="1" smtClean="0"/>
              <a:t>müsinöz</a:t>
            </a:r>
            <a:r>
              <a:rPr lang="tr-TR" sz="2000" dirty="0" smtClean="0"/>
              <a:t> tip vs.)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3024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Düşük </a:t>
            </a:r>
            <a:r>
              <a:rPr lang="tr-TR" dirty="0" err="1" smtClean="0"/>
              <a:t>gradeli</a:t>
            </a:r>
            <a:r>
              <a:rPr lang="tr-TR" dirty="0" smtClean="0"/>
              <a:t> ( </a:t>
            </a:r>
            <a:r>
              <a:rPr lang="tr-TR" dirty="0" err="1" smtClean="0"/>
              <a:t>grade</a:t>
            </a:r>
            <a:r>
              <a:rPr lang="tr-TR" dirty="0" smtClean="0"/>
              <a:t> 1-2) </a:t>
            </a:r>
            <a:r>
              <a:rPr lang="tr-TR" dirty="0" err="1" smtClean="0"/>
              <a:t>endometrioid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> agresif olmayan tip olarak tanımlanmış. </a:t>
            </a:r>
          </a:p>
          <a:p>
            <a:r>
              <a:rPr lang="tr-TR" dirty="0" smtClean="0"/>
              <a:t>Diğer histolojik tipler agresif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360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Yüksek dereceli </a:t>
            </a:r>
            <a:r>
              <a:rPr lang="tr-TR" dirty="0" err="1" smtClean="0"/>
              <a:t>endometrioid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Prognostik</a:t>
            </a:r>
            <a:r>
              <a:rPr lang="tr-TR" dirty="0" smtClean="0"/>
              <a:t>, klinik ve moleküler açıdan değerlendirildiğinde oldukça heterojen bir alt grup </a:t>
            </a:r>
          </a:p>
          <a:p>
            <a:r>
              <a:rPr lang="tr-TR" dirty="0" smtClean="0"/>
              <a:t>Ayrım yapmada işimizi kolaylaştıran yeni bir yaklaşım – moleküler sınıflama </a:t>
            </a:r>
          </a:p>
          <a:p>
            <a:r>
              <a:rPr lang="tr-TR" dirty="0" smtClean="0"/>
              <a:t>POLE mutasyonu – </a:t>
            </a:r>
            <a:r>
              <a:rPr lang="tr-TR" dirty="0" err="1" smtClean="0"/>
              <a:t>grade’e</a:t>
            </a:r>
            <a:r>
              <a:rPr lang="tr-TR" dirty="0" smtClean="0"/>
              <a:t> bağlı olmaksızın POLE mut. Varlığında </a:t>
            </a:r>
            <a:r>
              <a:rPr lang="tr-TR" dirty="0" err="1" smtClean="0"/>
              <a:t>prognoz</a:t>
            </a:r>
            <a:r>
              <a:rPr lang="tr-TR" dirty="0" smtClean="0"/>
              <a:t> mükemmel </a:t>
            </a:r>
          </a:p>
          <a:p>
            <a:r>
              <a:rPr lang="tr-TR" dirty="0" err="1" smtClean="0"/>
              <a:t>Mismatch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</a:t>
            </a:r>
            <a:r>
              <a:rPr lang="tr-TR" dirty="0" err="1" smtClean="0"/>
              <a:t>deficient</a:t>
            </a:r>
            <a:r>
              <a:rPr lang="tr-TR" dirty="0" smtClean="0"/>
              <a:t> (</a:t>
            </a:r>
            <a:r>
              <a:rPr lang="tr-TR" dirty="0" err="1" smtClean="0"/>
              <a:t>MMRd</a:t>
            </a:r>
            <a:r>
              <a:rPr lang="tr-TR" dirty="0" smtClean="0"/>
              <a:t>) </a:t>
            </a:r>
            <a:r>
              <a:rPr lang="tr-TR" dirty="0" err="1" smtClean="0"/>
              <a:t>subtipi</a:t>
            </a:r>
            <a:r>
              <a:rPr lang="tr-TR" dirty="0" smtClean="0"/>
              <a:t> – </a:t>
            </a:r>
            <a:r>
              <a:rPr lang="tr-TR" dirty="0" err="1" smtClean="0"/>
              <a:t>intermediate</a:t>
            </a:r>
            <a:r>
              <a:rPr lang="tr-TR" dirty="0" smtClean="0"/>
              <a:t> </a:t>
            </a:r>
            <a:r>
              <a:rPr lang="tr-TR" dirty="0" err="1" smtClean="0"/>
              <a:t>prognoz</a:t>
            </a:r>
            <a:r>
              <a:rPr lang="tr-TR" dirty="0" smtClean="0"/>
              <a:t> </a:t>
            </a:r>
          </a:p>
          <a:p>
            <a:r>
              <a:rPr lang="tr-TR" dirty="0" smtClean="0"/>
              <a:t>P53 mut.- kötü </a:t>
            </a:r>
            <a:r>
              <a:rPr lang="tr-TR" dirty="0" err="1" smtClean="0"/>
              <a:t>prognoz</a:t>
            </a:r>
            <a:r>
              <a:rPr lang="tr-TR" dirty="0" smtClean="0"/>
              <a:t> ile ilişkili </a:t>
            </a:r>
          </a:p>
          <a:p>
            <a:r>
              <a:rPr lang="tr-TR" dirty="0" smtClean="0"/>
              <a:t>Östrojen reseptörü negatif olan grup </a:t>
            </a:r>
            <a:r>
              <a:rPr lang="tr-TR" dirty="0" err="1" smtClean="0"/>
              <a:t>non</a:t>
            </a:r>
            <a:r>
              <a:rPr lang="tr-TR" dirty="0" smtClean="0"/>
              <a:t> spesifik moleküler grup( NSMP) olarak adlandırılıyor – kötü </a:t>
            </a:r>
            <a:r>
              <a:rPr lang="tr-TR" dirty="0" err="1" smtClean="0"/>
              <a:t>prognoz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73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LENFOVASKÜLER İNVAZYON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Hastalık </a:t>
            </a:r>
            <a:r>
              <a:rPr lang="tr-TR" dirty="0" err="1" smtClean="0"/>
              <a:t>nüksünde</a:t>
            </a:r>
            <a:r>
              <a:rPr lang="tr-TR" dirty="0" smtClean="0"/>
              <a:t> bağımsız ve güçlü bir </a:t>
            </a:r>
            <a:r>
              <a:rPr lang="tr-TR" dirty="0" err="1" smtClean="0"/>
              <a:t>prognostik</a:t>
            </a:r>
            <a:r>
              <a:rPr lang="tr-TR" dirty="0" smtClean="0"/>
              <a:t> faktör </a:t>
            </a:r>
          </a:p>
          <a:p>
            <a:r>
              <a:rPr lang="tr-TR" dirty="0" smtClean="0"/>
              <a:t>LVSI tümörün </a:t>
            </a:r>
            <a:r>
              <a:rPr lang="tr-TR" dirty="0" err="1" smtClean="0"/>
              <a:t>invaziv</a:t>
            </a:r>
            <a:r>
              <a:rPr lang="tr-TR" dirty="0" smtClean="0"/>
              <a:t> yüzeyinden belirlenir </a:t>
            </a:r>
          </a:p>
          <a:p>
            <a:r>
              <a:rPr lang="tr-TR" dirty="0" smtClean="0"/>
              <a:t>3 gruba ayrılıyor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LVSI YOK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LVSI </a:t>
            </a:r>
            <a:r>
              <a:rPr lang="tr-TR" dirty="0" err="1" smtClean="0"/>
              <a:t>fokal</a:t>
            </a:r>
            <a:r>
              <a:rPr lang="tr-TR" dirty="0" smtClean="0"/>
              <a:t> ( &lt;5 damar </a:t>
            </a:r>
            <a:r>
              <a:rPr lang="tr-TR" dirty="0" err="1" smtClean="0"/>
              <a:t>invazyonu</a:t>
            </a:r>
            <a:r>
              <a:rPr lang="tr-TR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LVSI yaygın (&gt;5 damar 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695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EVRE 1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FIGO 2009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FIGO 2023</a:t>
            </a:r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8889" t="28708" r="29637" b="61833"/>
          <a:stretch/>
        </p:blipFill>
        <p:spPr>
          <a:xfrm>
            <a:off x="838200" y="3013164"/>
            <a:ext cx="4819638" cy="9231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26009" t="22569" r="13182" b="28802"/>
          <a:stretch/>
        </p:blipFill>
        <p:spPr>
          <a:xfrm>
            <a:off x="5740569" y="2577736"/>
            <a:ext cx="6175786" cy="27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EVRE 2 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FIGO 2009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981" t="37632" r="35912" b="58466"/>
          <a:stretch/>
        </p:blipFill>
        <p:spPr>
          <a:xfrm>
            <a:off x="984068" y="3544389"/>
            <a:ext cx="4164537" cy="600891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FIGO 2023 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5077" t="33211" r="11750" b="30646"/>
          <a:stretch/>
        </p:blipFill>
        <p:spPr>
          <a:xfrm>
            <a:off x="6521907" y="3251676"/>
            <a:ext cx="4833481" cy="15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EVRE 3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FIGO 2009 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319" t="40933" r="30341" b="41657"/>
          <a:stretch/>
        </p:blipFill>
        <p:spPr>
          <a:xfrm>
            <a:off x="900748" y="3006726"/>
            <a:ext cx="4981398" cy="2070371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FIGO 2023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8945" t="17905" r="14824" b="8178"/>
          <a:stretch/>
        </p:blipFill>
        <p:spPr>
          <a:xfrm>
            <a:off x="6005525" y="2783890"/>
            <a:ext cx="5925218" cy="38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8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EVRE 4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FIGO 2009 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474" t="58043" r="31185" b="30551"/>
          <a:stretch/>
        </p:blipFill>
        <p:spPr>
          <a:xfrm>
            <a:off x="757646" y="3006727"/>
            <a:ext cx="5041616" cy="2035536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FIGO 2023 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6757" t="35004" r="14438" b="30347"/>
          <a:stretch/>
        </p:blipFill>
        <p:spPr>
          <a:xfrm>
            <a:off x="6225711" y="2671581"/>
            <a:ext cx="5129677" cy="31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</TotalTime>
  <Words>484</Words>
  <Application>Microsoft Office PowerPoint</Application>
  <PresentationFormat>Geniş ekran</PresentationFormat>
  <Paragraphs>57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Tw Cen MT</vt:lpstr>
      <vt:lpstr>Tw Cen MT Condensed</vt:lpstr>
      <vt:lpstr>Wingdings</vt:lpstr>
      <vt:lpstr>Wingdings 3</vt:lpstr>
      <vt:lpstr>Entegral</vt:lpstr>
      <vt:lpstr>FIGO 2023 ENDOMETRİUM KANSERİ EVRELEMESİ -  NELER DEĞİŞTİ?</vt:lpstr>
      <vt:lpstr>PowerPoint Sunusu</vt:lpstr>
      <vt:lpstr>PowerPoint Sunusu</vt:lpstr>
      <vt:lpstr>Yüksek dereceli endometrioid karsinom </vt:lpstr>
      <vt:lpstr>LENFOVASKÜLER İNVAZYON </vt:lpstr>
      <vt:lpstr>EVRE 1</vt:lpstr>
      <vt:lpstr>EVRE 2 </vt:lpstr>
      <vt:lpstr>EVRE 3</vt:lpstr>
      <vt:lpstr>EVRE 4 </vt:lpstr>
      <vt:lpstr>MOLEKÜLER SINIFLAMA BİLİNİRSE; </vt:lpstr>
      <vt:lpstr>9th edition lung cancer (IASLC)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STATION1099</dc:creator>
  <cp:lastModifiedBy>STATION1099</cp:lastModifiedBy>
  <cp:revision>12</cp:revision>
  <dcterms:created xsi:type="dcterms:W3CDTF">2024-12-07T14:56:51Z</dcterms:created>
  <dcterms:modified xsi:type="dcterms:W3CDTF">2024-12-07T16:10:52Z</dcterms:modified>
</cp:coreProperties>
</file>