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256" r:id="rId2"/>
    <p:sldId id="257" r:id="rId3"/>
    <p:sldId id="258" r:id="rId4"/>
    <p:sldId id="275"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6" r:id="rId19"/>
    <p:sldId id="272" r:id="rId20"/>
    <p:sldId id="277" r:id="rId21"/>
    <p:sldId id="278" r:id="rId22"/>
    <p:sldId id="279" r:id="rId23"/>
    <p:sldId id="280" r:id="rId24"/>
    <p:sldId id="281" r:id="rId25"/>
    <p:sldId id="282" r:id="rId26"/>
    <p:sldId id="283" r:id="rId27"/>
    <p:sldId id="273" r:id="rId28"/>
    <p:sldId id="274" r:id="rId29"/>
    <p:sldId id="284" r:id="rId30"/>
    <p:sldId id="285" r:id="rId31"/>
    <p:sldId id="286" r:id="rId32"/>
    <p:sldId id="287" r:id="rId33"/>
    <p:sldId id="290" r:id="rId34"/>
    <p:sldId id="288" r:id="rId35"/>
    <p:sldId id="292" r:id="rId36"/>
    <p:sldId id="293" r:id="rId37"/>
    <p:sldId id="294" r:id="rId38"/>
    <p:sldId id="291" r:id="rId39"/>
    <p:sldId id="295" r:id="rId40"/>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8" d="100"/>
          <a:sy n="88" d="100"/>
        </p:scale>
        <p:origin x="62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587FBA-70DB-4FC9-A3D6-AB68C22E3F64}" type="datetimeFigureOut">
              <a:rPr lang="tr-TR" smtClean="0"/>
              <a:t>23.02.2024</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9BB731-8A48-4BB8-9879-C5A094437A2A}" type="slidenum">
              <a:rPr lang="tr-TR" smtClean="0"/>
              <a:t>‹#›</a:t>
            </a:fld>
            <a:endParaRPr lang="tr-TR"/>
          </a:p>
        </p:txBody>
      </p:sp>
    </p:spTree>
    <p:extLst>
      <p:ext uri="{BB962C8B-B14F-4D97-AF65-F5344CB8AC3E}">
        <p14:creationId xmlns:p14="http://schemas.microsoft.com/office/powerpoint/2010/main" val="2491679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09BB731-8A48-4BB8-9879-C5A094437A2A}" type="slidenum">
              <a:rPr lang="tr-TR" smtClean="0"/>
              <a:t>11</a:t>
            </a:fld>
            <a:endParaRPr lang="tr-TR"/>
          </a:p>
        </p:txBody>
      </p:sp>
    </p:spTree>
    <p:extLst>
      <p:ext uri="{BB962C8B-B14F-4D97-AF65-F5344CB8AC3E}">
        <p14:creationId xmlns:p14="http://schemas.microsoft.com/office/powerpoint/2010/main" val="16700664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tr-TR" smtClean="0"/>
              <a:t>Asıl başlık stili için tıklatın</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tıklayın</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282EA84A-4FC7-4963-912F-C151BB1EEF9E}" type="datetimeFigureOut">
              <a:rPr lang="tr-TR" smtClean="0"/>
              <a:t>23.02.2024</a:t>
            </a:fld>
            <a:endParaRPr lang="tr-TR"/>
          </a:p>
        </p:txBody>
      </p:sp>
      <p:sp>
        <p:nvSpPr>
          <p:cNvPr id="5" name="Footer Placeholder 4"/>
          <p:cNvSpPr>
            <a:spLocks noGrp="1"/>
          </p:cNvSpPr>
          <p:nvPr>
            <p:ph type="ftr" sz="quarter" idx="11"/>
          </p:nvPr>
        </p:nvSpPr>
        <p:spPr>
          <a:xfrm>
            <a:off x="3962399" y="5870575"/>
            <a:ext cx="4893958" cy="377825"/>
          </a:xfrm>
        </p:spPr>
        <p:txBody>
          <a:bodyPr/>
          <a:lstStyle/>
          <a:p>
            <a:endParaRPr lang="tr-TR"/>
          </a:p>
        </p:txBody>
      </p:sp>
      <p:sp>
        <p:nvSpPr>
          <p:cNvPr id="6" name="Slide Number Placeholder 5"/>
          <p:cNvSpPr>
            <a:spLocks noGrp="1"/>
          </p:cNvSpPr>
          <p:nvPr>
            <p:ph type="sldNum" sz="quarter" idx="12"/>
          </p:nvPr>
        </p:nvSpPr>
        <p:spPr>
          <a:xfrm>
            <a:off x="10608958" y="5870575"/>
            <a:ext cx="551167" cy="377825"/>
          </a:xfrm>
        </p:spPr>
        <p:txBody>
          <a:bodyPr/>
          <a:lstStyle/>
          <a:p>
            <a:fld id="{B778B46C-9F39-4E3F-856F-FD9EBB4716FF}" type="slidenum">
              <a:rPr lang="tr-TR" smtClean="0"/>
              <a:t>‹#›</a:t>
            </a:fld>
            <a:endParaRPr lang="tr-TR"/>
          </a:p>
        </p:txBody>
      </p:sp>
    </p:spTree>
    <p:extLst>
      <p:ext uri="{BB962C8B-B14F-4D97-AF65-F5344CB8AC3E}">
        <p14:creationId xmlns:p14="http://schemas.microsoft.com/office/powerpoint/2010/main" val="346705308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282EA84A-4FC7-4963-912F-C151BB1EEF9E}" type="datetimeFigureOut">
              <a:rPr lang="tr-TR" smtClean="0"/>
              <a:t>23.02.2024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778B46C-9F39-4E3F-856F-FD9EBB4716FF}" type="slidenum">
              <a:rPr lang="tr-TR" smtClean="0"/>
              <a:t>‹#›</a:t>
            </a:fld>
            <a:endParaRPr lang="tr-TR"/>
          </a:p>
        </p:txBody>
      </p:sp>
    </p:spTree>
    <p:extLst>
      <p:ext uri="{BB962C8B-B14F-4D97-AF65-F5344CB8AC3E}">
        <p14:creationId xmlns:p14="http://schemas.microsoft.com/office/powerpoint/2010/main" val="3164193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282EA84A-4FC7-4963-912F-C151BB1EEF9E}" type="datetimeFigureOut">
              <a:rPr lang="tr-TR" smtClean="0"/>
              <a:t>23.02.2024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778B46C-9F39-4E3F-856F-FD9EBB4716FF}" type="slidenum">
              <a:rPr lang="tr-TR" smtClean="0"/>
              <a:t>‹#›</a:t>
            </a:fld>
            <a:endParaRPr lang="tr-TR"/>
          </a:p>
        </p:txBody>
      </p:sp>
    </p:spTree>
    <p:extLst>
      <p:ext uri="{BB962C8B-B14F-4D97-AF65-F5344CB8AC3E}">
        <p14:creationId xmlns:p14="http://schemas.microsoft.com/office/powerpoint/2010/main" val="17487909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tr-TR" smtClean="0"/>
              <a:t>Asıl başlık stili için tıklatın</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282EA84A-4FC7-4963-912F-C151BB1EEF9E}" type="datetimeFigureOut">
              <a:rPr lang="tr-TR" smtClean="0"/>
              <a:t>23.02.2024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778B46C-9F39-4E3F-856F-FD9EBB4716FF}" type="slidenum">
              <a:rPr lang="tr-TR" smtClean="0"/>
              <a:t>‹#›</a:t>
            </a:fld>
            <a:endParaRPr lang="tr-TR"/>
          </a:p>
        </p:txBody>
      </p:sp>
    </p:spTree>
    <p:extLst>
      <p:ext uri="{BB962C8B-B14F-4D97-AF65-F5344CB8AC3E}">
        <p14:creationId xmlns:p14="http://schemas.microsoft.com/office/powerpoint/2010/main" val="23110731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282EA84A-4FC7-4963-912F-C151BB1EEF9E}" type="datetimeFigureOut">
              <a:rPr lang="tr-TR" smtClean="0"/>
              <a:t>23.02.2024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778B46C-9F39-4E3F-856F-FD9EBB4716FF}" type="slidenum">
              <a:rPr lang="tr-TR" smtClean="0"/>
              <a:t>‹#›</a:t>
            </a:fld>
            <a:endParaRPr lang="tr-TR"/>
          </a:p>
        </p:txBody>
      </p:sp>
    </p:spTree>
    <p:extLst>
      <p:ext uri="{BB962C8B-B14F-4D97-AF65-F5344CB8AC3E}">
        <p14:creationId xmlns:p14="http://schemas.microsoft.com/office/powerpoint/2010/main" val="3534010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tr-TR" smtClean="0"/>
              <a:t>Asıl başlık stili için tıklatın</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tr-TR" smtClean="0"/>
              <a:t>Asıl metin stillerini düzenle</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282EA84A-4FC7-4963-912F-C151BB1EEF9E}" type="datetimeFigureOut">
              <a:rPr lang="tr-TR" smtClean="0"/>
              <a:t>23.02.2024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778B46C-9F39-4E3F-856F-FD9EBB4716FF}" type="slidenum">
              <a:rPr lang="tr-TR" smtClean="0"/>
              <a:t>‹#›</a:t>
            </a:fld>
            <a:endParaRPr lang="tr-TR"/>
          </a:p>
        </p:txBody>
      </p:sp>
    </p:spTree>
    <p:extLst>
      <p:ext uri="{BB962C8B-B14F-4D97-AF65-F5344CB8AC3E}">
        <p14:creationId xmlns:p14="http://schemas.microsoft.com/office/powerpoint/2010/main" val="3483915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tr-TR" smtClean="0"/>
              <a:t>Asıl başlık stili için tıklatın</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tr-TR" smtClean="0"/>
              <a:t>Asıl metin stillerini düzenle</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282EA84A-4FC7-4963-912F-C151BB1EEF9E}" type="datetimeFigureOut">
              <a:rPr lang="tr-TR" smtClean="0"/>
              <a:t>23.02.2024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778B46C-9F39-4E3F-856F-FD9EBB4716FF}" type="slidenum">
              <a:rPr lang="tr-TR" smtClean="0"/>
              <a:t>‹#›</a:t>
            </a:fld>
            <a:endParaRPr lang="tr-TR"/>
          </a:p>
        </p:txBody>
      </p:sp>
    </p:spTree>
    <p:extLst>
      <p:ext uri="{BB962C8B-B14F-4D97-AF65-F5344CB8AC3E}">
        <p14:creationId xmlns:p14="http://schemas.microsoft.com/office/powerpoint/2010/main" val="5583660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282EA84A-4FC7-4963-912F-C151BB1EEF9E}" type="datetimeFigureOut">
              <a:rPr lang="tr-TR" smtClean="0"/>
              <a:t>23.02.2024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778B46C-9F39-4E3F-856F-FD9EBB4716FF}" type="slidenum">
              <a:rPr lang="tr-TR" smtClean="0"/>
              <a:t>‹#›</a:t>
            </a:fld>
            <a:endParaRPr lang="tr-TR"/>
          </a:p>
        </p:txBody>
      </p:sp>
      <p:sp>
        <p:nvSpPr>
          <p:cNvPr id="8" name="Title 1"/>
          <p:cNvSpPr>
            <a:spLocks noGrp="1"/>
          </p:cNvSpPr>
          <p:nvPr>
            <p:ph type="title"/>
          </p:nvPr>
        </p:nvSpPr>
        <p:spPr>
          <a:xfrm>
            <a:off x="685801" y="609600"/>
            <a:ext cx="10131425" cy="1456267"/>
          </a:xfrm>
        </p:spPr>
        <p:txBody>
          <a:bodyPr/>
          <a:lstStyle/>
          <a:p>
            <a:r>
              <a:rPr lang="tr-TR" smtClean="0"/>
              <a:t>Asıl başlık stili için tıklatın</a:t>
            </a:r>
            <a:endParaRPr lang="en-US" dirty="0"/>
          </a:p>
        </p:txBody>
      </p:sp>
    </p:spTree>
    <p:extLst>
      <p:ext uri="{BB962C8B-B14F-4D97-AF65-F5344CB8AC3E}">
        <p14:creationId xmlns:p14="http://schemas.microsoft.com/office/powerpoint/2010/main" val="1755955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282EA84A-4FC7-4963-912F-C151BB1EEF9E}" type="datetimeFigureOut">
              <a:rPr lang="tr-TR" smtClean="0"/>
              <a:t>23.02.2024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778B46C-9F39-4E3F-856F-FD9EBB4716FF}" type="slidenum">
              <a:rPr lang="tr-TR" smtClean="0"/>
              <a:t>‹#›</a:t>
            </a:fld>
            <a:endParaRPr lang="tr-TR"/>
          </a:p>
        </p:txBody>
      </p:sp>
    </p:spTree>
    <p:extLst>
      <p:ext uri="{BB962C8B-B14F-4D97-AF65-F5344CB8AC3E}">
        <p14:creationId xmlns:p14="http://schemas.microsoft.com/office/powerpoint/2010/main" val="2928480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nchor="ct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282EA84A-4FC7-4963-912F-C151BB1EEF9E}" type="datetimeFigureOut">
              <a:rPr lang="tr-TR" smtClean="0"/>
              <a:t>23.02.2024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778B46C-9F39-4E3F-856F-FD9EBB4716FF}" type="slidenum">
              <a:rPr lang="tr-TR" smtClean="0"/>
              <a:t>‹#›</a:t>
            </a:fld>
            <a:endParaRPr lang="tr-TR"/>
          </a:p>
        </p:txBody>
      </p:sp>
    </p:spTree>
    <p:extLst>
      <p:ext uri="{BB962C8B-B14F-4D97-AF65-F5344CB8AC3E}">
        <p14:creationId xmlns:p14="http://schemas.microsoft.com/office/powerpoint/2010/main" val="517531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tr-TR" smtClean="0"/>
              <a:t>Asıl başlık stili için tıklatın</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282EA84A-4FC7-4963-912F-C151BB1EEF9E}" type="datetimeFigureOut">
              <a:rPr lang="tr-TR" smtClean="0"/>
              <a:t>23.02.2024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778B46C-9F39-4E3F-856F-FD9EBB4716FF}" type="slidenum">
              <a:rPr lang="tr-TR" smtClean="0"/>
              <a:t>‹#›</a:t>
            </a:fld>
            <a:endParaRPr lang="tr-TR"/>
          </a:p>
        </p:txBody>
      </p:sp>
    </p:spTree>
    <p:extLst>
      <p:ext uri="{BB962C8B-B14F-4D97-AF65-F5344CB8AC3E}">
        <p14:creationId xmlns:p14="http://schemas.microsoft.com/office/powerpoint/2010/main" val="1729944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282EA84A-4FC7-4963-912F-C151BB1EEF9E}" type="datetimeFigureOut">
              <a:rPr lang="tr-TR" smtClean="0"/>
              <a:t>23.02.2024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778B46C-9F39-4E3F-856F-FD9EBB4716FF}" type="slidenum">
              <a:rPr lang="tr-TR" smtClean="0"/>
              <a:t>‹#›</a:t>
            </a:fld>
            <a:endParaRPr lang="tr-TR"/>
          </a:p>
        </p:txBody>
      </p:sp>
    </p:spTree>
    <p:extLst>
      <p:ext uri="{BB962C8B-B14F-4D97-AF65-F5344CB8AC3E}">
        <p14:creationId xmlns:p14="http://schemas.microsoft.com/office/powerpoint/2010/main" val="534234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282EA84A-4FC7-4963-912F-C151BB1EEF9E}" type="datetimeFigureOut">
              <a:rPr lang="tr-TR" smtClean="0"/>
              <a:t>23.02.2024</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B778B46C-9F39-4E3F-856F-FD9EBB4716FF}" type="slidenum">
              <a:rPr lang="tr-TR" smtClean="0"/>
              <a:t>‹#›</a:t>
            </a:fld>
            <a:endParaRPr lang="tr-TR"/>
          </a:p>
        </p:txBody>
      </p:sp>
    </p:spTree>
    <p:extLst>
      <p:ext uri="{BB962C8B-B14F-4D97-AF65-F5344CB8AC3E}">
        <p14:creationId xmlns:p14="http://schemas.microsoft.com/office/powerpoint/2010/main" val="1865322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282EA84A-4FC7-4963-912F-C151BB1EEF9E}" type="datetimeFigureOut">
              <a:rPr lang="tr-TR" smtClean="0"/>
              <a:t>23.02.2024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B778B46C-9F39-4E3F-856F-FD9EBB4716FF}" type="slidenum">
              <a:rPr lang="tr-TR" smtClean="0"/>
              <a:t>‹#›</a:t>
            </a:fld>
            <a:endParaRPr lang="tr-TR"/>
          </a:p>
        </p:txBody>
      </p:sp>
    </p:spTree>
    <p:extLst>
      <p:ext uri="{BB962C8B-B14F-4D97-AF65-F5344CB8AC3E}">
        <p14:creationId xmlns:p14="http://schemas.microsoft.com/office/powerpoint/2010/main" val="2213905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282EA84A-4FC7-4963-912F-C151BB1EEF9E}" type="datetimeFigureOut">
              <a:rPr lang="tr-TR" smtClean="0"/>
              <a:t>23.02.2024</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B778B46C-9F39-4E3F-856F-FD9EBB4716FF}" type="slidenum">
              <a:rPr lang="tr-TR" smtClean="0"/>
              <a:t>‹#›</a:t>
            </a:fld>
            <a:endParaRPr lang="tr-TR"/>
          </a:p>
        </p:txBody>
      </p:sp>
    </p:spTree>
    <p:extLst>
      <p:ext uri="{BB962C8B-B14F-4D97-AF65-F5344CB8AC3E}">
        <p14:creationId xmlns:p14="http://schemas.microsoft.com/office/powerpoint/2010/main" val="2783479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tr-TR" smtClean="0"/>
              <a:t>Asıl başlık stili için tıklatın</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282EA84A-4FC7-4963-912F-C151BB1EEF9E}" type="datetimeFigureOut">
              <a:rPr lang="tr-TR" smtClean="0"/>
              <a:t>23.02.2024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778B46C-9F39-4E3F-856F-FD9EBB4716FF}" type="slidenum">
              <a:rPr lang="tr-TR" smtClean="0"/>
              <a:t>‹#›</a:t>
            </a:fld>
            <a:endParaRPr lang="tr-TR"/>
          </a:p>
        </p:txBody>
      </p:sp>
    </p:spTree>
    <p:extLst>
      <p:ext uri="{BB962C8B-B14F-4D97-AF65-F5344CB8AC3E}">
        <p14:creationId xmlns:p14="http://schemas.microsoft.com/office/powerpoint/2010/main" val="1546693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tr-TR" smtClean="0"/>
              <a:t>Asıl başlık stili için tıklatın</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282EA84A-4FC7-4963-912F-C151BB1EEF9E}" type="datetimeFigureOut">
              <a:rPr lang="tr-TR" smtClean="0"/>
              <a:t>23.02.2024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778B46C-9F39-4E3F-856F-FD9EBB4716FF}" type="slidenum">
              <a:rPr lang="tr-TR" smtClean="0"/>
              <a:t>‹#›</a:t>
            </a:fld>
            <a:endParaRPr lang="tr-TR"/>
          </a:p>
        </p:txBody>
      </p:sp>
    </p:spTree>
    <p:extLst>
      <p:ext uri="{BB962C8B-B14F-4D97-AF65-F5344CB8AC3E}">
        <p14:creationId xmlns:p14="http://schemas.microsoft.com/office/powerpoint/2010/main" val="4292870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82EA84A-4FC7-4963-912F-C151BB1EEF9E}" type="datetimeFigureOut">
              <a:rPr lang="tr-TR" smtClean="0"/>
              <a:t>23.02.2024</a:t>
            </a:fld>
            <a:endParaRPr lang="tr-T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tr-T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778B46C-9F39-4E3F-856F-FD9EBB4716FF}" type="slidenum">
              <a:rPr lang="tr-TR" smtClean="0"/>
              <a:t>‹#›</a:t>
            </a:fld>
            <a:endParaRPr lang="tr-TR"/>
          </a:p>
        </p:txBody>
      </p:sp>
    </p:spTree>
    <p:extLst>
      <p:ext uri="{BB962C8B-B14F-4D97-AF65-F5344CB8AC3E}">
        <p14:creationId xmlns:p14="http://schemas.microsoft.com/office/powerpoint/2010/main" val="329388797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3962399" y="560340"/>
            <a:ext cx="7197726" cy="2421464"/>
          </a:xfrm>
        </p:spPr>
        <p:txBody>
          <a:bodyPr>
            <a:normAutofit/>
          </a:bodyPr>
          <a:lstStyle/>
          <a:p>
            <a:pPr algn="l"/>
            <a:r>
              <a:rPr lang="tr-TR" sz="3200" dirty="0" smtClean="0">
                <a:solidFill>
                  <a:srgbClr val="FF0000"/>
                </a:solidFill>
                <a:latin typeface="Bahnschrift SemiBold SemiConden" panose="020B0502040204020203" pitchFamily="34" charset="0"/>
              </a:rPr>
              <a:t>Baş-boyun kanseri olgularında </a:t>
            </a:r>
            <a:r>
              <a:rPr lang="tr-TR" sz="3200" dirty="0" err="1" smtClean="0">
                <a:solidFill>
                  <a:srgbClr val="FF0000"/>
                </a:solidFill>
                <a:latin typeface="Bahnschrift SemiBold SemiConden" panose="020B0502040204020203" pitchFamily="34" charset="0"/>
              </a:rPr>
              <a:t>kemoradyoterapi</a:t>
            </a:r>
            <a:r>
              <a:rPr lang="tr-TR" sz="3200" dirty="0" smtClean="0">
                <a:solidFill>
                  <a:srgbClr val="FF0000"/>
                </a:solidFill>
                <a:latin typeface="Bahnschrift SemiBold SemiConden" panose="020B0502040204020203" pitchFamily="34" charset="0"/>
              </a:rPr>
              <a:t> sırasında </a:t>
            </a:r>
            <a:r>
              <a:rPr lang="tr-TR" sz="3200" dirty="0" err="1" smtClean="0">
                <a:solidFill>
                  <a:srgbClr val="FF0000"/>
                </a:solidFill>
                <a:latin typeface="Bahnschrift SemiBold SemiConden" panose="020B0502040204020203" pitchFamily="34" charset="0"/>
              </a:rPr>
              <a:t>nutrisyonel</a:t>
            </a:r>
            <a:r>
              <a:rPr lang="tr-TR" sz="3200" dirty="0" smtClean="0">
                <a:solidFill>
                  <a:srgbClr val="FF0000"/>
                </a:solidFill>
                <a:latin typeface="Bahnschrift SemiBold SemiConden" panose="020B0502040204020203" pitchFamily="34" charset="0"/>
              </a:rPr>
              <a:t> değerlendirme</a:t>
            </a:r>
            <a:endParaRPr lang="tr-TR" sz="3200" dirty="0">
              <a:solidFill>
                <a:srgbClr val="FF0000"/>
              </a:solidFill>
              <a:latin typeface="Bahnschrift SemiBold SemiConden" panose="020B0502040204020203" pitchFamily="34" charset="0"/>
            </a:endParaRPr>
          </a:p>
        </p:txBody>
      </p:sp>
      <p:sp>
        <p:nvSpPr>
          <p:cNvPr id="3" name="Alt Başlık 2"/>
          <p:cNvSpPr>
            <a:spLocks noGrp="1"/>
          </p:cNvSpPr>
          <p:nvPr>
            <p:ph type="subTitle" idx="1"/>
          </p:nvPr>
        </p:nvSpPr>
        <p:spPr/>
        <p:txBody>
          <a:bodyPr>
            <a:normAutofit/>
          </a:bodyPr>
          <a:lstStyle/>
          <a:p>
            <a:r>
              <a:rPr lang="tr-TR" sz="2800" dirty="0" err="1" smtClean="0"/>
              <a:t>Dr.berke</a:t>
            </a:r>
            <a:r>
              <a:rPr lang="tr-TR" sz="2800" dirty="0" smtClean="0"/>
              <a:t> barut</a:t>
            </a:r>
            <a:endParaRPr lang="tr-TR" sz="2800" dirty="0"/>
          </a:p>
        </p:txBody>
      </p:sp>
    </p:spTree>
    <p:extLst>
      <p:ext uri="{BB962C8B-B14F-4D97-AF65-F5344CB8AC3E}">
        <p14:creationId xmlns:p14="http://schemas.microsoft.com/office/powerpoint/2010/main" val="19342400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sz="3200" dirty="0">
                <a:solidFill>
                  <a:srgbClr val="FF0000"/>
                </a:solidFill>
                <a:latin typeface="Bahnschrift SemiBold SemiConden" panose="020B0502040204020203" pitchFamily="34" charset="0"/>
              </a:rPr>
              <a:t>Baş-boyun kanseri olgularında </a:t>
            </a:r>
            <a:r>
              <a:rPr lang="tr-TR" sz="3200" dirty="0" err="1">
                <a:solidFill>
                  <a:srgbClr val="FF0000"/>
                </a:solidFill>
                <a:latin typeface="Bahnschrift SemiBold SemiConden" panose="020B0502040204020203" pitchFamily="34" charset="0"/>
              </a:rPr>
              <a:t>kemoradyoterapi</a:t>
            </a:r>
            <a:r>
              <a:rPr lang="tr-TR" sz="3200" dirty="0">
                <a:solidFill>
                  <a:srgbClr val="FF0000"/>
                </a:solidFill>
                <a:latin typeface="Bahnschrift SemiBold SemiConden" panose="020B0502040204020203" pitchFamily="34" charset="0"/>
              </a:rPr>
              <a:t> sırasında </a:t>
            </a:r>
            <a:r>
              <a:rPr lang="tr-TR" sz="3200" dirty="0" err="1">
                <a:solidFill>
                  <a:srgbClr val="FF0000"/>
                </a:solidFill>
                <a:latin typeface="Bahnschrift SemiBold SemiConden" panose="020B0502040204020203" pitchFamily="34" charset="0"/>
              </a:rPr>
              <a:t>nutrisyonel</a:t>
            </a:r>
            <a:r>
              <a:rPr lang="tr-TR" sz="3200" dirty="0">
                <a:solidFill>
                  <a:srgbClr val="FF0000"/>
                </a:solidFill>
                <a:latin typeface="Bahnschrift SemiBold SemiConden" panose="020B0502040204020203" pitchFamily="34" charset="0"/>
              </a:rPr>
              <a:t> değerlendirme</a:t>
            </a:r>
            <a:endParaRPr lang="tr-TR" dirty="0"/>
          </a:p>
        </p:txBody>
      </p:sp>
      <p:sp>
        <p:nvSpPr>
          <p:cNvPr id="3" name="İçerik Yer Tutucusu 2"/>
          <p:cNvSpPr>
            <a:spLocks noGrp="1"/>
          </p:cNvSpPr>
          <p:nvPr>
            <p:ph idx="1"/>
          </p:nvPr>
        </p:nvSpPr>
        <p:spPr/>
        <p:txBody>
          <a:bodyPr/>
          <a:lstStyle/>
          <a:p>
            <a:r>
              <a:rPr lang="tr-TR" dirty="0" err="1">
                <a:latin typeface="Arial Rounded MT Bold" panose="020F0704030504030204" pitchFamily="34" charset="0"/>
              </a:rPr>
              <a:t>Paccagnella</a:t>
            </a:r>
            <a:r>
              <a:rPr lang="tr-TR" dirty="0">
                <a:latin typeface="Arial Rounded MT Bold" panose="020F0704030504030204" pitchFamily="34" charset="0"/>
              </a:rPr>
              <a:t> ve ark. eş zamanlı </a:t>
            </a:r>
            <a:r>
              <a:rPr lang="tr-TR" dirty="0" err="1">
                <a:latin typeface="Arial Rounded MT Bold" panose="020F0704030504030204" pitchFamily="34" charset="0"/>
              </a:rPr>
              <a:t>kemoradyoterapi</a:t>
            </a:r>
            <a:r>
              <a:rPr lang="tr-TR" dirty="0">
                <a:latin typeface="Arial Rounded MT Bold" panose="020F0704030504030204" pitchFamily="34" charset="0"/>
              </a:rPr>
              <a:t> alan ve erken beslenme müdahalesi (bireyselleştirilmiş beslenme danışmanlığı ve oral takviyeler veya </a:t>
            </a:r>
            <a:r>
              <a:rPr lang="tr-TR" dirty="0" err="1">
                <a:latin typeface="Arial Rounded MT Bold" panose="020F0704030504030204" pitchFamily="34" charset="0"/>
              </a:rPr>
              <a:t>enteral</a:t>
            </a:r>
            <a:r>
              <a:rPr lang="tr-TR" dirty="0">
                <a:latin typeface="Arial Rounded MT Bold" panose="020F0704030504030204" pitchFamily="34" charset="0"/>
              </a:rPr>
              <a:t> beslenme) veya standart uygulama (genel) alan baş ve boyun kanserli hastalarda derece 3-4 </a:t>
            </a:r>
            <a:r>
              <a:rPr lang="tr-TR" dirty="0" err="1">
                <a:latin typeface="Arial Rounded MT Bold" panose="020F0704030504030204" pitchFamily="34" charset="0"/>
              </a:rPr>
              <a:t>mukozit</a:t>
            </a:r>
            <a:r>
              <a:rPr lang="tr-TR" dirty="0">
                <a:latin typeface="Arial Rounded MT Bold" panose="020F0704030504030204" pitchFamily="34" charset="0"/>
              </a:rPr>
              <a:t> sıklığının sırasıyla %45,5 ve %39,4 olduğunu göstermiştir</a:t>
            </a:r>
            <a:r>
              <a:rPr lang="tr-TR" dirty="0" smtClean="0">
                <a:latin typeface="Arial Rounded MT Bold" panose="020F0704030504030204" pitchFamily="34" charset="0"/>
              </a:rPr>
              <a:t>.</a:t>
            </a:r>
          </a:p>
          <a:p>
            <a:r>
              <a:rPr lang="tr-TR" dirty="0">
                <a:latin typeface="Arial Rounded MT Bold" panose="020F0704030504030204" pitchFamily="34" charset="0"/>
              </a:rPr>
              <a:t>Ancak erken müdahale grubunda </a:t>
            </a:r>
            <a:r>
              <a:rPr lang="tr-TR" dirty="0" err="1">
                <a:latin typeface="Arial Rounded MT Bold" panose="020F0704030504030204" pitchFamily="34" charset="0"/>
              </a:rPr>
              <a:t>toksisite</a:t>
            </a:r>
            <a:r>
              <a:rPr lang="tr-TR" dirty="0">
                <a:latin typeface="Arial Rounded MT Bold" panose="020F0704030504030204" pitchFamily="34" charset="0"/>
              </a:rPr>
              <a:t> nedeniyle radyoterapiye 5 günden fazla ara verilen hastaların yüzdesi, ayrıca </a:t>
            </a:r>
            <a:r>
              <a:rPr lang="tr-TR" dirty="0" err="1">
                <a:latin typeface="Arial Rounded MT Bold" panose="020F0704030504030204" pitchFamily="34" charset="0"/>
              </a:rPr>
              <a:t>toksisite</a:t>
            </a:r>
            <a:r>
              <a:rPr lang="tr-TR" dirty="0">
                <a:latin typeface="Arial Rounded MT Bold" panose="020F0704030504030204" pitchFamily="34" charset="0"/>
              </a:rPr>
              <a:t> nedeniyle geciken radyoterapi gün sayısı ve hastaneye yatış sıklığı standart uygulama grubuna göre anlamlı derecede düşüktü.</a:t>
            </a:r>
          </a:p>
        </p:txBody>
      </p:sp>
    </p:spTree>
    <p:extLst>
      <p:ext uri="{BB962C8B-B14F-4D97-AF65-F5344CB8AC3E}">
        <p14:creationId xmlns:p14="http://schemas.microsoft.com/office/powerpoint/2010/main" val="41999631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sz="3200" dirty="0">
                <a:solidFill>
                  <a:srgbClr val="FF0000"/>
                </a:solidFill>
                <a:latin typeface="Bahnschrift SemiBold SemiConden" panose="020B0502040204020203" pitchFamily="34" charset="0"/>
              </a:rPr>
              <a:t>Baş-boyun kanseri olgularında </a:t>
            </a:r>
            <a:r>
              <a:rPr lang="tr-TR" sz="3200" dirty="0" err="1">
                <a:solidFill>
                  <a:srgbClr val="FF0000"/>
                </a:solidFill>
                <a:latin typeface="Bahnschrift SemiBold SemiConden" panose="020B0502040204020203" pitchFamily="34" charset="0"/>
              </a:rPr>
              <a:t>kemoradyoterapi</a:t>
            </a:r>
            <a:r>
              <a:rPr lang="tr-TR" sz="3200" dirty="0">
                <a:solidFill>
                  <a:srgbClr val="FF0000"/>
                </a:solidFill>
                <a:latin typeface="Bahnschrift SemiBold SemiConden" panose="020B0502040204020203" pitchFamily="34" charset="0"/>
              </a:rPr>
              <a:t> sırasında </a:t>
            </a:r>
            <a:r>
              <a:rPr lang="tr-TR" sz="3200" dirty="0" err="1">
                <a:solidFill>
                  <a:srgbClr val="FF0000"/>
                </a:solidFill>
                <a:latin typeface="Bahnschrift SemiBold SemiConden" panose="020B0502040204020203" pitchFamily="34" charset="0"/>
              </a:rPr>
              <a:t>nutrisyonel</a:t>
            </a:r>
            <a:r>
              <a:rPr lang="tr-TR" sz="3200" dirty="0">
                <a:solidFill>
                  <a:srgbClr val="FF0000"/>
                </a:solidFill>
                <a:latin typeface="Bahnschrift SemiBold SemiConden" panose="020B0502040204020203" pitchFamily="34" charset="0"/>
              </a:rPr>
              <a:t> değerlendirme</a:t>
            </a:r>
            <a:endParaRPr lang="tr-TR" dirty="0"/>
          </a:p>
        </p:txBody>
      </p:sp>
      <p:sp>
        <p:nvSpPr>
          <p:cNvPr id="3" name="İçerik Yer Tutucusu 2"/>
          <p:cNvSpPr>
            <a:spLocks noGrp="1"/>
          </p:cNvSpPr>
          <p:nvPr>
            <p:ph idx="1"/>
          </p:nvPr>
        </p:nvSpPr>
        <p:spPr/>
        <p:txBody>
          <a:bodyPr/>
          <a:lstStyle/>
          <a:p>
            <a:pPr marL="0" indent="0">
              <a:buNone/>
            </a:pPr>
            <a:r>
              <a:rPr lang="tr-TR" sz="2800" dirty="0" err="1" smtClean="0">
                <a:solidFill>
                  <a:srgbClr val="FFFF00"/>
                </a:solidFill>
                <a:latin typeface="Arial Rounded MT Bold" panose="020F0704030504030204" pitchFamily="34" charset="0"/>
              </a:rPr>
              <a:t>Nazogastrik</a:t>
            </a:r>
            <a:r>
              <a:rPr lang="tr-TR" sz="2800" dirty="0" smtClean="0">
                <a:solidFill>
                  <a:srgbClr val="FFFF00"/>
                </a:solidFill>
                <a:latin typeface="Arial Rounded MT Bold" panose="020F0704030504030204" pitchFamily="34" charset="0"/>
              </a:rPr>
              <a:t> </a:t>
            </a:r>
            <a:r>
              <a:rPr lang="tr-TR" sz="2800" dirty="0">
                <a:solidFill>
                  <a:srgbClr val="FFFF00"/>
                </a:solidFill>
                <a:latin typeface="Arial Rounded MT Bold" panose="020F0704030504030204" pitchFamily="34" charset="0"/>
              </a:rPr>
              <a:t>Tüp veya </a:t>
            </a:r>
            <a:r>
              <a:rPr lang="tr-TR" sz="2800" dirty="0" err="1">
                <a:solidFill>
                  <a:srgbClr val="FFFF00"/>
                </a:solidFill>
                <a:latin typeface="Arial Rounded MT Bold" panose="020F0704030504030204" pitchFamily="34" charset="0"/>
              </a:rPr>
              <a:t>Gastrostomi</a:t>
            </a:r>
            <a:r>
              <a:rPr lang="tr-TR" sz="2800" dirty="0">
                <a:solidFill>
                  <a:srgbClr val="FFFF00"/>
                </a:solidFill>
                <a:latin typeface="Arial Rounded MT Bold" panose="020F0704030504030204" pitchFamily="34" charset="0"/>
              </a:rPr>
              <a:t> Yoluyla </a:t>
            </a:r>
            <a:r>
              <a:rPr lang="tr-TR" sz="2800" dirty="0" err="1">
                <a:solidFill>
                  <a:srgbClr val="FFFF00"/>
                </a:solidFill>
                <a:latin typeface="Arial Rounded MT Bold" panose="020F0704030504030204" pitchFamily="34" charset="0"/>
              </a:rPr>
              <a:t>Enteral</a:t>
            </a:r>
            <a:r>
              <a:rPr lang="tr-TR" sz="2800" dirty="0">
                <a:solidFill>
                  <a:srgbClr val="FFFF00"/>
                </a:solidFill>
                <a:latin typeface="Arial Rounded MT Bold" panose="020F0704030504030204" pitchFamily="34" charset="0"/>
              </a:rPr>
              <a:t> </a:t>
            </a:r>
            <a:r>
              <a:rPr lang="tr-TR" sz="2800" dirty="0" smtClean="0">
                <a:solidFill>
                  <a:srgbClr val="FFFF00"/>
                </a:solidFill>
                <a:latin typeface="Arial Rounded MT Bold" panose="020F0704030504030204" pitchFamily="34" charset="0"/>
              </a:rPr>
              <a:t>Beslenme</a:t>
            </a:r>
          </a:p>
          <a:p>
            <a:r>
              <a:rPr lang="tr-TR" sz="1600" dirty="0">
                <a:latin typeface="Arial Rounded MT Bold" panose="020F0704030504030204" pitchFamily="34" charset="0"/>
              </a:rPr>
              <a:t>Uluslararası </a:t>
            </a:r>
            <a:r>
              <a:rPr lang="tr-TR" sz="1600" dirty="0" smtClean="0">
                <a:latin typeface="Arial Rounded MT Bold" panose="020F0704030504030204" pitchFamily="34" charset="0"/>
              </a:rPr>
              <a:t>kılavuzlar </a:t>
            </a:r>
            <a:r>
              <a:rPr lang="tr-TR" sz="1600" dirty="0">
                <a:latin typeface="Arial Rounded MT Bold" panose="020F0704030504030204" pitchFamily="34" charset="0"/>
              </a:rPr>
              <a:t>tıkayıcı bir baş ve boyun kanserinin yutmayı engellemesi durumunda </a:t>
            </a:r>
            <a:r>
              <a:rPr lang="tr-TR" sz="1600" dirty="0" err="1">
                <a:latin typeface="Arial Rounded MT Bold" panose="020F0704030504030204" pitchFamily="34" charset="0"/>
              </a:rPr>
              <a:t>enteral</a:t>
            </a:r>
            <a:r>
              <a:rPr lang="tr-TR" sz="1600" dirty="0">
                <a:latin typeface="Arial Rounded MT Bold" panose="020F0704030504030204" pitchFamily="34" charset="0"/>
              </a:rPr>
              <a:t> beslenmenin (EN) tüple verilmesi gerektiğini </a:t>
            </a:r>
            <a:r>
              <a:rPr lang="tr-TR" sz="1600" dirty="0" smtClean="0">
                <a:latin typeface="Arial Rounded MT Bold" panose="020F0704030504030204" pitchFamily="34" charset="0"/>
              </a:rPr>
              <a:t>önermektedir.</a:t>
            </a:r>
          </a:p>
          <a:p>
            <a:r>
              <a:rPr lang="tr-TR" sz="1600" dirty="0" smtClean="0">
                <a:latin typeface="Arial Rounded MT Bold" panose="020F0704030504030204" pitchFamily="34" charset="0"/>
              </a:rPr>
              <a:t>Tüple </a:t>
            </a:r>
            <a:r>
              <a:rPr lang="tr-TR" sz="1600" dirty="0">
                <a:latin typeface="Arial Rounded MT Bold" panose="020F0704030504030204" pitchFamily="34" charset="0"/>
              </a:rPr>
              <a:t>besleme </a:t>
            </a:r>
            <a:r>
              <a:rPr lang="tr-TR" sz="1600" dirty="0" err="1">
                <a:latin typeface="Arial Rounded MT Bold" panose="020F0704030504030204" pitchFamily="34" charset="0"/>
              </a:rPr>
              <a:t>nazogastrik</a:t>
            </a:r>
            <a:r>
              <a:rPr lang="tr-TR" sz="1600" dirty="0">
                <a:latin typeface="Arial Rounded MT Bold" panose="020F0704030504030204" pitchFamily="34" charset="0"/>
              </a:rPr>
              <a:t> tüp (NG) veya </a:t>
            </a:r>
            <a:r>
              <a:rPr lang="tr-TR" sz="1600" dirty="0" err="1">
                <a:latin typeface="Arial Rounded MT Bold" panose="020F0704030504030204" pitchFamily="34" charset="0"/>
              </a:rPr>
              <a:t>perkütan</a:t>
            </a:r>
            <a:r>
              <a:rPr lang="tr-TR" sz="1600" dirty="0">
                <a:latin typeface="Arial Rounded MT Bold" panose="020F0704030504030204" pitchFamily="34" charset="0"/>
              </a:rPr>
              <a:t> </a:t>
            </a:r>
            <a:r>
              <a:rPr lang="tr-TR" sz="1600" dirty="0" err="1">
                <a:latin typeface="Arial Rounded MT Bold" panose="020F0704030504030204" pitchFamily="34" charset="0"/>
              </a:rPr>
              <a:t>gastrostomi</a:t>
            </a:r>
            <a:r>
              <a:rPr lang="tr-TR" sz="1600" dirty="0">
                <a:latin typeface="Arial Rounded MT Bold" panose="020F0704030504030204" pitchFamily="34" charset="0"/>
              </a:rPr>
              <a:t> (PEG) yoluyla yapılabilir.</a:t>
            </a:r>
            <a:endParaRPr lang="tr-TR" sz="1600" dirty="0" smtClean="0">
              <a:latin typeface="Arial Rounded MT Bold" panose="020F0704030504030204" pitchFamily="34" charset="0"/>
            </a:endParaRPr>
          </a:p>
          <a:p>
            <a:r>
              <a:rPr lang="tr-TR" sz="1600" dirty="0">
                <a:latin typeface="Arial Rounded MT Bold" panose="020F0704030504030204" pitchFamily="34" charset="0"/>
              </a:rPr>
              <a:t>Radyasyona bağlı oral ve </a:t>
            </a:r>
            <a:r>
              <a:rPr lang="tr-TR" sz="1600" dirty="0" err="1">
                <a:latin typeface="Arial Rounded MT Bold" panose="020F0704030504030204" pitchFamily="34" charset="0"/>
              </a:rPr>
              <a:t>özofageal</a:t>
            </a:r>
            <a:r>
              <a:rPr lang="tr-TR" sz="1600" dirty="0">
                <a:latin typeface="Arial Rounded MT Bold" panose="020F0704030504030204" pitchFamily="34" charset="0"/>
              </a:rPr>
              <a:t> </a:t>
            </a:r>
            <a:r>
              <a:rPr lang="tr-TR" sz="1600" dirty="0" err="1">
                <a:latin typeface="Arial Rounded MT Bold" panose="020F0704030504030204" pitchFamily="34" charset="0"/>
              </a:rPr>
              <a:t>mukozit</a:t>
            </a:r>
            <a:r>
              <a:rPr lang="tr-TR" sz="1600" dirty="0">
                <a:latin typeface="Arial Rounded MT Bold" panose="020F0704030504030204" pitchFamily="34" charset="0"/>
              </a:rPr>
              <a:t> nedeniyle PEG tercih edilebilir ve hastanın birkaç hafta kemoterapi aldığı vakalarda PEG sistemi yoluyla erken ve uygun ek </a:t>
            </a:r>
            <a:r>
              <a:rPr lang="tr-TR" sz="1600" dirty="0" err="1">
                <a:latin typeface="Arial Rounded MT Bold" panose="020F0704030504030204" pitchFamily="34" charset="0"/>
              </a:rPr>
              <a:t>enteral</a:t>
            </a:r>
            <a:r>
              <a:rPr lang="tr-TR" sz="1600" dirty="0">
                <a:latin typeface="Arial Rounded MT Bold" panose="020F0704030504030204" pitchFamily="34" charset="0"/>
              </a:rPr>
              <a:t> beslenmenin tek başına oral beslenmeden daha etkili olduğu açıkça gösterilmiştir</a:t>
            </a:r>
            <a:r>
              <a:rPr lang="tr-TR" sz="1600" dirty="0" smtClean="0">
                <a:latin typeface="Arial Rounded MT Bold" panose="020F0704030504030204" pitchFamily="34" charset="0"/>
              </a:rPr>
              <a:t>.</a:t>
            </a:r>
          </a:p>
          <a:p>
            <a:r>
              <a:rPr lang="tr-TR" sz="1600" dirty="0">
                <a:latin typeface="Arial Rounded MT Bold" panose="020F0704030504030204" pitchFamily="34" charset="0"/>
              </a:rPr>
              <a:t>Lokal yara enfeksiyonu, tüpün tıkanması, tüpten sızıntı, </a:t>
            </a:r>
            <a:r>
              <a:rPr lang="tr-TR" sz="1600" dirty="0" err="1">
                <a:latin typeface="Arial Rounded MT Bold" panose="020F0704030504030204" pitchFamily="34" charset="0"/>
              </a:rPr>
              <a:t>selülit</a:t>
            </a:r>
            <a:r>
              <a:rPr lang="tr-TR" sz="1600" dirty="0">
                <a:latin typeface="Arial Rounded MT Bold" panose="020F0704030504030204" pitchFamily="34" charset="0"/>
              </a:rPr>
              <a:t>, egzama veya </a:t>
            </a:r>
            <a:r>
              <a:rPr lang="tr-TR" sz="1600" dirty="0" err="1">
                <a:latin typeface="Arial Rounded MT Bold" panose="020F0704030504030204" pitchFamily="34" charset="0"/>
              </a:rPr>
              <a:t>hipergranülasyon</a:t>
            </a:r>
            <a:r>
              <a:rPr lang="tr-TR" sz="1600" dirty="0">
                <a:latin typeface="Arial Rounded MT Bold" panose="020F0704030504030204" pitchFamily="34" charset="0"/>
              </a:rPr>
              <a:t> </a:t>
            </a:r>
            <a:r>
              <a:rPr lang="tr-TR" sz="1600" dirty="0" smtClean="0">
                <a:latin typeface="Arial Rounded MT Bold" panose="020F0704030504030204" pitchFamily="34" charset="0"/>
              </a:rPr>
              <a:t>gibi %8-30 arasında PEG komplikasyonu görülebilmektedir.</a:t>
            </a:r>
          </a:p>
          <a:p>
            <a:endParaRPr lang="tr-TR" dirty="0">
              <a:solidFill>
                <a:srgbClr val="FF0000"/>
              </a:solidFill>
            </a:endParaRPr>
          </a:p>
          <a:p>
            <a:pPr marL="0" indent="0">
              <a:buNone/>
            </a:pPr>
            <a:endParaRPr lang="tr-TR" dirty="0" err="1">
              <a:solidFill>
                <a:srgbClr val="FF0000"/>
              </a:solidFill>
            </a:endParaRPr>
          </a:p>
        </p:txBody>
      </p:sp>
    </p:spTree>
    <p:extLst>
      <p:ext uri="{BB962C8B-B14F-4D97-AF65-F5344CB8AC3E}">
        <p14:creationId xmlns:p14="http://schemas.microsoft.com/office/powerpoint/2010/main" val="19112058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sz="3200" dirty="0">
                <a:solidFill>
                  <a:srgbClr val="FF0000"/>
                </a:solidFill>
                <a:latin typeface="Bahnschrift SemiBold SemiConden" panose="020B0502040204020203" pitchFamily="34" charset="0"/>
              </a:rPr>
              <a:t>Baş-boyun kanseri olgularında </a:t>
            </a:r>
            <a:r>
              <a:rPr lang="tr-TR" sz="3200" dirty="0" err="1">
                <a:solidFill>
                  <a:srgbClr val="FF0000"/>
                </a:solidFill>
                <a:latin typeface="Bahnschrift SemiBold SemiConden" panose="020B0502040204020203" pitchFamily="34" charset="0"/>
              </a:rPr>
              <a:t>kemoradyoterapi</a:t>
            </a:r>
            <a:r>
              <a:rPr lang="tr-TR" sz="3200" dirty="0">
                <a:solidFill>
                  <a:srgbClr val="FF0000"/>
                </a:solidFill>
                <a:latin typeface="Bahnschrift SemiBold SemiConden" panose="020B0502040204020203" pitchFamily="34" charset="0"/>
              </a:rPr>
              <a:t> sırasında </a:t>
            </a:r>
            <a:r>
              <a:rPr lang="tr-TR" sz="3200" dirty="0" err="1">
                <a:solidFill>
                  <a:srgbClr val="FF0000"/>
                </a:solidFill>
                <a:latin typeface="Bahnschrift SemiBold SemiConden" panose="020B0502040204020203" pitchFamily="34" charset="0"/>
              </a:rPr>
              <a:t>nutrisyonel</a:t>
            </a:r>
            <a:r>
              <a:rPr lang="tr-TR" sz="3200" dirty="0">
                <a:solidFill>
                  <a:srgbClr val="FF0000"/>
                </a:solidFill>
                <a:latin typeface="Bahnschrift SemiBold SemiConden" panose="020B0502040204020203" pitchFamily="34" charset="0"/>
              </a:rPr>
              <a:t> değerlendirme</a:t>
            </a:r>
            <a:endParaRPr lang="tr-TR" dirty="0"/>
          </a:p>
        </p:txBody>
      </p:sp>
      <p:sp>
        <p:nvSpPr>
          <p:cNvPr id="3" name="İçerik Yer Tutucusu 2"/>
          <p:cNvSpPr>
            <a:spLocks noGrp="1"/>
          </p:cNvSpPr>
          <p:nvPr>
            <p:ph idx="1"/>
          </p:nvPr>
        </p:nvSpPr>
        <p:spPr/>
        <p:txBody>
          <a:bodyPr>
            <a:normAutofit/>
          </a:bodyPr>
          <a:lstStyle/>
          <a:p>
            <a:pPr marL="0" indent="0">
              <a:buNone/>
            </a:pPr>
            <a:endParaRPr lang="tr-TR" sz="2400" dirty="0">
              <a:solidFill>
                <a:srgbClr val="FF0000"/>
              </a:solidFill>
            </a:endParaRPr>
          </a:p>
          <a:p>
            <a:pPr marL="0" indent="0">
              <a:buNone/>
            </a:pPr>
            <a:r>
              <a:rPr lang="tr-TR" sz="2400" dirty="0" err="1" smtClean="0">
                <a:solidFill>
                  <a:srgbClr val="FFFF00"/>
                </a:solidFill>
              </a:rPr>
              <a:t>Nazogastrik</a:t>
            </a:r>
            <a:r>
              <a:rPr lang="tr-TR" sz="2400" dirty="0" smtClean="0">
                <a:solidFill>
                  <a:srgbClr val="FFFF00"/>
                </a:solidFill>
              </a:rPr>
              <a:t> Tüp veya </a:t>
            </a:r>
            <a:r>
              <a:rPr lang="tr-TR" sz="2400" dirty="0" err="1" smtClean="0">
                <a:solidFill>
                  <a:srgbClr val="FFFF00"/>
                </a:solidFill>
              </a:rPr>
              <a:t>Gastrostomi</a:t>
            </a:r>
            <a:r>
              <a:rPr lang="tr-TR" sz="2400" dirty="0" smtClean="0">
                <a:solidFill>
                  <a:srgbClr val="FFFF00"/>
                </a:solidFill>
              </a:rPr>
              <a:t> Yoluyla </a:t>
            </a:r>
            <a:r>
              <a:rPr lang="tr-TR" sz="2400" dirty="0" err="1" smtClean="0">
                <a:solidFill>
                  <a:srgbClr val="FFFF00"/>
                </a:solidFill>
              </a:rPr>
              <a:t>Enteral</a:t>
            </a:r>
            <a:r>
              <a:rPr lang="tr-TR" sz="2400" dirty="0" smtClean="0">
                <a:solidFill>
                  <a:srgbClr val="FFFF00"/>
                </a:solidFill>
              </a:rPr>
              <a:t> Beslenme</a:t>
            </a:r>
          </a:p>
          <a:p>
            <a:endParaRPr lang="tr-TR" sz="2400" dirty="0" smtClean="0">
              <a:solidFill>
                <a:srgbClr val="FF0000"/>
              </a:solidFill>
            </a:endParaRPr>
          </a:p>
          <a:p>
            <a:pPr marL="0" indent="0">
              <a:buNone/>
            </a:pPr>
            <a:endParaRPr lang="tr-TR" sz="2400" dirty="0">
              <a:solidFill>
                <a:srgbClr val="FF0000"/>
              </a:solidFill>
            </a:endParaRPr>
          </a:p>
          <a:p>
            <a:pPr marL="0" indent="0">
              <a:buNone/>
            </a:pPr>
            <a:endParaRPr lang="tr-TR" sz="2400" dirty="0" smtClean="0">
              <a:solidFill>
                <a:srgbClr val="FF0000"/>
              </a:solidFill>
            </a:endParaRPr>
          </a:p>
          <a:p>
            <a:pPr marL="0" indent="0">
              <a:buNone/>
            </a:pPr>
            <a:endParaRPr lang="tr-TR" sz="2400" dirty="0">
              <a:solidFill>
                <a:srgbClr val="FF0000"/>
              </a:solidFill>
            </a:endParaRPr>
          </a:p>
          <a:p>
            <a:pPr marL="0" indent="0">
              <a:buNone/>
            </a:pPr>
            <a:endParaRPr lang="tr-TR" sz="2400" dirty="0" smtClean="0">
              <a:solidFill>
                <a:srgbClr val="FF0000"/>
              </a:solidFill>
            </a:endParaRPr>
          </a:p>
          <a:p>
            <a:pPr marL="0" indent="0">
              <a:buNone/>
            </a:pPr>
            <a:endParaRPr lang="tr-TR" sz="2400" dirty="0">
              <a:solidFill>
                <a:srgbClr val="FF0000"/>
              </a:solidFill>
            </a:endParaRPr>
          </a:p>
          <a:p>
            <a:pPr marL="0" indent="0">
              <a:buNone/>
            </a:pPr>
            <a:endParaRPr lang="tr-TR" sz="2400" dirty="0">
              <a:solidFill>
                <a:srgbClr val="FF0000"/>
              </a:solidFill>
            </a:endParaRPr>
          </a:p>
        </p:txBody>
      </p:sp>
      <p:pic>
        <p:nvPicPr>
          <p:cNvPr id="5" name="Resim 4"/>
          <p:cNvPicPr>
            <a:picLocks noChangeAspect="1"/>
          </p:cNvPicPr>
          <p:nvPr/>
        </p:nvPicPr>
        <p:blipFill>
          <a:blip r:embed="rId2"/>
          <a:stretch>
            <a:fillRect/>
          </a:stretch>
        </p:blipFill>
        <p:spPr>
          <a:xfrm>
            <a:off x="1025235" y="2835288"/>
            <a:ext cx="9864437" cy="3851839"/>
          </a:xfrm>
          <a:prstGeom prst="rect">
            <a:avLst/>
          </a:prstGeom>
        </p:spPr>
      </p:pic>
    </p:spTree>
    <p:extLst>
      <p:ext uri="{BB962C8B-B14F-4D97-AF65-F5344CB8AC3E}">
        <p14:creationId xmlns:p14="http://schemas.microsoft.com/office/powerpoint/2010/main" val="35404763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sz="3200" dirty="0">
                <a:solidFill>
                  <a:srgbClr val="FF0000"/>
                </a:solidFill>
                <a:latin typeface="Bahnschrift SemiBold SemiConden" panose="020B0502040204020203" pitchFamily="34" charset="0"/>
              </a:rPr>
              <a:t>Baş-boyun kanseri olgularında </a:t>
            </a:r>
            <a:r>
              <a:rPr lang="tr-TR" sz="3200" dirty="0" err="1">
                <a:solidFill>
                  <a:srgbClr val="FF0000"/>
                </a:solidFill>
                <a:latin typeface="Bahnschrift SemiBold SemiConden" panose="020B0502040204020203" pitchFamily="34" charset="0"/>
              </a:rPr>
              <a:t>kemoradyoterapi</a:t>
            </a:r>
            <a:r>
              <a:rPr lang="tr-TR" sz="3200" dirty="0">
                <a:solidFill>
                  <a:srgbClr val="FF0000"/>
                </a:solidFill>
                <a:latin typeface="Bahnschrift SemiBold SemiConden" panose="020B0502040204020203" pitchFamily="34" charset="0"/>
              </a:rPr>
              <a:t> sırasında </a:t>
            </a:r>
            <a:r>
              <a:rPr lang="tr-TR" sz="3200" dirty="0" err="1">
                <a:solidFill>
                  <a:srgbClr val="FF0000"/>
                </a:solidFill>
                <a:latin typeface="Bahnschrift SemiBold SemiConden" panose="020B0502040204020203" pitchFamily="34" charset="0"/>
              </a:rPr>
              <a:t>nutrisyonel</a:t>
            </a:r>
            <a:r>
              <a:rPr lang="tr-TR" sz="3200" dirty="0">
                <a:solidFill>
                  <a:srgbClr val="FF0000"/>
                </a:solidFill>
                <a:latin typeface="Bahnschrift SemiBold SemiConden" panose="020B0502040204020203" pitchFamily="34" charset="0"/>
              </a:rPr>
              <a:t> değerlendirme</a:t>
            </a:r>
            <a:endParaRPr lang="tr-TR" dirty="0"/>
          </a:p>
        </p:txBody>
      </p:sp>
      <p:sp>
        <p:nvSpPr>
          <p:cNvPr id="3" name="İçerik Yer Tutucusu 2"/>
          <p:cNvSpPr>
            <a:spLocks noGrp="1"/>
          </p:cNvSpPr>
          <p:nvPr>
            <p:ph idx="1"/>
          </p:nvPr>
        </p:nvSpPr>
        <p:spPr/>
        <p:txBody>
          <a:bodyPr>
            <a:normAutofit fontScale="92500" lnSpcReduction="10000"/>
          </a:bodyPr>
          <a:lstStyle/>
          <a:p>
            <a:pPr marL="0" indent="0">
              <a:buNone/>
            </a:pPr>
            <a:endParaRPr lang="tr-TR" sz="2800" dirty="0" smtClean="0">
              <a:solidFill>
                <a:srgbClr val="FFFF00"/>
              </a:solidFill>
            </a:endParaRPr>
          </a:p>
          <a:p>
            <a:pPr marL="0" indent="0">
              <a:buNone/>
            </a:pPr>
            <a:endParaRPr lang="tr-TR" sz="2800" dirty="0" smtClean="0">
              <a:solidFill>
                <a:srgbClr val="FFFF00"/>
              </a:solidFill>
            </a:endParaRPr>
          </a:p>
          <a:p>
            <a:pPr marL="0" indent="0">
              <a:buNone/>
            </a:pPr>
            <a:endParaRPr lang="tr-TR" sz="2800" dirty="0">
              <a:solidFill>
                <a:srgbClr val="FFFF00"/>
              </a:solidFill>
            </a:endParaRPr>
          </a:p>
          <a:p>
            <a:pPr marL="0" indent="0">
              <a:buNone/>
            </a:pPr>
            <a:r>
              <a:rPr lang="tr-TR" sz="2800" dirty="0" err="1" smtClean="0">
                <a:solidFill>
                  <a:srgbClr val="FFFF00"/>
                </a:solidFill>
              </a:rPr>
              <a:t>Profilaktik</a:t>
            </a:r>
            <a:r>
              <a:rPr lang="tr-TR" sz="2800" dirty="0" smtClean="0">
                <a:solidFill>
                  <a:srgbClr val="FFFF00"/>
                </a:solidFill>
              </a:rPr>
              <a:t> </a:t>
            </a:r>
            <a:r>
              <a:rPr lang="tr-TR" sz="2800" dirty="0">
                <a:solidFill>
                  <a:srgbClr val="FFFF00"/>
                </a:solidFill>
              </a:rPr>
              <a:t>Beslenme </a:t>
            </a:r>
            <a:r>
              <a:rPr lang="tr-TR" sz="2800" dirty="0" smtClean="0">
                <a:solidFill>
                  <a:srgbClr val="FFFF00"/>
                </a:solidFill>
              </a:rPr>
              <a:t>Desteği</a:t>
            </a:r>
          </a:p>
          <a:p>
            <a:r>
              <a:rPr lang="tr-TR" sz="2000" dirty="0"/>
              <a:t>Son on yılda, kilo kaybını önlemek, </a:t>
            </a:r>
            <a:r>
              <a:rPr lang="tr-TR" sz="2000" dirty="0" err="1"/>
              <a:t>dehidrasyonu</a:t>
            </a:r>
            <a:r>
              <a:rPr lang="tr-TR" sz="2000" dirty="0"/>
              <a:t> ve hastaneye yatışları azaltmak ve tedavi aralarını önlemek için </a:t>
            </a:r>
            <a:r>
              <a:rPr lang="tr-TR" sz="2000" dirty="0" err="1" smtClean="0"/>
              <a:t>KRT'ye</a:t>
            </a:r>
            <a:r>
              <a:rPr lang="tr-TR" sz="2000" dirty="0" smtClean="0"/>
              <a:t> </a:t>
            </a:r>
            <a:r>
              <a:rPr lang="tr-TR" sz="2000" dirty="0"/>
              <a:t>başlamadan önce </a:t>
            </a:r>
            <a:r>
              <a:rPr lang="tr-TR" sz="2000" dirty="0" smtClean="0"/>
              <a:t>NG tüp </a:t>
            </a:r>
            <a:r>
              <a:rPr lang="tr-TR" sz="2000" dirty="0"/>
              <a:t>veya PEG yoluyla </a:t>
            </a:r>
            <a:r>
              <a:rPr lang="tr-TR" sz="2000" dirty="0" err="1"/>
              <a:t>profilaktik</a:t>
            </a:r>
            <a:r>
              <a:rPr lang="tr-TR" sz="2000" dirty="0"/>
              <a:t> beslenme (P-FT) nispeten yaygın hale geldi</a:t>
            </a:r>
            <a:r>
              <a:rPr lang="tr-TR" sz="2000" dirty="0" smtClean="0"/>
              <a:t>.</a:t>
            </a:r>
          </a:p>
          <a:p>
            <a:r>
              <a:rPr lang="tr-TR" sz="2000" dirty="0" smtClean="0"/>
              <a:t>Buna alternatif olarak , NG tüp  ve ya PEG imkanı yoksa </a:t>
            </a:r>
            <a:r>
              <a:rPr lang="tr-TR" sz="2000" dirty="0" err="1" smtClean="0"/>
              <a:t>profilaktik</a:t>
            </a:r>
            <a:r>
              <a:rPr lang="tr-TR" sz="2000" dirty="0" smtClean="0"/>
              <a:t> oral beslenme solüsyonları başlanabilir.</a:t>
            </a:r>
          </a:p>
          <a:p>
            <a:endParaRPr lang="tr-TR" sz="2800" dirty="0"/>
          </a:p>
          <a:p>
            <a:endParaRPr lang="tr-TR" sz="2800" dirty="0" smtClean="0">
              <a:solidFill>
                <a:srgbClr val="FF0000"/>
              </a:solidFill>
            </a:endParaRPr>
          </a:p>
          <a:p>
            <a:endParaRPr lang="tr-TR" sz="2800" dirty="0">
              <a:solidFill>
                <a:srgbClr val="FF0000"/>
              </a:solidFill>
            </a:endParaRPr>
          </a:p>
          <a:p>
            <a:endParaRPr lang="tr-TR" sz="2800" dirty="0" smtClean="0">
              <a:solidFill>
                <a:srgbClr val="FF0000"/>
              </a:solidFill>
            </a:endParaRPr>
          </a:p>
          <a:p>
            <a:endParaRPr lang="tr-TR" sz="2800" dirty="0">
              <a:solidFill>
                <a:srgbClr val="FF0000"/>
              </a:solidFill>
            </a:endParaRPr>
          </a:p>
        </p:txBody>
      </p:sp>
    </p:spTree>
    <p:extLst>
      <p:ext uri="{BB962C8B-B14F-4D97-AF65-F5344CB8AC3E}">
        <p14:creationId xmlns:p14="http://schemas.microsoft.com/office/powerpoint/2010/main" val="3109696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sz="3200" dirty="0">
                <a:solidFill>
                  <a:srgbClr val="FF0000"/>
                </a:solidFill>
                <a:latin typeface="Bahnschrift SemiBold SemiConden" panose="020B0502040204020203" pitchFamily="34" charset="0"/>
              </a:rPr>
              <a:t>Baş-boyun kanseri olgularında </a:t>
            </a:r>
            <a:r>
              <a:rPr lang="tr-TR" sz="3200" dirty="0" err="1">
                <a:solidFill>
                  <a:srgbClr val="FF0000"/>
                </a:solidFill>
                <a:latin typeface="Bahnschrift SemiBold SemiConden" panose="020B0502040204020203" pitchFamily="34" charset="0"/>
              </a:rPr>
              <a:t>kemoradyoterapi</a:t>
            </a:r>
            <a:r>
              <a:rPr lang="tr-TR" sz="3200" dirty="0">
                <a:solidFill>
                  <a:srgbClr val="FF0000"/>
                </a:solidFill>
                <a:latin typeface="Bahnschrift SemiBold SemiConden" panose="020B0502040204020203" pitchFamily="34" charset="0"/>
              </a:rPr>
              <a:t> sırasında </a:t>
            </a:r>
            <a:r>
              <a:rPr lang="tr-TR" sz="3200" dirty="0" err="1">
                <a:solidFill>
                  <a:srgbClr val="FF0000"/>
                </a:solidFill>
                <a:latin typeface="Bahnschrift SemiBold SemiConden" panose="020B0502040204020203" pitchFamily="34" charset="0"/>
              </a:rPr>
              <a:t>nutrisyonel</a:t>
            </a:r>
            <a:r>
              <a:rPr lang="tr-TR" sz="3200" dirty="0">
                <a:solidFill>
                  <a:srgbClr val="FF0000"/>
                </a:solidFill>
                <a:latin typeface="Bahnschrift SemiBold SemiConden" panose="020B0502040204020203" pitchFamily="34" charset="0"/>
              </a:rPr>
              <a:t> değerlendirme</a:t>
            </a:r>
            <a:endParaRPr lang="tr-TR" dirty="0"/>
          </a:p>
        </p:txBody>
      </p:sp>
      <p:pic>
        <p:nvPicPr>
          <p:cNvPr id="4" name="İçerik Yer Tutucusu 3"/>
          <p:cNvPicPr>
            <a:picLocks noGrp="1" noChangeAspect="1"/>
          </p:cNvPicPr>
          <p:nvPr>
            <p:ph idx="1"/>
          </p:nvPr>
        </p:nvPicPr>
        <p:blipFill>
          <a:blip r:embed="rId2"/>
          <a:stretch>
            <a:fillRect/>
          </a:stretch>
        </p:blipFill>
        <p:spPr>
          <a:xfrm>
            <a:off x="526473" y="1929101"/>
            <a:ext cx="10926618" cy="4716462"/>
          </a:xfrm>
          <a:prstGeom prst="rect">
            <a:avLst/>
          </a:prstGeom>
        </p:spPr>
      </p:pic>
      <p:sp>
        <p:nvSpPr>
          <p:cNvPr id="3" name="Oval 2"/>
          <p:cNvSpPr/>
          <p:nvPr/>
        </p:nvSpPr>
        <p:spPr>
          <a:xfrm>
            <a:off x="1126836" y="5532582"/>
            <a:ext cx="1016000" cy="738909"/>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Sağ Ok 4"/>
          <p:cNvSpPr/>
          <p:nvPr/>
        </p:nvSpPr>
        <p:spPr>
          <a:xfrm>
            <a:off x="110837" y="5731163"/>
            <a:ext cx="831272" cy="3417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Oval 5"/>
          <p:cNvSpPr/>
          <p:nvPr/>
        </p:nvSpPr>
        <p:spPr>
          <a:xfrm>
            <a:off x="7813964" y="5394036"/>
            <a:ext cx="1717963" cy="87745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0229595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sz="3200" dirty="0">
                <a:solidFill>
                  <a:srgbClr val="FF0000"/>
                </a:solidFill>
                <a:latin typeface="Bahnschrift SemiBold SemiConden" panose="020B0502040204020203" pitchFamily="34" charset="0"/>
              </a:rPr>
              <a:t>Baş-boyun kanseri olgularında </a:t>
            </a:r>
            <a:r>
              <a:rPr lang="tr-TR" sz="3200" dirty="0" err="1">
                <a:solidFill>
                  <a:srgbClr val="FF0000"/>
                </a:solidFill>
                <a:latin typeface="Bahnschrift SemiBold SemiConden" panose="020B0502040204020203" pitchFamily="34" charset="0"/>
              </a:rPr>
              <a:t>kemoradyoterapi</a:t>
            </a:r>
            <a:r>
              <a:rPr lang="tr-TR" sz="3200" dirty="0">
                <a:solidFill>
                  <a:srgbClr val="FF0000"/>
                </a:solidFill>
                <a:latin typeface="Bahnschrift SemiBold SemiConden" panose="020B0502040204020203" pitchFamily="34" charset="0"/>
              </a:rPr>
              <a:t> sırasında </a:t>
            </a:r>
            <a:r>
              <a:rPr lang="tr-TR" sz="3200" dirty="0" err="1">
                <a:solidFill>
                  <a:srgbClr val="FF0000"/>
                </a:solidFill>
                <a:latin typeface="Bahnschrift SemiBold SemiConden" panose="020B0502040204020203" pitchFamily="34" charset="0"/>
              </a:rPr>
              <a:t>nutrisyonel</a:t>
            </a:r>
            <a:r>
              <a:rPr lang="tr-TR" sz="3200" dirty="0">
                <a:solidFill>
                  <a:srgbClr val="FF0000"/>
                </a:solidFill>
                <a:latin typeface="Bahnschrift SemiBold SemiConden" panose="020B0502040204020203" pitchFamily="34" charset="0"/>
              </a:rPr>
              <a:t> değerlendirme</a:t>
            </a:r>
            <a:endParaRPr lang="tr-TR" dirty="0"/>
          </a:p>
        </p:txBody>
      </p:sp>
      <p:pic>
        <p:nvPicPr>
          <p:cNvPr id="4" name="İçerik Yer Tutucusu 3"/>
          <p:cNvPicPr>
            <a:picLocks noGrp="1" noChangeAspect="1"/>
          </p:cNvPicPr>
          <p:nvPr>
            <p:ph idx="1"/>
          </p:nvPr>
        </p:nvPicPr>
        <p:blipFill>
          <a:blip r:embed="rId2"/>
          <a:stretch>
            <a:fillRect/>
          </a:stretch>
        </p:blipFill>
        <p:spPr>
          <a:xfrm>
            <a:off x="836822" y="2142836"/>
            <a:ext cx="10690160" cy="3953164"/>
          </a:xfrm>
          <a:prstGeom prst="rect">
            <a:avLst/>
          </a:prstGeom>
        </p:spPr>
      </p:pic>
    </p:spTree>
    <p:extLst>
      <p:ext uri="{BB962C8B-B14F-4D97-AF65-F5344CB8AC3E}">
        <p14:creationId xmlns:p14="http://schemas.microsoft.com/office/powerpoint/2010/main" val="31755998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sz="3200" dirty="0">
                <a:solidFill>
                  <a:srgbClr val="FF0000"/>
                </a:solidFill>
                <a:latin typeface="Bahnschrift SemiBold SemiConden" panose="020B0502040204020203" pitchFamily="34" charset="0"/>
              </a:rPr>
              <a:t>Baş-boyun kanseri olgularında </a:t>
            </a:r>
            <a:r>
              <a:rPr lang="tr-TR" sz="3200" dirty="0" err="1">
                <a:solidFill>
                  <a:srgbClr val="FF0000"/>
                </a:solidFill>
                <a:latin typeface="Bahnschrift SemiBold SemiConden" panose="020B0502040204020203" pitchFamily="34" charset="0"/>
              </a:rPr>
              <a:t>kemoradyoterapi</a:t>
            </a:r>
            <a:r>
              <a:rPr lang="tr-TR" sz="3200" dirty="0">
                <a:solidFill>
                  <a:srgbClr val="FF0000"/>
                </a:solidFill>
                <a:latin typeface="Bahnschrift SemiBold SemiConden" panose="020B0502040204020203" pitchFamily="34" charset="0"/>
              </a:rPr>
              <a:t> sırasında </a:t>
            </a:r>
            <a:r>
              <a:rPr lang="tr-TR" sz="3200" dirty="0" err="1">
                <a:solidFill>
                  <a:srgbClr val="FF0000"/>
                </a:solidFill>
                <a:latin typeface="Bahnschrift SemiBold SemiConden" panose="020B0502040204020203" pitchFamily="34" charset="0"/>
              </a:rPr>
              <a:t>nutrisyonel</a:t>
            </a:r>
            <a:r>
              <a:rPr lang="tr-TR" sz="3200" dirty="0">
                <a:solidFill>
                  <a:srgbClr val="FF0000"/>
                </a:solidFill>
                <a:latin typeface="Bahnschrift SemiBold SemiConden" panose="020B0502040204020203" pitchFamily="34" charset="0"/>
              </a:rPr>
              <a:t> değerlendirme</a:t>
            </a:r>
            <a:endParaRPr lang="tr-TR" dirty="0"/>
          </a:p>
        </p:txBody>
      </p:sp>
      <p:sp>
        <p:nvSpPr>
          <p:cNvPr id="3" name="İçerik Yer Tutucusu 2"/>
          <p:cNvSpPr>
            <a:spLocks noGrp="1"/>
          </p:cNvSpPr>
          <p:nvPr>
            <p:ph idx="1"/>
          </p:nvPr>
        </p:nvSpPr>
        <p:spPr>
          <a:xfrm>
            <a:off x="685801" y="2142067"/>
            <a:ext cx="10471726" cy="5025351"/>
          </a:xfrm>
        </p:spPr>
        <p:txBody>
          <a:bodyPr>
            <a:normAutofit fontScale="92500" lnSpcReduction="20000"/>
          </a:bodyPr>
          <a:lstStyle/>
          <a:p>
            <a:pPr marL="0" indent="0">
              <a:buNone/>
            </a:pPr>
            <a:endParaRPr lang="tr-TR" dirty="0" smtClean="0">
              <a:solidFill>
                <a:srgbClr val="FFFF00"/>
              </a:solidFill>
              <a:latin typeface="Bahnschrift SemiBold SemiConden" panose="020B0502040204020203" pitchFamily="34" charset="0"/>
            </a:endParaRPr>
          </a:p>
          <a:p>
            <a:pPr marL="0" indent="0">
              <a:buNone/>
            </a:pPr>
            <a:endParaRPr lang="tr-TR" dirty="0">
              <a:solidFill>
                <a:srgbClr val="FFFF00"/>
              </a:solidFill>
              <a:latin typeface="Bahnschrift SemiBold SemiConden" panose="020B0502040204020203" pitchFamily="34" charset="0"/>
            </a:endParaRPr>
          </a:p>
          <a:p>
            <a:pPr marL="0" indent="0">
              <a:buNone/>
            </a:pPr>
            <a:endParaRPr lang="tr-TR" dirty="0" smtClean="0">
              <a:solidFill>
                <a:srgbClr val="FFFF00"/>
              </a:solidFill>
              <a:latin typeface="Bahnschrift SemiBold SemiConden" panose="020B0502040204020203" pitchFamily="34" charset="0"/>
            </a:endParaRPr>
          </a:p>
          <a:p>
            <a:pPr marL="0" indent="0">
              <a:buNone/>
            </a:pPr>
            <a:endParaRPr lang="tr-TR" dirty="0" smtClean="0">
              <a:solidFill>
                <a:srgbClr val="FFFF00"/>
              </a:solidFill>
              <a:latin typeface="Bahnschrift SemiBold SemiConden" panose="020B0502040204020203" pitchFamily="34" charset="0"/>
            </a:endParaRPr>
          </a:p>
          <a:p>
            <a:pPr marL="0" indent="0">
              <a:buNone/>
            </a:pPr>
            <a:endParaRPr lang="tr-TR" dirty="0">
              <a:solidFill>
                <a:srgbClr val="FFFF00"/>
              </a:solidFill>
              <a:latin typeface="Bahnschrift SemiBold SemiConden" panose="020B0502040204020203" pitchFamily="34" charset="0"/>
            </a:endParaRPr>
          </a:p>
          <a:p>
            <a:pPr marL="0" indent="0">
              <a:buNone/>
            </a:pPr>
            <a:r>
              <a:rPr lang="tr-TR" dirty="0" smtClean="0">
                <a:solidFill>
                  <a:srgbClr val="FFFF00"/>
                </a:solidFill>
                <a:latin typeface="Bahnschrift SemiBold SemiConden" panose="020B0502040204020203" pitchFamily="34" charset="0"/>
              </a:rPr>
              <a:t>NUTRİSYONEL TARAMALAR</a:t>
            </a:r>
          </a:p>
          <a:p>
            <a:r>
              <a:rPr lang="tr-TR" sz="1600" dirty="0">
                <a:latin typeface="Bahnschrift SemiBold SemiConden" panose="020B0502040204020203" pitchFamily="34" charset="0"/>
              </a:rPr>
              <a:t>Beslenme taramasının amacı, yetersiz beslenen veya yetersiz beslenme riski taşıyan hastaları mümkün olduğu kadar erken tespit etmektir. Hastaneye kabul edilen tüm yatan hastalar ve ayakta tedavi gören tüm hastalar taranmalıdır. Erken beslenme müdahalesine ihtiyaç duyanları belirleyin ve hızlı yönlendirmeler yapılmalıdır</a:t>
            </a:r>
            <a:r>
              <a:rPr lang="tr-TR" sz="1600" dirty="0" smtClean="0">
                <a:latin typeface="Bahnschrift SemiBold SemiConden" panose="020B0502040204020203" pitchFamily="34" charset="0"/>
              </a:rPr>
              <a:t>.</a:t>
            </a:r>
          </a:p>
          <a:p>
            <a:r>
              <a:rPr lang="tr-TR" sz="1600" dirty="0">
                <a:latin typeface="Bahnschrift SemiBold SemiConden" panose="020B0502040204020203" pitchFamily="34" charset="0"/>
              </a:rPr>
              <a:t>Yatan hastalarda tarama haftalık olarak tekrarlanmalıdır. Ayakta tedavi gören hastalar için, her poliklinik muayenesinde kilo kaydedilmeli ve iki haftalık süre içinde 2 kg veya daha fazla kilo kaybı diyetisyene bildirilmelidir</a:t>
            </a:r>
            <a:r>
              <a:rPr lang="tr-TR" sz="1600" dirty="0" smtClean="0">
                <a:latin typeface="Bahnschrift SemiBold SemiConden" panose="020B0502040204020203" pitchFamily="34" charset="0"/>
              </a:rPr>
              <a:t>.</a:t>
            </a:r>
          </a:p>
          <a:p>
            <a:r>
              <a:rPr lang="tr-TR" sz="1600" dirty="0">
                <a:latin typeface="Bahnschrift SemiBold SemiConden" panose="020B0502040204020203" pitchFamily="34" charset="0"/>
              </a:rPr>
              <a:t>Hastaların uzun süredir devam eden beslenme alışkanlıkları ve alkol kötüye kullanımı gibi onları yetersiz beslenmeye yatkın hale getirebilecek zararlı yaşam tarzı faktörleri olabilir.</a:t>
            </a:r>
          </a:p>
          <a:p>
            <a:r>
              <a:rPr lang="tr-TR" sz="1600" dirty="0">
                <a:latin typeface="Bahnschrift SemiBold SemiConden" panose="020B0502040204020203" pitchFamily="34" charset="0"/>
              </a:rPr>
              <a:t>Mevcut vücut kitle indeksi (BMI) ne olursa olsun, önceki altı ayda istemsiz olarak yüzde 10 veya daha fazla kilo kaybı bir dizi soruna yol açabilir.</a:t>
            </a:r>
          </a:p>
          <a:p>
            <a:r>
              <a:rPr lang="tr-TR" sz="1600" dirty="0">
                <a:latin typeface="Bahnschrift SemiBold SemiConden" panose="020B0502040204020203" pitchFamily="34" charset="0"/>
              </a:rPr>
              <a:t>Tedavinin her aşamasında beslenme durumunu optimize etmek ve beslenmeyle ilgili sorunları düzeltmek için hastanın tedavisi boyunca düzenli incelemelerle önceden var olan beslenme eksikliklerini düzeltmek için erken beslenme müdahalesi önemlidir</a:t>
            </a:r>
          </a:p>
          <a:p>
            <a:endParaRPr lang="tr-TR" sz="1600" dirty="0" smtClean="0">
              <a:latin typeface="Bahnschrift SemiBold SemiConden" panose="020B0502040204020203" pitchFamily="34" charset="0"/>
            </a:endParaRPr>
          </a:p>
          <a:p>
            <a:endParaRPr lang="tr-TR" sz="1600" dirty="0">
              <a:latin typeface="Bahnschrift SemiBold SemiConden" panose="020B0502040204020203" pitchFamily="34" charset="0"/>
            </a:endParaRPr>
          </a:p>
          <a:p>
            <a:pPr marL="0" indent="0">
              <a:buNone/>
            </a:pPr>
            <a:endParaRPr lang="tr-TR" dirty="0" smtClean="0">
              <a:solidFill>
                <a:srgbClr val="FFFF00"/>
              </a:solidFill>
              <a:latin typeface="Bahnschrift SemiBold SemiConden" panose="020B0502040204020203" pitchFamily="34" charset="0"/>
            </a:endParaRPr>
          </a:p>
          <a:p>
            <a:pPr marL="0" indent="0">
              <a:buNone/>
            </a:pPr>
            <a:endParaRPr lang="tr-TR" dirty="0">
              <a:solidFill>
                <a:srgbClr val="FFFF00"/>
              </a:solidFill>
              <a:latin typeface="Bahnschrift SemiBold SemiConden" panose="020B0502040204020203" pitchFamily="34" charset="0"/>
            </a:endParaRPr>
          </a:p>
          <a:p>
            <a:pPr marL="0" indent="0">
              <a:buNone/>
            </a:pPr>
            <a:endParaRPr lang="tr-TR" dirty="0" smtClean="0">
              <a:solidFill>
                <a:srgbClr val="FFFF00"/>
              </a:solidFill>
              <a:latin typeface="Bahnschrift SemiBold SemiConden" panose="020B0502040204020203" pitchFamily="34" charset="0"/>
            </a:endParaRPr>
          </a:p>
          <a:p>
            <a:pPr marL="0" indent="0">
              <a:buNone/>
            </a:pPr>
            <a:endParaRPr lang="tr-TR" dirty="0">
              <a:solidFill>
                <a:srgbClr val="FFFF00"/>
              </a:solidFill>
              <a:latin typeface="Bahnschrift SemiBold SemiConden" panose="020B0502040204020203" pitchFamily="34" charset="0"/>
            </a:endParaRPr>
          </a:p>
          <a:p>
            <a:pPr marL="0" indent="0">
              <a:buNone/>
            </a:pPr>
            <a:endParaRPr lang="tr-TR" dirty="0" smtClean="0">
              <a:solidFill>
                <a:srgbClr val="FFFF00"/>
              </a:solidFill>
              <a:latin typeface="Bahnschrift SemiBold SemiConden" panose="020B0502040204020203" pitchFamily="34" charset="0"/>
            </a:endParaRPr>
          </a:p>
          <a:p>
            <a:pPr marL="0" indent="0">
              <a:buNone/>
            </a:pPr>
            <a:endParaRPr lang="tr-TR" dirty="0">
              <a:solidFill>
                <a:srgbClr val="FFFF00"/>
              </a:solidFill>
              <a:latin typeface="Bahnschrift SemiBold SemiConden" panose="020B0502040204020203" pitchFamily="34" charset="0"/>
            </a:endParaRPr>
          </a:p>
          <a:p>
            <a:pPr marL="0" indent="0">
              <a:buNone/>
            </a:pPr>
            <a:endParaRPr lang="tr-TR" dirty="0">
              <a:solidFill>
                <a:srgbClr val="FFFF00"/>
              </a:solidFill>
              <a:latin typeface="Bahnschrift SemiBold SemiConden" panose="020B0502040204020203" pitchFamily="34" charset="0"/>
            </a:endParaRPr>
          </a:p>
        </p:txBody>
      </p:sp>
    </p:spTree>
    <p:extLst>
      <p:ext uri="{BB962C8B-B14F-4D97-AF65-F5344CB8AC3E}">
        <p14:creationId xmlns:p14="http://schemas.microsoft.com/office/powerpoint/2010/main" val="34459758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sz="3200" dirty="0">
                <a:solidFill>
                  <a:srgbClr val="FF0000"/>
                </a:solidFill>
                <a:latin typeface="Bahnschrift SemiBold SemiConden" panose="020B0502040204020203" pitchFamily="34" charset="0"/>
              </a:rPr>
              <a:t>Baş-boyun kanseri olgularında </a:t>
            </a:r>
            <a:r>
              <a:rPr lang="tr-TR" sz="3200" dirty="0" err="1">
                <a:solidFill>
                  <a:srgbClr val="FF0000"/>
                </a:solidFill>
                <a:latin typeface="Bahnschrift SemiBold SemiConden" panose="020B0502040204020203" pitchFamily="34" charset="0"/>
              </a:rPr>
              <a:t>kemoradyoterapi</a:t>
            </a:r>
            <a:r>
              <a:rPr lang="tr-TR" sz="3200" dirty="0">
                <a:solidFill>
                  <a:srgbClr val="FF0000"/>
                </a:solidFill>
                <a:latin typeface="Bahnschrift SemiBold SemiConden" panose="020B0502040204020203" pitchFamily="34" charset="0"/>
              </a:rPr>
              <a:t> sırasında </a:t>
            </a:r>
            <a:r>
              <a:rPr lang="tr-TR" sz="3200" dirty="0" err="1">
                <a:solidFill>
                  <a:srgbClr val="FF0000"/>
                </a:solidFill>
                <a:latin typeface="Bahnschrift SemiBold SemiConden" panose="020B0502040204020203" pitchFamily="34" charset="0"/>
              </a:rPr>
              <a:t>nutrisyonel</a:t>
            </a:r>
            <a:r>
              <a:rPr lang="tr-TR" sz="3200" dirty="0">
                <a:solidFill>
                  <a:srgbClr val="FF0000"/>
                </a:solidFill>
                <a:latin typeface="Bahnschrift SemiBold SemiConden" panose="020B0502040204020203" pitchFamily="34" charset="0"/>
              </a:rPr>
              <a:t> değerlendirme</a:t>
            </a:r>
            <a:endParaRPr lang="tr-TR" dirty="0"/>
          </a:p>
        </p:txBody>
      </p:sp>
      <p:pic>
        <p:nvPicPr>
          <p:cNvPr id="4" name="İçerik Yer Tutucusu 3"/>
          <p:cNvPicPr>
            <a:picLocks noGrp="1" noChangeAspect="1"/>
          </p:cNvPicPr>
          <p:nvPr>
            <p:ph idx="1"/>
          </p:nvPr>
        </p:nvPicPr>
        <p:blipFill>
          <a:blip r:embed="rId2"/>
          <a:stretch>
            <a:fillRect/>
          </a:stretch>
        </p:blipFill>
        <p:spPr>
          <a:xfrm>
            <a:off x="939367" y="2149769"/>
            <a:ext cx="9624291" cy="4555832"/>
          </a:xfrm>
          <a:prstGeom prst="rect">
            <a:avLst/>
          </a:prstGeom>
        </p:spPr>
      </p:pic>
    </p:spTree>
    <p:extLst>
      <p:ext uri="{BB962C8B-B14F-4D97-AF65-F5344CB8AC3E}">
        <p14:creationId xmlns:p14="http://schemas.microsoft.com/office/powerpoint/2010/main" val="37413111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3200" dirty="0">
                <a:ln>
                  <a:noFill/>
                </a:ln>
                <a:solidFill>
                  <a:srgbClr val="B80E0F"/>
                </a:solidFill>
                <a:latin typeface="Impact" panose="020B0806030902050204"/>
              </a:rPr>
              <a:t>Baş-boyun kanserli hastalarda</a:t>
            </a:r>
            <a:br>
              <a:rPr lang="tr-TR" sz="3200" dirty="0">
                <a:ln>
                  <a:noFill/>
                </a:ln>
                <a:solidFill>
                  <a:srgbClr val="B80E0F"/>
                </a:solidFill>
                <a:latin typeface="Impact" panose="020B0806030902050204"/>
              </a:rPr>
            </a:br>
            <a:r>
              <a:rPr lang="tr-TR" sz="3200" dirty="0">
                <a:ln>
                  <a:noFill/>
                </a:ln>
                <a:solidFill>
                  <a:srgbClr val="B80E0F"/>
                </a:solidFill>
                <a:latin typeface="Impact" panose="020B0806030902050204"/>
              </a:rPr>
              <a:t>Beslenme gereksinimlerinin tahmin edilmesi</a:t>
            </a:r>
            <a:endParaRPr lang="tr-TR" dirty="0"/>
          </a:p>
        </p:txBody>
      </p:sp>
      <p:sp>
        <p:nvSpPr>
          <p:cNvPr id="3" name="İçerik Yer Tutucusu 2"/>
          <p:cNvSpPr>
            <a:spLocks noGrp="1"/>
          </p:cNvSpPr>
          <p:nvPr>
            <p:ph idx="1"/>
          </p:nvPr>
        </p:nvSpPr>
        <p:spPr/>
        <p:txBody>
          <a:bodyPr>
            <a:normAutofit/>
          </a:bodyPr>
          <a:lstStyle/>
          <a:p>
            <a:pPr marL="228600" lvl="0" indent="-228600" defTabSz="914400">
              <a:lnSpc>
                <a:spcPct val="120000"/>
              </a:lnSpc>
              <a:spcBef>
                <a:spcPts val="1000"/>
              </a:spcBef>
              <a:spcAft>
                <a:spcPts val="0"/>
              </a:spcAft>
              <a:buClr>
                <a:srgbClr val="B80E0F"/>
              </a:buClr>
              <a:buSzPct val="160000"/>
              <a:buFont typeface="Arial" panose="020B0604020202020204" pitchFamily="34" charset="0"/>
              <a:buChar char="•"/>
            </a:pPr>
            <a:r>
              <a:rPr lang="tr-TR" dirty="0">
                <a:latin typeface="Arial Rounded MT Bold" panose="020F0704030504030204" pitchFamily="34" charset="0"/>
              </a:rPr>
              <a:t>Kanserin kendisinin bazal metabolizma ve katabolizması üzerine tutarlı bir etkisi yoktur</a:t>
            </a:r>
            <a:r>
              <a:rPr lang="tr-TR" dirty="0" smtClean="0">
                <a:latin typeface="Arial Rounded MT Bold" panose="020F0704030504030204" pitchFamily="34" charset="0"/>
              </a:rPr>
              <a:t>. Bu </a:t>
            </a:r>
            <a:r>
              <a:rPr lang="tr-TR" dirty="0">
                <a:latin typeface="Arial Rounded MT Bold" panose="020F0704030504030204" pitchFamily="34" charset="0"/>
              </a:rPr>
              <a:t>süreçte artış gösterebileceği gibi azalma da olabilir</a:t>
            </a:r>
            <a:r>
              <a:rPr lang="tr-TR" dirty="0" smtClean="0">
                <a:latin typeface="Arial Rounded MT Bold" panose="020F0704030504030204" pitchFamily="34" charset="0"/>
              </a:rPr>
              <a:t>. Yine </a:t>
            </a:r>
            <a:r>
              <a:rPr lang="tr-TR" dirty="0">
                <a:latin typeface="Arial Rounded MT Bold" panose="020F0704030504030204" pitchFamily="34" charset="0"/>
              </a:rPr>
              <a:t>aynı şekilde mevcut onkolojik tedaviye bağlı olarak da bu metabolizma ve katabolizma hızı da değişebilir.</a:t>
            </a:r>
          </a:p>
          <a:p>
            <a:pPr marL="228600" lvl="0" indent="-228600" defTabSz="914400">
              <a:lnSpc>
                <a:spcPct val="120000"/>
              </a:lnSpc>
              <a:spcBef>
                <a:spcPts val="1000"/>
              </a:spcBef>
              <a:spcAft>
                <a:spcPts val="0"/>
              </a:spcAft>
              <a:buClr>
                <a:srgbClr val="B80E0F"/>
              </a:buClr>
              <a:buSzPct val="160000"/>
              <a:buFont typeface="Arial" panose="020B0604020202020204" pitchFamily="34" charset="0"/>
              <a:buChar char="•"/>
            </a:pPr>
            <a:r>
              <a:rPr lang="tr-TR" dirty="0">
                <a:latin typeface="Arial Rounded MT Bold" panose="020F0704030504030204" pitchFamily="34" charset="0"/>
              </a:rPr>
              <a:t>Ancak genele vurulduğunda kanser hastaları </a:t>
            </a:r>
            <a:r>
              <a:rPr lang="tr-TR" dirty="0" err="1">
                <a:latin typeface="Arial Rounded MT Bold" panose="020F0704030504030204" pitchFamily="34" charset="0"/>
              </a:rPr>
              <a:t>hipermetabolik</a:t>
            </a:r>
            <a:r>
              <a:rPr lang="tr-TR" dirty="0">
                <a:latin typeface="Arial Rounded MT Bold" panose="020F0704030504030204" pitchFamily="34" charset="0"/>
              </a:rPr>
              <a:t> olma eğilimindedir.</a:t>
            </a:r>
            <a:r>
              <a:rPr lang="tr-TR" cap="all" dirty="0">
                <a:latin typeface="Arial Rounded MT Bold" panose="020F0704030504030204" pitchFamily="34" charset="0"/>
              </a:rPr>
              <a:t> </a:t>
            </a:r>
            <a:r>
              <a:rPr lang="tr-TR" dirty="0">
                <a:latin typeface="Arial Rounded MT Bold" panose="020F0704030504030204" pitchFamily="34" charset="0"/>
              </a:rPr>
              <a:t>Kanser hastaları hafif derecede </a:t>
            </a:r>
            <a:r>
              <a:rPr lang="tr-TR" dirty="0" err="1">
                <a:latin typeface="Arial Rounded MT Bold" panose="020F0704030504030204" pitchFamily="34" charset="0"/>
              </a:rPr>
              <a:t>hipermetaboliktir</a:t>
            </a:r>
            <a:r>
              <a:rPr lang="tr-TR" dirty="0">
                <a:latin typeface="Arial Rounded MT Bold" panose="020F0704030504030204" pitchFamily="34" charset="0"/>
              </a:rPr>
              <a:t> ve 138 ila 289 </a:t>
            </a:r>
            <a:r>
              <a:rPr lang="tr-TR" dirty="0" err="1">
                <a:latin typeface="Arial Rounded MT Bold" panose="020F0704030504030204" pitchFamily="34" charset="0"/>
              </a:rPr>
              <a:t>kcal</a:t>
            </a:r>
            <a:r>
              <a:rPr lang="tr-TR" dirty="0">
                <a:latin typeface="Arial Rounded MT Bold" panose="020F0704030504030204" pitchFamily="34" charset="0"/>
              </a:rPr>
              <a:t>/gün arasında aşırı enerji harcaması vardır</a:t>
            </a:r>
            <a:r>
              <a:rPr lang="tr-TR" cap="all" dirty="0">
                <a:latin typeface="Arial Rounded MT Bold" panose="020F0704030504030204" pitchFamily="34" charset="0"/>
              </a:rPr>
              <a:t>.</a:t>
            </a:r>
          </a:p>
          <a:p>
            <a:pPr marL="228600" lvl="0" indent="-228600" defTabSz="914400">
              <a:lnSpc>
                <a:spcPct val="120000"/>
              </a:lnSpc>
              <a:spcBef>
                <a:spcPts val="1000"/>
              </a:spcBef>
              <a:spcAft>
                <a:spcPts val="0"/>
              </a:spcAft>
              <a:buClr>
                <a:srgbClr val="B80E0F"/>
              </a:buClr>
              <a:buSzPct val="160000"/>
              <a:buFont typeface="Arial" panose="020B0604020202020204" pitchFamily="34" charset="0"/>
              <a:buChar char="•"/>
            </a:pPr>
            <a:r>
              <a:rPr lang="tr-TR" dirty="0" err="1">
                <a:latin typeface="Arial Rounded MT Bold" panose="020F0704030504030204" pitchFamily="34" charset="0"/>
              </a:rPr>
              <a:t>Obez</a:t>
            </a:r>
            <a:r>
              <a:rPr lang="tr-TR" dirty="0">
                <a:latin typeface="Arial Rounded MT Bold" panose="020F0704030504030204" pitchFamily="34" charset="0"/>
              </a:rPr>
              <a:t> olmayan ayaktan hastaların gerçek vücut ağırlıkları kullanılarak toplam enerji harcaması ve protein gereksinimleri aşağıdaki şekilde tahmin edilebilir:</a:t>
            </a:r>
          </a:p>
          <a:p>
            <a:pPr marL="228600" lvl="0" indent="-228600" defTabSz="914400">
              <a:lnSpc>
                <a:spcPct val="120000"/>
              </a:lnSpc>
              <a:spcBef>
                <a:spcPts val="1000"/>
              </a:spcBef>
              <a:spcAft>
                <a:spcPts val="0"/>
              </a:spcAft>
              <a:buClr>
                <a:srgbClr val="B80E0F"/>
              </a:buClr>
              <a:buSzPct val="160000"/>
              <a:buFont typeface="Arial" panose="020B0604020202020204" pitchFamily="34" charset="0"/>
              <a:buChar char="•"/>
            </a:pPr>
            <a:r>
              <a:rPr lang="tr-TR" dirty="0">
                <a:solidFill>
                  <a:srgbClr val="FF0000"/>
                </a:solidFill>
                <a:latin typeface="Arial Rounded MT Bold" panose="020F0704030504030204" pitchFamily="34" charset="0"/>
              </a:rPr>
              <a:t>Enerji</a:t>
            </a:r>
            <a:r>
              <a:rPr lang="tr-TR" dirty="0">
                <a:latin typeface="Arial Rounded MT Bold" panose="020F0704030504030204" pitchFamily="34" charset="0"/>
                <a:sym typeface="Wingdings" panose="05000000000000000000" pitchFamily="2" charset="2"/>
              </a:rPr>
              <a:t></a:t>
            </a:r>
            <a:r>
              <a:rPr lang="tr-TR" dirty="0">
                <a:latin typeface="Arial Rounded MT Bold" panose="020F0704030504030204" pitchFamily="34" charset="0"/>
              </a:rPr>
              <a:t> 30–35 </a:t>
            </a:r>
            <a:r>
              <a:rPr lang="tr-TR" dirty="0" err="1">
                <a:latin typeface="Arial Rounded MT Bold" panose="020F0704030504030204" pitchFamily="34" charset="0"/>
              </a:rPr>
              <a:t>kcal</a:t>
            </a:r>
            <a:r>
              <a:rPr lang="tr-TR" dirty="0">
                <a:latin typeface="Arial Rounded MT Bold" panose="020F0704030504030204" pitchFamily="34" charset="0"/>
              </a:rPr>
              <a:t>/kg/gün ve </a:t>
            </a:r>
            <a:r>
              <a:rPr lang="tr-TR" dirty="0">
                <a:solidFill>
                  <a:srgbClr val="FF0000"/>
                </a:solidFill>
                <a:latin typeface="Arial Rounded MT Bold" panose="020F0704030504030204" pitchFamily="34" charset="0"/>
              </a:rPr>
              <a:t>protein</a:t>
            </a:r>
            <a:r>
              <a:rPr lang="tr-TR" dirty="0">
                <a:latin typeface="Arial Rounded MT Bold" panose="020F0704030504030204" pitchFamily="34" charset="0"/>
                <a:sym typeface="Wingdings" panose="05000000000000000000" pitchFamily="2" charset="2"/>
              </a:rPr>
              <a:t></a:t>
            </a:r>
            <a:r>
              <a:rPr lang="tr-TR" dirty="0">
                <a:latin typeface="Arial Rounded MT Bold" panose="020F0704030504030204" pitchFamily="34" charset="0"/>
              </a:rPr>
              <a:t>1,2 g/kg/gün</a:t>
            </a:r>
          </a:p>
          <a:p>
            <a:endParaRPr lang="tr-TR" dirty="0">
              <a:latin typeface="Bahnschrift SemiBold Condensed" panose="020B0502040204020203" pitchFamily="34" charset="0"/>
            </a:endParaRPr>
          </a:p>
        </p:txBody>
      </p:sp>
    </p:spTree>
    <p:extLst>
      <p:ext uri="{BB962C8B-B14F-4D97-AF65-F5344CB8AC3E}">
        <p14:creationId xmlns:p14="http://schemas.microsoft.com/office/powerpoint/2010/main" val="26669430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sz="3200" dirty="0">
                <a:solidFill>
                  <a:srgbClr val="FF0000"/>
                </a:solidFill>
                <a:latin typeface="Bahnschrift SemiBold SemiConden" panose="020B0502040204020203" pitchFamily="34" charset="0"/>
              </a:rPr>
              <a:t>Baş-boyun kanseri olgularında </a:t>
            </a:r>
            <a:r>
              <a:rPr lang="tr-TR" sz="3200" dirty="0" err="1">
                <a:solidFill>
                  <a:srgbClr val="FF0000"/>
                </a:solidFill>
                <a:latin typeface="Bahnschrift SemiBold SemiConden" panose="020B0502040204020203" pitchFamily="34" charset="0"/>
              </a:rPr>
              <a:t>kemoradyoterapi</a:t>
            </a:r>
            <a:r>
              <a:rPr lang="tr-TR" sz="3200" dirty="0">
                <a:solidFill>
                  <a:srgbClr val="FF0000"/>
                </a:solidFill>
                <a:latin typeface="Bahnschrift SemiBold SemiConden" panose="020B0502040204020203" pitchFamily="34" charset="0"/>
              </a:rPr>
              <a:t> sırasında </a:t>
            </a:r>
            <a:r>
              <a:rPr lang="tr-TR" sz="3200" dirty="0" err="1">
                <a:solidFill>
                  <a:srgbClr val="FF0000"/>
                </a:solidFill>
                <a:latin typeface="Bahnschrift SemiBold SemiConden" panose="020B0502040204020203" pitchFamily="34" charset="0"/>
              </a:rPr>
              <a:t>nutrisyonel</a:t>
            </a:r>
            <a:r>
              <a:rPr lang="tr-TR" sz="3200" dirty="0">
                <a:solidFill>
                  <a:srgbClr val="FF0000"/>
                </a:solidFill>
                <a:latin typeface="Bahnschrift SemiBold SemiConden" panose="020B0502040204020203" pitchFamily="34" charset="0"/>
              </a:rPr>
              <a:t> değerlendirme</a:t>
            </a:r>
            <a:endParaRPr lang="tr-TR" dirty="0"/>
          </a:p>
        </p:txBody>
      </p:sp>
      <p:pic>
        <p:nvPicPr>
          <p:cNvPr id="4" name="İçerik Yer Tutucusu 3"/>
          <p:cNvPicPr>
            <a:picLocks noGrp="1" noChangeAspect="1"/>
          </p:cNvPicPr>
          <p:nvPr>
            <p:ph idx="1"/>
          </p:nvPr>
        </p:nvPicPr>
        <p:blipFill>
          <a:blip r:embed="rId2"/>
          <a:stretch>
            <a:fillRect/>
          </a:stretch>
        </p:blipFill>
        <p:spPr>
          <a:xfrm>
            <a:off x="1717964" y="2141537"/>
            <a:ext cx="8331200" cy="4277735"/>
          </a:xfrm>
          <a:prstGeom prst="rect">
            <a:avLst/>
          </a:prstGeom>
        </p:spPr>
      </p:pic>
      <p:sp>
        <p:nvSpPr>
          <p:cNvPr id="5" name="Sağ Ok 4"/>
          <p:cNvSpPr/>
          <p:nvPr/>
        </p:nvSpPr>
        <p:spPr>
          <a:xfrm>
            <a:off x="240146" y="4100946"/>
            <a:ext cx="1588654" cy="7943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5"/>
          <p:cNvSpPr/>
          <p:nvPr/>
        </p:nvSpPr>
        <p:spPr>
          <a:xfrm>
            <a:off x="2253673" y="3953164"/>
            <a:ext cx="7610763" cy="1191491"/>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8516414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stretch>
            <a:fillRect/>
          </a:stretch>
        </p:blipFill>
        <p:spPr>
          <a:xfrm>
            <a:off x="510234" y="434110"/>
            <a:ext cx="10942857" cy="4310536"/>
          </a:xfrm>
          <a:prstGeom prst="rect">
            <a:avLst/>
          </a:prstGeom>
        </p:spPr>
      </p:pic>
    </p:spTree>
    <p:extLst>
      <p:ext uri="{BB962C8B-B14F-4D97-AF65-F5344CB8AC3E}">
        <p14:creationId xmlns:p14="http://schemas.microsoft.com/office/powerpoint/2010/main" val="7426074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3200" dirty="0">
                <a:ln>
                  <a:noFill/>
                </a:ln>
                <a:solidFill>
                  <a:srgbClr val="B80E0F"/>
                </a:solidFill>
                <a:latin typeface="Impact" panose="020B0806030902050204"/>
              </a:rPr>
              <a:t>KÜRATİF KEMORADYOTERAPİ ALAN HASTALARDA BESLENME HUSUSLARI</a:t>
            </a:r>
            <a:endParaRPr lang="tr-TR" dirty="0"/>
          </a:p>
        </p:txBody>
      </p:sp>
      <p:sp>
        <p:nvSpPr>
          <p:cNvPr id="3" name="İçerik Yer Tutucusu 2"/>
          <p:cNvSpPr>
            <a:spLocks noGrp="1"/>
          </p:cNvSpPr>
          <p:nvPr>
            <p:ph idx="1"/>
          </p:nvPr>
        </p:nvSpPr>
        <p:spPr/>
        <p:txBody>
          <a:bodyPr/>
          <a:lstStyle/>
          <a:p>
            <a:r>
              <a:rPr lang="tr-TR" dirty="0">
                <a:latin typeface="Arial Rounded MT Bold" panose="020F0704030504030204" pitchFamily="34" charset="0"/>
              </a:rPr>
              <a:t>Radyoterapi + kemoterapi sırasında eşlik eden </a:t>
            </a:r>
            <a:r>
              <a:rPr lang="tr-TR" dirty="0" err="1">
                <a:latin typeface="Arial Rounded MT Bold" panose="020F0704030504030204" pitchFamily="34" charset="0"/>
              </a:rPr>
              <a:t>mukozit</a:t>
            </a:r>
            <a:r>
              <a:rPr lang="tr-TR" dirty="0">
                <a:latin typeface="Arial Rounded MT Bold" panose="020F0704030504030204" pitchFamily="34" charset="0"/>
              </a:rPr>
              <a:t> kilo kaybına neden olur ve bu durum tek başına beslenme danışmanlığı ile tamamen önlenemez.</a:t>
            </a:r>
          </a:p>
          <a:p>
            <a:r>
              <a:rPr lang="tr-TR" dirty="0">
                <a:latin typeface="Arial Rounded MT Bold" panose="020F0704030504030204" pitchFamily="34" charset="0"/>
              </a:rPr>
              <a:t>Baş ve boyun bölgesine radyoterapi uygulanan hastalarda diyet alımını artırmak ve tedaviye bağlı kilo kaybını önlemek için yoğun diyet danışmanlığı ve ağızdan beslenme desteği önerilmektedir.</a:t>
            </a:r>
          </a:p>
          <a:p>
            <a:r>
              <a:rPr lang="tr-TR" dirty="0">
                <a:latin typeface="Arial Rounded MT Bold" panose="020F0704030504030204" pitchFamily="34" charset="0"/>
              </a:rPr>
              <a:t>Bu aynı zamanda radyoterapinin kesintiye uğramasını önlemek için de tavsiye edilir.</a:t>
            </a:r>
          </a:p>
          <a:p>
            <a:r>
              <a:rPr lang="tr-TR" dirty="0">
                <a:latin typeface="Arial Rounded MT Bold" panose="020F0704030504030204" pitchFamily="34" charset="0"/>
              </a:rPr>
              <a:t>Kanser yutmayı engelliyorsa veya oral ve/veya </a:t>
            </a:r>
            <a:r>
              <a:rPr lang="tr-TR" dirty="0" err="1">
                <a:latin typeface="Arial Rounded MT Bold" panose="020F0704030504030204" pitchFamily="34" charset="0"/>
              </a:rPr>
              <a:t>faringeal</a:t>
            </a:r>
            <a:r>
              <a:rPr lang="tr-TR" dirty="0">
                <a:latin typeface="Arial Rounded MT Bold" panose="020F0704030504030204" pitchFamily="34" charset="0"/>
              </a:rPr>
              <a:t> yutmayı etkileyebilecek </a:t>
            </a:r>
            <a:r>
              <a:rPr lang="tr-TR" dirty="0" err="1">
                <a:latin typeface="Arial Rounded MT Bold" panose="020F0704030504030204" pitchFamily="34" charset="0"/>
              </a:rPr>
              <a:t>mukozit</a:t>
            </a:r>
            <a:r>
              <a:rPr lang="tr-TR" dirty="0">
                <a:latin typeface="Arial Rounded MT Bold" panose="020F0704030504030204" pitchFamily="34" charset="0"/>
              </a:rPr>
              <a:t> bekleniyorsa </a:t>
            </a:r>
            <a:r>
              <a:rPr lang="tr-TR" dirty="0" err="1">
                <a:latin typeface="Arial Rounded MT Bold" panose="020F0704030504030204" pitchFamily="34" charset="0"/>
              </a:rPr>
              <a:t>nazogastrik</a:t>
            </a:r>
            <a:r>
              <a:rPr lang="tr-TR" dirty="0">
                <a:latin typeface="Arial Rounded MT Bold" panose="020F0704030504030204" pitchFamily="34" charset="0"/>
              </a:rPr>
              <a:t> beslenme önerilir.</a:t>
            </a:r>
          </a:p>
          <a:p>
            <a:endParaRPr lang="tr-TR" dirty="0"/>
          </a:p>
        </p:txBody>
      </p:sp>
    </p:spTree>
    <p:extLst>
      <p:ext uri="{BB962C8B-B14F-4D97-AF65-F5344CB8AC3E}">
        <p14:creationId xmlns:p14="http://schemas.microsoft.com/office/powerpoint/2010/main" val="21972709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3200" dirty="0">
                <a:ln>
                  <a:noFill/>
                </a:ln>
                <a:solidFill>
                  <a:srgbClr val="B80E0F"/>
                </a:solidFill>
                <a:latin typeface="Impact" panose="020B0806030902050204"/>
              </a:rPr>
              <a:t>KÜRATİF KEMORADYOTERAPİ ALAN HASTALARDA BESLENME HUSUSLARI</a:t>
            </a:r>
            <a:endParaRPr lang="tr-TR" dirty="0"/>
          </a:p>
        </p:txBody>
      </p:sp>
      <p:sp>
        <p:nvSpPr>
          <p:cNvPr id="3" name="İçerik Yer Tutucusu 2"/>
          <p:cNvSpPr>
            <a:spLocks noGrp="1"/>
          </p:cNvSpPr>
          <p:nvPr>
            <p:ph idx="1"/>
          </p:nvPr>
        </p:nvSpPr>
        <p:spPr/>
        <p:txBody>
          <a:bodyPr/>
          <a:lstStyle/>
          <a:p>
            <a:pPr marL="228600" lvl="0" indent="-228600" defTabSz="914400">
              <a:lnSpc>
                <a:spcPct val="120000"/>
              </a:lnSpc>
              <a:spcBef>
                <a:spcPts val="1000"/>
              </a:spcBef>
              <a:spcAft>
                <a:spcPts val="0"/>
              </a:spcAft>
              <a:buClr>
                <a:srgbClr val="B80E0F"/>
              </a:buClr>
              <a:buSzPct val="160000"/>
              <a:buFont typeface="Arial" panose="020B0604020202020204" pitchFamily="34" charset="0"/>
              <a:buChar char="•"/>
            </a:pPr>
            <a:r>
              <a:rPr lang="tr-TR" dirty="0">
                <a:latin typeface="Bahnschrift SemiBold SemiConden" panose="020B0502040204020203" pitchFamily="34" charset="0"/>
              </a:rPr>
              <a:t>Tüple beslenmenin optimal yöntemi belirsizliğini koruyor, bu nedenle kişiselleştirilmiş beslenme bakımının sağlanması için hem </a:t>
            </a:r>
            <a:r>
              <a:rPr lang="tr-TR" dirty="0" err="1">
                <a:latin typeface="Bahnschrift SemiBold SemiConden" panose="020B0502040204020203" pitchFamily="34" charset="0"/>
              </a:rPr>
              <a:t>proaktif</a:t>
            </a:r>
            <a:r>
              <a:rPr lang="tr-TR" dirty="0">
                <a:latin typeface="Bahnschrift SemiBold SemiConden" panose="020B0502040204020203" pitchFamily="34" charset="0"/>
              </a:rPr>
              <a:t> hem de reaktif yaklaşımların riskleri ve faydaları diyetisyen tarafından hastayla tartışılmalıdır.</a:t>
            </a:r>
          </a:p>
          <a:p>
            <a:pPr marL="228600" lvl="0" indent="-228600" defTabSz="914400">
              <a:lnSpc>
                <a:spcPct val="120000"/>
              </a:lnSpc>
              <a:spcBef>
                <a:spcPts val="1000"/>
              </a:spcBef>
              <a:spcAft>
                <a:spcPts val="0"/>
              </a:spcAft>
              <a:buClr>
                <a:srgbClr val="B80E0F"/>
              </a:buClr>
              <a:buSzPct val="160000"/>
              <a:buFont typeface="Arial" panose="020B0604020202020204" pitchFamily="34" charset="0"/>
              <a:buChar char="•"/>
            </a:pPr>
            <a:r>
              <a:rPr lang="tr-TR" dirty="0" err="1">
                <a:latin typeface="Bahnschrift SemiBold SemiConden" panose="020B0502040204020203" pitchFamily="34" charset="0"/>
              </a:rPr>
              <a:t>Profilaktik</a:t>
            </a:r>
            <a:r>
              <a:rPr lang="tr-TR" dirty="0">
                <a:latin typeface="Bahnschrift SemiBold SemiConden" panose="020B0502040204020203" pitchFamily="34" charset="0"/>
              </a:rPr>
              <a:t> tüple beslenmenin, tek başına oral alım karşılaştırıldığında kısa vadede kilo kaybının azaldığını gösterir, plansız hastaneye yatışları azaltabilir ve tedavi sırasında ve sonrasında yaşam kalitesini iyileştirebilir</a:t>
            </a:r>
          </a:p>
          <a:p>
            <a:pPr marL="228600" lvl="0" indent="-228600" defTabSz="914400">
              <a:lnSpc>
                <a:spcPct val="120000"/>
              </a:lnSpc>
              <a:spcBef>
                <a:spcPts val="1000"/>
              </a:spcBef>
              <a:spcAft>
                <a:spcPts val="0"/>
              </a:spcAft>
              <a:buClr>
                <a:srgbClr val="B80E0F"/>
              </a:buClr>
              <a:buSzPct val="160000"/>
              <a:buFont typeface="Arial" panose="020B0604020202020204" pitchFamily="34" charset="0"/>
              <a:buChar char="•"/>
            </a:pPr>
            <a:r>
              <a:rPr lang="tr-TR" smtClean="0">
                <a:latin typeface="Bahnschrift SemiBold SemiConden" panose="020B0502040204020203" pitchFamily="34" charset="0"/>
              </a:rPr>
              <a:t>IMRT </a:t>
            </a:r>
            <a:r>
              <a:rPr lang="tr-TR" dirty="0">
                <a:latin typeface="Bahnschrift SemiBold SemiConden" panose="020B0502040204020203" pitchFamily="34" charset="0"/>
              </a:rPr>
              <a:t>artık baş ve boyun kanseri tedavisinde sıklıkla </a:t>
            </a:r>
            <a:r>
              <a:rPr lang="tr-TR" dirty="0" err="1">
                <a:latin typeface="Bahnschrift SemiBold SemiConden" panose="020B0502040204020203" pitchFamily="34" charset="0"/>
              </a:rPr>
              <a:t>kullanılıyor.Ancak</a:t>
            </a:r>
            <a:r>
              <a:rPr lang="tr-TR" dirty="0">
                <a:latin typeface="Bahnschrift SemiBold SemiConden" panose="020B0502040204020203" pitchFamily="34" charset="0"/>
              </a:rPr>
              <a:t> bu tedavi yöntemiyle de beslenme </a:t>
            </a:r>
            <a:r>
              <a:rPr lang="tr-TR" dirty="0" err="1">
                <a:latin typeface="Bahnschrift SemiBold SemiConden" panose="020B0502040204020203" pitchFamily="34" charset="0"/>
              </a:rPr>
              <a:t>toksisiteleri</a:t>
            </a:r>
            <a:r>
              <a:rPr lang="tr-TR" dirty="0">
                <a:latin typeface="Bahnschrift SemiBold SemiConden" panose="020B0502040204020203" pitchFamily="34" charset="0"/>
              </a:rPr>
              <a:t> üzerine risk azaltılmasına dair bir net veri yoktur</a:t>
            </a:r>
            <a:r>
              <a:rPr lang="tr-TR" sz="1600" dirty="0">
                <a:latin typeface="Bahnschrift SemiBold SemiConden" panose="020B0502040204020203" pitchFamily="34" charset="0"/>
              </a:rPr>
              <a:t>.</a:t>
            </a:r>
          </a:p>
          <a:p>
            <a:endParaRPr lang="tr-TR" dirty="0"/>
          </a:p>
        </p:txBody>
      </p:sp>
    </p:spTree>
    <p:extLst>
      <p:ext uri="{BB962C8B-B14F-4D97-AF65-F5344CB8AC3E}">
        <p14:creationId xmlns:p14="http://schemas.microsoft.com/office/powerpoint/2010/main" val="10169074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4400" dirty="0">
                <a:ln>
                  <a:noFill/>
                </a:ln>
                <a:solidFill>
                  <a:srgbClr val="B80E0F"/>
                </a:solidFill>
                <a:latin typeface="Impact" panose="020B0806030902050204"/>
              </a:rPr>
              <a:t>PALYATİF RADYOTERAPİ ALAN HASTALARDA NUTRİSYONEL HUSUSLAR</a:t>
            </a:r>
            <a:endParaRPr lang="tr-TR" dirty="0"/>
          </a:p>
        </p:txBody>
      </p:sp>
      <p:sp>
        <p:nvSpPr>
          <p:cNvPr id="3" name="İçerik Yer Tutucusu 2"/>
          <p:cNvSpPr>
            <a:spLocks noGrp="1"/>
          </p:cNvSpPr>
          <p:nvPr>
            <p:ph idx="1"/>
          </p:nvPr>
        </p:nvSpPr>
        <p:spPr/>
        <p:txBody>
          <a:bodyPr/>
          <a:lstStyle/>
          <a:p>
            <a:r>
              <a:rPr lang="tr-TR" dirty="0">
                <a:latin typeface="Arial Rounded MT Bold" panose="020F0704030504030204" pitchFamily="34" charset="0"/>
              </a:rPr>
              <a:t>Kemoterapi ve radyoterapinin kullanımı, kanserin neden olduğu semptomları hafifletmek için kullanılabilir; burada amaç, hastalığı tedavi etmek değil, yaşam kalitesini iyileştirmektir.</a:t>
            </a:r>
          </a:p>
          <a:p>
            <a:r>
              <a:rPr lang="tr-TR" dirty="0">
                <a:latin typeface="Arial Rounded MT Bold" panose="020F0704030504030204" pitchFamily="34" charset="0"/>
              </a:rPr>
              <a:t>Palyatif kemoterapi ve radyoterapi giderek daha fazla kullanılmaktadır. Baş boyun kanserinin tedavisi ve diyetisyenin bu tedavileri alan hastaların beslenme ihtiyaçlarının desteklenmesinde rolü vardır.</a:t>
            </a:r>
          </a:p>
          <a:p>
            <a:r>
              <a:rPr lang="tr-TR" dirty="0">
                <a:latin typeface="Arial Rounded MT Bold" panose="020F0704030504030204" pitchFamily="34" charset="0"/>
              </a:rPr>
              <a:t>Hastalar bu tedavilerden dolayı yeterli beslenme alma yeteneklerini etkileyen veya yaşam kalitelerini desteklemek için diyet müdahalesi gerektiren yan etkiler yaşayabilirler.</a:t>
            </a:r>
          </a:p>
          <a:p>
            <a:endParaRPr lang="tr-TR" dirty="0">
              <a:latin typeface="Arial Rounded MT Bold" panose="020F0704030504030204" pitchFamily="34" charset="0"/>
            </a:endParaRPr>
          </a:p>
        </p:txBody>
      </p:sp>
    </p:spTree>
    <p:extLst>
      <p:ext uri="{BB962C8B-B14F-4D97-AF65-F5344CB8AC3E}">
        <p14:creationId xmlns:p14="http://schemas.microsoft.com/office/powerpoint/2010/main" val="10230164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dirty="0"/>
          </a:p>
        </p:txBody>
      </p:sp>
      <p:pic>
        <p:nvPicPr>
          <p:cNvPr id="4" name="İçerik Yer Tutucusu 3"/>
          <p:cNvPicPr>
            <a:picLocks noGrp="1" noChangeAspect="1"/>
          </p:cNvPicPr>
          <p:nvPr>
            <p:ph idx="1"/>
          </p:nvPr>
        </p:nvPicPr>
        <p:blipFill>
          <a:blip r:embed="rId2"/>
          <a:stretch>
            <a:fillRect/>
          </a:stretch>
        </p:blipFill>
        <p:spPr>
          <a:xfrm>
            <a:off x="275184" y="248401"/>
            <a:ext cx="10952657" cy="5579744"/>
          </a:xfrm>
          <a:prstGeom prst="rect">
            <a:avLst/>
          </a:prstGeom>
        </p:spPr>
      </p:pic>
    </p:spTree>
    <p:extLst>
      <p:ext uri="{BB962C8B-B14F-4D97-AF65-F5344CB8AC3E}">
        <p14:creationId xmlns:p14="http://schemas.microsoft.com/office/powerpoint/2010/main" val="12399303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stretch>
            <a:fillRect/>
          </a:stretch>
        </p:blipFill>
        <p:spPr>
          <a:xfrm>
            <a:off x="685800" y="609600"/>
            <a:ext cx="10131425" cy="1385455"/>
          </a:xfrm>
          <a:prstGeom prst="rect">
            <a:avLst/>
          </a:prstGeom>
        </p:spPr>
      </p:pic>
      <p:pic>
        <p:nvPicPr>
          <p:cNvPr id="4" name="İçerik Yer Tutucusu 3"/>
          <p:cNvPicPr>
            <a:picLocks noGrp="1" noChangeAspect="1"/>
          </p:cNvPicPr>
          <p:nvPr>
            <p:ph idx="1"/>
          </p:nvPr>
        </p:nvPicPr>
        <p:blipFill>
          <a:blip r:embed="rId3"/>
          <a:stretch>
            <a:fillRect/>
          </a:stretch>
        </p:blipFill>
        <p:spPr>
          <a:xfrm>
            <a:off x="685801" y="1995056"/>
            <a:ext cx="10131425" cy="3414006"/>
          </a:xfrm>
          <a:prstGeom prst="rect">
            <a:avLst/>
          </a:prstGeom>
        </p:spPr>
      </p:pic>
    </p:spTree>
    <p:extLst>
      <p:ext uri="{BB962C8B-B14F-4D97-AF65-F5344CB8AC3E}">
        <p14:creationId xmlns:p14="http://schemas.microsoft.com/office/powerpoint/2010/main" val="10623641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stretch>
            <a:fillRect/>
          </a:stretch>
        </p:blipFill>
        <p:spPr>
          <a:xfrm>
            <a:off x="685801" y="609600"/>
            <a:ext cx="10131425" cy="1456267"/>
          </a:xfrm>
          <a:prstGeom prst="rect">
            <a:avLst/>
          </a:prstGeom>
        </p:spPr>
      </p:pic>
      <p:sp>
        <p:nvSpPr>
          <p:cNvPr id="2" name="Unvan 1"/>
          <p:cNvSpPr>
            <a:spLocks noGrp="1"/>
          </p:cNvSpPr>
          <p:nvPr>
            <p:ph type="title"/>
          </p:nvPr>
        </p:nvSpPr>
        <p:spPr/>
        <p:txBody>
          <a:bodyPr/>
          <a:lstStyle/>
          <a:p>
            <a:endParaRPr lang="tr-TR" dirty="0"/>
          </a:p>
        </p:txBody>
      </p:sp>
      <p:pic>
        <p:nvPicPr>
          <p:cNvPr id="4" name="İçerik Yer Tutucusu 3"/>
          <p:cNvPicPr>
            <a:picLocks noGrp="1" noChangeAspect="1"/>
          </p:cNvPicPr>
          <p:nvPr>
            <p:ph idx="1"/>
          </p:nvPr>
        </p:nvPicPr>
        <p:blipFill>
          <a:blip r:embed="rId3"/>
          <a:stretch>
            <a:fillRect/>
          </a:stretch>
        </p:blipFill>
        <p:spPr>
          <a:xfrm>
            <a:off x="685801" y="2065867"/>
            <a:ext cx="10131425" cy="3269673"/>
          </a:xfrm>
          <a:prstGeom prst="rect">
            <a:avLst/>
          </a:prstGeom>
        </p:spPr>
      </p:pic>
    </p:spTree>
    <p:extLst>
      <p:ext uri="{BB962C8B-B14F-4D97-AF65-F5344CB8AC3E}">
        <p14:creationId xmlns:p14="http://schemas.microsoft.com/office/powerpoint/2010/main" val="7117590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stretch>
            <a:fillRect/>
          </a:stretch>
        </p:blipFill>
        <p:spPr>
          <a:xfrm>
            <a:off x="0" y="0"/>
            <a:ext cx="10358002" cy="2237426"/>
          </a:xfrm>
          <a:prstGeom prst="rect">
            <a:avLst/>
          </a:prstGeom>
        </p:spPr>
      </p:pic>
      <p:sp>
        <p:nvSpPr>
          <p:cNvPr id="2" name="Unvan 1"/>
          <p:cNvSpPr>
            <a:spLocks noGrp="1"/>
          </p:cNvSpPr>
          <p:nvPr>
            <p:ph type="title"/>
          </p:nvPr>
        </p:nvSpPr>
        <p:spPr/>
        <p:txBody>
          <a:bodyPr/>
          <a:lstStyle/>
          <a:p>
            <a:endParaRPr lang="tr-TR" dirty="0"/>
          </a:p>
        </p:txBody>
      </p:sp>
      <p:pic>
        <p:nvPicPr>
          <p:cNvPr id="4" name="İçerik Yer Tutucusu 3"/>
          <p:cNvPicPr>
            <a:picLocks noGrp="1" noChangeAspect="1"/>
          </p:cNvPicPr>
          <p:nvPr>
            <p:ph idx="1"/>
          </p:nvPr>
        </p:nvPicPr>
        <p:blipFill>
          <a:blip r:embed="rId3"/>
          <a:stretch>
            <a:fillRect/>
          </a:stretch>
        </p:blipFill>
        <p:spPr>
          <a:xfrm>
            <a:off x="685801" y="2065868"/>
            <a:ext cx="10131425" cy="3850640"/>
          </a:xfrm>
          <a:prstGeom prst="rect">
            <a:avLst/>
          </a:prstGeom>
        </p:spPr>
      </p:pic>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811" y="609600"/>
            <a:ext cx="10134415" cy="1456267"/>
          </a:xfrm>
          <a:prstGeom prst="rect">
            <a:avLst/>
          </a:prstGeom>
        </p:spPr>
      </p:pic>
    </p:spTree>
    <p:extLst>
      <p:ext uri="{BB962C8B-B14F-4D97-AF65-F5344CB8AC3E}">
        <p14:creationId xmlns:p14="http://schemas.microsoft.com/office/powerpoint/2010/main" val="7812511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dirty="0"/>
          </a:p>
        </p:txBody>
      </p:sp>
      <p:pic>
        <p:nvPicPr>
          <p:cNvPr id="4" name="İçerik Yer Tutucusu 3"/>
          <p:cNvPicPr>
            <a:picLocks noGrp="1" noChangeAspect="1"/>
          </p:cNvPicPr>
          <p:nvPr>
            <p:ph idx="1"/>
          </p:nvPr>
        </p:nvPicPr>
        <p:blipFill>
          <a:blip r:embed="rId2"/>
          <a:stretch>
            <a:fillRect/>
          </a:stretch>
        </p:blipFill>
        <p:spPr>
          <a:xfrm>
            <a:off x="685801" y="2065867"/>
            <a:ext cx="10215418" cy="4628717"/>
          </a:xfrm>
          <a:prstGeom prst="rect">
            <a:avLst/>
          </a:prstGeom>
        </p:spPr>
      </p:pic>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1" y="609600"/>
            <a:ext cx="10131425" cy="1456267"/>
          </a:xfrm>
          <a:prstGeom prst="rect">
            <a:avLst/>
          </a:prstGeom>
        </p:spPr>
      </p:pic>
    </p:spTree>
    <p:extLst>
      <p:ext uri="{BB962C8B-B14F-4D97-AF65-F5344CB8AC3E}">
        <p14:creationId xmlns:p14="http://schemas.microsoft.com/office/powerpoint/2010/main" val="16555254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8014" y="609600"/>
            <a:ext cx="10199212" cy="1456267"/>
          </a:xfrm>
        </p:spPr>
      </p:pic>
      <p:pic>
        <p:nvPicPr>
          <p:cNvPr id="5" name="Resim 4"/>
          <p:cNvPicPr>
            <a:picLocks noChangeAspect="1"/>
          </p:cNvPicPr>
          <p:nvPr/>
        </p:nvPicPr>
        <p:blipFill>
          <a:blip r:embed="rId3"/>
          <a:stretch>
            <a:fillRect/>
          </a:stretch>
        </p:blipFill>
        <p:spPr>
          <a:xfrm>
            <a:off x="618014" y="2065867"/>
            <a:ext cx="10290131" cy="4608975"/>
          </a:xfrm>
          <a:prstGeom prst="rect">
            <a:avLst/>
          </a:prstGeom>
        </p:spPr>
      </p:pic>
    </p:spTree>
    <p:extLst>
      <p:ext uri="{BB962C8B-B14F-4D97-AF65-F5344CB8AC3E}">
        <p14:creationId xmlns:p14="http://schemas.microsoft.com/office/powerpoint/2010/main" val="7446929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2"/>
          <a:stretch>
            <a:fillRect/>
          </a:stretch>
        </p:blipFill>
        <p:spPr>
          <a:xfrm>
            <a:off x="685801" y="609599"/>
            <a:ext cx="10222344" cy="1456267"/>
          </a:xfrm>
          <a:prstGeom prst="rect">
            <a:avLst/>
          </a:prstGeom>
        </p:spPr>
      </p:pic>
      <p:sp>
        <p:nvSpPr>
          <p:cNvPr id="2" name="Unvan 1"/>
          <p:cNvSpPr>
            <a:spLocks noGrp="1"/>
          </p:cNvSpPr>
          <p:nvPr>
            <p:ph type="title"/>
          </p:nvPr>
        </p:nvSpPr>
        <p:spPr/>
        <p:txBody>
          <a:bodyPr/>
          <a:lstStyle/>
          <a:p>
            <a:endParaRPr lang="tr-TR" dirty="0"/>
          </a:p>
        </p:txBody>
      </p:sp>
      <p:pic>
        <p:nvPicPr>
          <p:cNvPr id="4" name="İçerik Yer Tutucusu 3"/>
          <p:cNvPicPr>
            <a:picLocks noGrp="1" noChangeAspect="1"/>
          </p:cNvPicPr>
          <p:nvPr>
            <p:ph idx="1"/>
          </p:nvPr>
        </p:nvPicPr>
        <p:blipFill>
          <a:blip r:embed="rId3"/>
          <a:stretch>
            <a:fillRect/>
          </a:stretch>
        </p:blipFill>
        <p:spPr>
          <a:xfrm>
            <a:off x="685801" y="2381684"/>
            <a:ext cx="10061602" cy="3649662"/>
          </a:xfrm>
          <a:prstGeom prst="rect">
            <a:avLst/>
          </a:prstGeom>
        </p:spPr>
      </p:pic>
      <p:sp>
        <p:nvSpPr>
          <p:cNvPr id="5" name="Dikdörtgen 4"/>
          <p:cNvSpPr/>
          <p:nvPr/>
        </p:nvSpPr>
        <p:spPr>
          <a:xfrm>
            <a:off x="1025236" y="2918691"/>
            <a:ext cx="9722167" cy="36021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Sağ Ok 6"/>
          <p:cNvSpPr/>
          <p:nvPr/>
        </p:nvSpPr>
        <p:spPr>
          <a:xfrm>
            <a:off x="0" y="2918691"/>
            <a:ext cx="775854" cy="3602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4430677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solidFill>
                  <a:srgbClr val="FF0000"/>
                </a:solidFill>
                <a:latin typeface="Bahnschrift SemiBold SemiConden" panose="020B0502040204020203" pitchFamily="34" charset="0"/>
              </a:rPr>
              <a:t>Baş-boyun kanseri olgularında </a:t>
            </a:r>
            <a:r>
              <a:rPr lang="tr-TR" dirty="0" err="1">
                <a:solidFill>
                  <a:srgbClr val="FF0000"/>
                </a:solidFill>
                <a:latin typeface="Bahnschrift SemiBold SemiConden" panose="020B0502040204020203" pitchFamily="34" charset="0"/>
              </a:rPr>
              <a:t>kemoradyoterapi</a:t>
            </a:r>
            <a:r>
              <a:rPr lang="tr-TR" dirty="0">
                <a:solidFill>
                  <a:srgbClr val="FF0000"/>
                </a:solidFill>
                <a:latin typeface="Bahnschrift SemiBold SemiConden" panose="020B0502040204020203" pitchFamily="34" charset="0"/>
              </a:rPr>
              <a:t> sırasında </a:t>
            </a:r>
            <a:r>
              <a:rPr lang="tr-TR" dirty="0" err="1">
                <a:solidFill>
                  <a:srgbClr val="FF0000"/>
                </a:solidFill>
                <a:latin typeface="Bahnschrift SemiBold SemiConden" panose="020B0502040204020203" pitchFamily="34" charset="0"/>
              </a:rPr>
              <a:t>nutrisyonel</a:t>
            </a:r>
            <a:r>
              <a:rPr lang="tr-TR" dirty="0">
                <a:solidFill>
                  <a:srgbClr val="FF0000"/>
                </a:solidFill>
                <a:latin typeface="Bahnschrift SemiBold SemiConden" panose="020B0502040204020203" pitchFamily="34" charset="0"/>
              </a:rPr>
              <a:t> değerlendirme</a:t>
            </a:r>
            <a:endParaRPr lang="tr-TR" dirty="0">
              <a:latin typeface="Bahnschrift SemiBold SemiConden" panose="020B0502040204020203" pitchFamily="34" charset="0"/>
            </a:endParaRPr>
          </a:p>
        </p:txBody>
      </p:sp>
      <p:sp>
        <p:nvSpPr>
          <p:cNvPr id="3" name="İçerik Yer Tutucusu 2"/>
          <p:cNvSpPr>
            <a:spLocks noGrp="1"/>
          </p:cNvSpPr>
          <p:nvPr>
            <p:ph idx="1"/>
          </p:nvPr>
        </p:nvSpPr>
        <p:spPr/>
        <p:txBody>
          <a:bodyPr/>
          <a:lstStyle/>
          <a:p>
            <a:r>
              <a:rPr lang="tr-TR" dirty="0">
                <a:latin typeface="Bahnschrift SemiBold SemiConden" panose="020B0502040204020203" pitchFamily="34" charset="0"/>
              </a:rPr>
              <a:t>Baş ve boyun kanseri </a:t>
            </a:r>
            <a:r>
              <a:rPr lang="tr-TR" dirty="0" smtClean="0">
                <a:latin typeface="Bahnschrift SemiBold SemiConden" panose="020B0502040204020203" pitchFamily="34" charset="0"/>
              </a:rPr>
              <a:t> (oral </a:t>
            </a:r>
            <a:r>
              <a:rPr lang="tr-TR" dirty="0" err="1" smtClean="0">
                <a:latin typeface="Bahnschrift SemiBold SemiConden" panose="020B0502040204020203" pitchFamily="34" charset="0"/>
              </a:rPr>
              <a:t>kavite</a:t>
            </a:r>
            <a:r>
              <a:rPr lang="tr-TR" dirty="0" smtClean="0">
                <a:latin typeface="Bahnschrift SemiBold SemiConden" panose="020B0502040204020203" pitchFamily="34" charset="0"/>
              </a:rPr>
              <a:t>, </a:t>
            </a:r>
            <a:r>
              <a:rPr lang="tr-TR" dirty="0" err="1">
                <a:latin typeface="Bahnschrift SemiBold SemiConden" panose="020B0502040204020203" pitchFamily="34" charset="0"/>
              </a:rPr>
              <a:t>orofarinks</a:t>
            </a:r>
            <a:r>
              <a:rPr lang="tr-TR" dirty="0">
                <a:latin typeface="Bahnschrift SemiBold SemiConden" panose="020B0502040204020203" pitchFamily="34" charset="0"/>
              </a:rPr>
              <a:t>, </a:t>
            </a:r>
            <a:r>
              <a:rPr lang="tr-TR" dirty="0" err="1">
                <a:latin typeface="Bahnschrift SemiBold SemiConden" panose="020B0502040204020203" pitchFamily="34" charset="0"/>
              </a:rPr>
              <a:t>hipofarenks</a:t>
            </a:r>
            <a:r>
              <a:rPr lang="tr-TR" dirty="0">
                <a:latin typeface="Bahnschrift SemiBold SemiConden" panose="020B0502040204020203" pitchFamily="34" charset="0"/>
              </a:rPr>
              <a:t> ve </a:t>
            </a:r>
            <a:r>
              <a:rPr lang="tr-TR" dirty="0" err="1">
                <a:latin typeface="Bahnschrift SemiBold SemiConden" panose="020B0502040204020203" pitchFamily="34" charset="0"/>
              </a:rPr>
              <a:t>larinks</a:t>
            </a:r>
            <a:r>
              <a:rPr lang="tr-TR" dirty="0">
                <a:latin typeface="Bahnschrift SemiBold SemiConden" panose="020B0502040204020203" pitchFamily="34" charset="0"/>
              </a:rPr>
              <a:t> kanseri) dünyada en sık görülen yedinci </a:t>
            </a:r>
            <a:r>
              <a:rPr lang="tr-TR" dirty="0" err="1">
                <a:latin typeface="Bahnschrift SemiBold SemiConden" panose="020B0502040204020203" pitchFamily="34" charset="0"/>
              </a:rPr>
              <a:t>malignitedir</a:t>
            </a:r>
            <a:r>
              <a:rPr lang="tr-TR" dirty="0" smtClean="0">
                <a:latin typeface="Bahnschrift SemiBold SemiConden" panose="020B0502040204020203" pitchFamily="34" charset="0"/>
              </a:rPr>
              <a:t>.</a:t>
            </a:r>
          </a:p>
          <a:p>
            <a:r>
              <a:rPr lang="tr-TR" dirty="0" smtClean="0">
                <a:latin typeface="Bahnschrift SemiBold SemiConden" panose="020B0502040204020203" pitchFamily="34" charset="0"/>
              </a:rPr>
              <a:t>Lokal İleri hastalarda mevcut tedaviler kompleks ve agresif olacağı gibi , </a:t>
            </a:r>
            <a:r>
              <a:rPr lang="tr-TR" dirty="0" err="1" smtClean="0">
                <a:latin typeface="Bahnschrift SemiBold SemiConden" panose="020B0502040204020203" pitchFamily="34" charset="0"/>
              </a:rPr>
              <a:t>toksisitenin</a:t>
            </a:r>
            <a:r>
              <a:rPr lang="tr-TR" dirty="0" smtClean="0">
                <a:latin typeface="Bahnschrift SemiBold SemiConden" panose="020B0502040204020203" pitchFamily="34" charset="0"/>
              </a:rPr>
              <a:t> de </a:t>
            </a:r>
            <a:r>
              <a:rPr lang="tr-TR" dirty="0" err="1" smtClean="0">
                <a:latin typeface="Bahnschrift SemiBold SemiConden" panose="020B0502040204020203" pitchFamily="34" charset="0"/>
              </a:rPr>
              <a:t>minimilize</a:t>
            </a:r>
            <a:r>
              <a:rPr lang="tr-TR" dirty="0" smtClean="0">
                <a:latin typeface="Bahnschrift SemiBold SemiConden" panose="020B0502040204020203" pitchFamily="34" charset="0"/>
              </a:rPr>
              <a:t> edilmesi önemlidir.</a:t>
            </a:r>
          </a:p>
          <a:p>
            <a:r>
              <a:rPr lang="tr-TR" dirty="0">
                <a:latin typeface="Bahnschrift SemiBold SemiConden" panose="020B0502040204020203" pitchFamily="34" charset="0"/>
              </a:rPr>
              <a:t>Son gelişmeler </a:t>
            </a:r>
            <a:r>
              <a:rPr lang="tr-TR" dirty="0" err="1">
                <a:latin typeface="Bahnschrift SemiBold SemiConden" panose="020B0502040204020203" pitchFamily="34" charset="0"/>
              </a:rPr>
              <a:t>radyoterapötik</a:t>
            </a:r>
            <a:r>
              <a:rPr lang="tr-TR" dirty="0">
                <a:latin typeface="Bahnschrift SemiBold SemiConden" panose="020B0502040204020203" pitchFamily="34" charset="0"/>
              </a:rPr>
              <a:t> teknolojilerde değişikliklere, sıralı (indüksiyon) sistemik kemoterapinin uygulamaya konmasına ve hedeflenen ajanların kombinasyon kemoterapi rejimlerine dahil edilmesine yol açmıştır.</a:t>
            </a:r>
          </a:p>
        </p:txBody>
      </p:sp>
    </p:spTree>
    <p:extLst>
      <p:ext uri="{BB962C8B-B14F-4D97-AF65-F5344CB8AC3E}">
        <p14:creationId xmlns:p14="http://schemas.microsoft.com/office/powerpoint/2010/main" val="4860356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685800" y="618835"/>
            <a:ext cx="10131425" cy="1447031"/>
          </a:xfrm>
          <a:prstGeom prst="rect">
            <a:avLst/>
          </a:prstGeom>
        </p:spPr>
      </p:pic>
      <p:sp>
        <p:nvSpPr>
          <p:cNvPr id="2" name="Unvan 1"/>
          <p:cNvSpPr>
            <a:spLocks noGrp="1"/>
          </p:cNvSpPr>
          <p:nvPr>
            <p:ph type="title"/>
          </p:nvPr>
        </p:nvSpPr>
        <p:spPr/>
        <p:txBody>
          <a:bodyPr/>
          <a:lstStyle/>
          <a:p>
            <a:endParaRPr lang="tr-TR" dirty="0"/>
          </a:p>
        </p:txBody>
      </p:sp>
      <p:pic>
        <p:nvPicPr>
          <p:cNvPr id="5" name="İçerik Yer Tutucusu 4"/>
          <p:cNvPicPr>
            <a:picLocks noGrp="1" noChangeAspect="1"/>
          </p:cNvPicPr>
          <p:nvPr>
            <p:ph idx="1"/>
          </p:nvPr>
        </p:nvPicPr>
        <p:blipFill>
          <a:blip r:embed="rId3"/>
          <a:stretch>
            <a:fillRect/>
          </a:stretch>
        </p:blipFill>
        <p:spPr>
          <a:xfrm>
            <a:off x="685800" y="2141538"/>
            <a:ext cx="10131425" cy="3649662"/>
          </a:xfrm>
          <a:prstGeom prst="rect">
            <a:avLst/>
          </a:prstGeom>
        </p:spPr>
      </p:pic>
    </p:spTree>
    <p:extLst>
      <p:ext uri="{BB962C8B-B14F-4D97-AF65-F5344CB8AC3E}">
        <p14:creationId xmlns:p14="http://schemas.microsoft.com/office/powerpoint/2010/main" val="12818013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609600"/>
            <a:ext cx="10131425" cy="1456267"/>
          </a:xfrm>
        </p:spPr>
      </p:pic>
      <p:pic>
        <p:nvPicPr>
          <p:cNvPr id="5" name="Resim 4"/>
          <p:cNvPicPr>
            <a:picLocks noChangeAspect="1"/>
          </p:cNvPicPr>
          <p:nvPr/>
        </p:nvPicPr>
        <p:blipFill>
          <a:blip r:embed="rId3"/>
          <a:stretch>
            <a:fillRect/>
          </a:stretch>
        </p:blipFill>
        <p:spPr>
          <a:xfrm>
            <a:off x="685800" y="2216728"/>
            <a:ext cx="11102109" cy="3786908"/>
          </a:xfrm>
          <a:prstGeom prst="rect">
            <a:avLst/>
          </a:prstGeom>
        </p:spPr>
      </p:pic>
    </p:spTree>
    <p:extLst>
      <p:ext uri="{BB962C8B-B14F-4D97-AF65-F5344CB8AC3E}">
        <p14:creationId xmlns:p14="http://schemas.microsoft.com/office/powerpoint/2010/main" val="18341135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685801" y="609600"/>
            <a:ext cx="10126334" cy="1457070"/>
          </a:xfrm>
          <a:prstGeom prst="rect">
            <a:avLst/>
          </a:prstGeom>
        </p:spPr>
      </p:pic>
      <p:sp>
        <p:nvSpPr>
          <p:cNvPr id="2" name="Unvan 1"/>
          <p:cNvSpPr>
            <a:spLocks noGrp="1"/>
          </p:cNvSpPr>
          <p:nvPr>
            <p:ph type="title"/>
          </p:nvPr>
        </p:nvSpPr>
        <p:spPr/>
        <p:txBody>
          <a:bodyPr/>
          <a:lstStyle/>
          <a:p>
            <a:endParaRPr lang="tr-TR" dirty="0"/>
          </a:p>
        </p:txBody>
      </p:sp>
      <p:pic>
        <p:nvPicPr>
          <p:cNvPr id="5" name="İçerik Yer Tutucusu 4"/>
          <p:cNvPicPr>
            <a:picLocks noGrp="1" noChangeAspect="1"/>
          </p:cNvPicPr>
          <p:nvPr>
            <p:ph idx="1"/>
          </p:nvPr>
        </p:nvPicPr>
        <p:blipFill>
          <a:blip r:embed="rId3"/>
          <a:stretch>
            <a:fillRect/>
          </a:stretch>
        </p:blipFill>
        <p:spPr>
          <a:xfrm>
            <a:off x="563512" y="2614424"/>
            <a:ext cx="11222579" cy="3056703"/>
          </a:xfrm>
          <a:prstGeom prst="rect">
            <a:avLst/>
          </a:prstGeom>
        </p:spPr>
      </p:pic>
    </p:spTree>
    <p:extLst>
      <p:ext uri="{BB962C8B-B14F-4D97-AF65-F5344CB8AC3E}">
        <p14:creationId xmlns:p14="http://schemas.microsoft.com/office/powerpoint/2010/main" val="27708297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304800" y="489527"/>
            <a:ext cx="11577542" cy="3402676"/>
          </a:xfrm>
          <a:prstGeom prst="rect">
            <a:avLst/>
          </a:prstGeom>
        </p:spPr>
      </p:pic>
      <p:pic>
        <p:nvPicPr>
          <p:cNvPr id="5" name="Resim 4"/>
          <p:cNvPicPr>
            <a:picLocks noChangeAspect="1"/>
          </p:cNvPicPr>
          <p:nvPr/>
        </p:nvPicPr>
        <p:blipFill>
          <a:blip r:embed="rId3"/>
          <a:stretch>
            <a:fillRect/>
          </a:stretch>
        </p:blipFill>
        <p:spPr>
          <a:xfrm>
            <a:off x="304800" y="4021512"/>
            <a:ext cx="5308255" cy="2154843"/>
          </a:xfrm>
          <a:prstGeom prst="rect">
            <a:avLst/>
          </a:prstGeom>
        </p:spPr>
      </p:pic>
      <p:pic>
        <p:nvPicPr>
          <p:cNvPr id="6" name="Resim 5"/>
          <p:cNvPicPr>
            <a:picLocks noChangeAspect="1"/>
          </p:cNvPicPr>
          <p:nvPr/>
        </p:nvPicPr>
        <p:blipFill>
          <a:blip r:embed="rId4"/>
          <a:stretch>
            <a:fillRect/>
          </a:stretch>
        </p:blipFill>
        <p:spPr>
          <a:xfrm>
            <a:off x="6002006" y="4021512"/>
            <a:ext cx="2121592" cy="2121592"/>
          </a:xfrm>
          <a:prstGeom prst="rect">
            <a:avLst/>
          </a:prstGeom>
        </p:spPr>
      </p:pic>
      <p:pic>
        <p:nvPicPr>
          <p:cNvPr id="7" name="Resim 6"/>
          <p:cNvPicPr>
            <a:picLocks noChangeAspect="1"/>
          </p:cNvPicPr>
          <p:nvPr/>
        </p:nvPicPr>
        <p:blipFill>
          <a:blip r:embed="rId5"/>
          <a:stretch>
            <a:fillRect/>
          </a:stretch>
        </p:blipFill>
        <p:spPr>
          <a:xfrm>
            <a:off x="8271556" y="4004886"/>
            <a:ext cx="1615580" cy="2154843"/>
          </a:xfrm>
          <a:prstGeom prst="rect">
            <a:avLst/>
          </a:prstGeom>
        </p:spPr>
      </p:pic>
      <p:pic>
        <p:nvPicPr>
          <p:cNvPr id="8" name="Resim 7"/>
          <p:cNvPicPr>
            <a:picLocks noChangeAspect="1"/>
          </p:cNvPicPr>
          <p:nvPr/>
        </p:nvPicPr>
        <p:blipFill>
          <a:blip r:embed="rId6"/>
          <a:stretch>
            <a:fillRect/>
          </a:stretch>
        </p:blipFill>
        <p:spPr>
          <a:xfrm>
            <a:off x="10035094" y="4004886"/>
            <a:ext cx="1847248" cy="2121592"/>
          </a:xfrm>
          <a:prstGeom prst="rect">
            <a:avLst/>
          </a:prstGeom>
        </p:spPr>
      </p:pic>
    </p:spTree>
    <p:extLst>
      <p:ext uri="{BB962C8B-B14F-4D97-AF65-F5344CB8AC3E}">
        <p14:creationId xmlns:p14="http://schemas.microsoft.com/office/powerpoint/2010/main" val="32968592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stretch>
            <a:fillRect/>
          </a:stretch>
        </p:blipFill>
        <p:spPr>
          <a:xfrm>
            <a:off x="774463" y="810005"/>
            <a:ext cx="10790855" cy="2670279"/>
          </a:xfrm>
          <a:prstGeom prst="rect">
            <a:avLst/>
          </a:prstGeom>
        </p:spPr>
      </p:pic>
      <p:pic>
        <p:nvPicPr>
          <p:cNvPr id="6" name="Resim 5"/>
          <p:cNvPicPr>
            <a:picLocks noChangeAspect="1"/>
          </p:cNvPicPr>
          <p:nvPr/>
        </p:nvPicPr>
        <p:blipFill>
          <a:blip r:embed="rId3"/>
          <a:stretch>
            <a:fillRect/>
          </a:stretch>
        </p:blipFill>
        <p:spPr>
          <a:xfrm>
            <a:off x="774463" y="3598590"/>
            <a:ext cx="4895512" cy="2201846"/>
          </a:xfrm>
          <a:prstGeom prst="rect">
            <a:avLst/>
          </a:prstGeom>
        </p:spPr>
      </p:pic>
      <p:pic>
        <p:nvPicPr>
          <p:cNvPr id="7" name="Resim 6"/>
          <p:cNvPicPr>
            <a:picLocks noChangeAspect="1"/>
          </p:cNvPicPr>
          <p:nvPr/>
        </p:nvPicPr>
        <p:blipFill>
          <a:blip r:embed="rId4"/>
          <a:stretch>
            <a:fillRect/>
          </a:stretch>
        </p:blipFill>
        <p:spPr>
          <a:xfrm>
            <a:off x="5819013" y="3598590"/>
            <a:ext cx="1865538" cy="2201846"/>
          </a:xfrm>
          <a:prstGeom prst="rect">
            <a:avLst/>
          </a:prstGeom>
        </p:spPr>
      </p:pic>
      <p:pic>
        <p:nvPicPr>
          <p:cNvPr id="8" name="Resim 7"/>
          <p:cNvPicPr>
            <a:picLocks noChangeAspect="1"/>
          </p:cNvPicPr>
          <p:nvPr/>
        </p:nvPicPr>
        <p:blipFill>
          <a:blip r:embed="rId5"/>
          <a:stretch>
            <a:fillRect/>
          </a:stretch>
        </p:blipFill>
        <p:spPr>
          <a:xfrm>
            <a:off x="7833589" y="3598590"/>
            <a:ext cx="1871634" cy="2201846"/>
          </a:xfrm>
          <a:prstGeom prst="rect">
            <a:avLst/>
          </a:prstGeom>
        </p:spPr>
      </p:pic>
      <p:pic>
        <p:nvPicPr>
          <p:cNvPr id="9" name="Resim 8"/>
          <p:cNvPicPr>
            <a:picLocks noChangeAspect="1"/>
          </p:cNvPicPr>
          <p:nvPr/>
        </p:nvPicPr>
        <p:blipFill>
          <a:blip r:embed="rId6"/>
          <a:stretch>
            <a:fillRect/>
          </a:stretch>
        </p:blipFill>
        <p:spPr>
          <a:xfrm>
            <a:off x="9854261" y="3598590"/>
            <a:ext cx="1711057" cy="2201846"/>
          </a:xfrm>
          <a:prstGeom prst="rect">
            <a:avLst/>
          </a:prstGeom>
        </p:spPr>
      </p:pic>
    </p:spTree>
    <p:extLst>
      <p:ext uri="{BB962C8B-B14F-4D97-AF65-F5344CB8AC3E}">
        <p14:creationId xmlns:p14="http://schemas.microsoft.com/office/powerpoint/2010/main" val="33551860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solidFill>
                  <a:srgbClr val="FF0000"/>
                </a:solidFill>
                <a:latin typeface="Bahnschrift SemiBold SemiConden" panose="020B0502040204020203" pitchFamily="34" charset="0"/>
              </a:rPr>
              <a:t>YÜKSEK PROTEİNLİ ÜRÜNLER</a:t>
            </a:r>
            <a:endParaRPr lang="tr-TR" dirty="0">
              <a:solidFill>
                <a:srgbClr val="FF0000"/>
              </a:solidFill>
              <a:latin typeface="Bahnschrift SemiBold SemiConden" panose="020B0502040204020203" pitchFamily="34" charset="0"/>
            </a:endParaRPr>
          </a:p>
        </p:txBody>
      </p:sp>
      <p:pic>
        <p:nvPicPr>
          <p:cNvPr id="4" name="Resim 3"/>
          <p:cNvPicPr>
            <a:picLocks noChangeAspect="1"/>
          </p:cNvPicPr>
          <p:nvPr/>
        </p:nvPicPr>
        <p:blipFill>
          <a:blip r:embed="rId2"/>
          <a:stretch>
            <a:fillRect/>
          </a:stretch>
        </p:blipFill>
        <p:spPr>
          <a:xfrm>
            <a:off x="685801" y="2321106"/>
            <a:ext cx="3810330" cy="2352493"/>
          </a:xfrm>
          <a:prstGeom prst="rect">
            <a:avLst/>
          </a:prstGeom>
        </p:spPr>
      </p:pic>
      <p:pic>
        <p:nvPicPr>
          <p:cNvPr id="5" name="Resim 4"/>
          <p:cNvPicPr>
            <a:picLocks noChangeAspect="1"/>
          </p:cNvPicPr>
          <p:nvPr/>
        </p:nvPicPr>
        <p:blipFill>
          <a:blip r:embed="rId3"/>
          <a:stretch>
            <a:fillRect/>
          </a:stretch>
        </p:blipFill>
        <p:spPr>
          <a:xfrm>
            <a:off x="5224196" y="2321107"/>
            <a:ext cx="2091004" cy="2352492"/>
          </a:xfrm>
          <a:prstGeom prst="rect">
            <a:avLst/>
          </a:prstGeom>
        </p:spPr>
      </p:pic>
      <p:pic>
        <p:nvPicPr>
          <p:cNvPr id="6" name="Resim 5"/>
          <p:cNvPicPr>
            <a:picLocks noChangeAspect="1"/>
          </p:cNvPicPr>
          <p:nvPr/>
        </p:nvPicPr>
        <p:blipFill>
          <a:blip r:embed="rId4"/>
          <a:stretch>
            <a:fillRect/>
          </a:stretch>
        </p:blipFill>
        <p:spPr>
          <a:xfrm>
            <a:off x="8043265" y="2321106"/>
            <a:ext cx="2033608" cy="2352493"/>
          </a:xfrm>
          <a:prstGeom prst="rect">
            <a:avLst/>
          </a:prstGeom>
        </p:spPr>
      </p:pic>
    </p:spTree>
    <p:extLst>
      <p:ext uri="{BB962C8B-B14F-4D97-AF65-F5344CB8AC3E}">
        <p14:creationId xmlns:p14="http://schemas.microsoft.com/office/powerpoint/2010/main" val="3830423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5400" dirty="0">
                <a:ln>
                  <a:noFill/>
                </a:ln>
                <a:solidFill>
                  <a:srgbClr val="B80E0F"/>
                </a:solidFill>
                <a:latin typeface="Impact" panose="020B0806030902050204"/>
              </a:rPr>
              <a:t>DİYABETİK ÜRÜNLER</a:t>
            </a:r>
            <a:endParaRPr lang="tr-TR" dirty="0"/>
          </a:p>
        </p:txBody>
      </p:sp>
      <p:pic>
        <p:nvPicPr>
          <p:cNvPr id="4" name="Resim 3"/>
          <p:cNvPicPr>
            <a:picLocks noChangeAspect="1"/>
          </p:cNvPicPr>
          <p:nvPr/>
        </p:nvPicPr>
        <p:blipFill>
          <a:blip r:embed="rId2"/>
          <a:stretch>
            <a:fillRect/>
          </a:stretch>
        </p:blipFill>
        <p:spPr>
          <a:xfrm>
            <a:off x="685801" y="2467004"/>
            <a:ext cx="4084674" cy="2792210"/>
          </a:xfrm>
          <a:prstGeom prst="rect">
            <a:avLst/>
          </a:prstGeom>
        </p:spPr>
      </p:pic>
      <p:pic>
        <p:nvPicPr>
          <p:cNvPr id="5" name="Resim 4"/>
          <p:cNvPicPr>
            <a:picLocks noChangeAspect="1"/>
          </p:cNvPicPr>
          <p:nvPr/>
        </p:nvPicPr>
        <p:blipFill>
          <a:blip r:embed="rId3"/>
          <a:stretch>
            <a:fillRect/>
          </a:stretch>
        </p:blipFill>
        <p:spPr>
          <a:xfrm>
            <a:off x="5375852" y="2526722"/>
            <a:ext cx="2038350" cy="2672773"/>
          </a:xfrm>
          <a:prstGeom prst="rect">
            <a:avLst/>
          </a:prstGeom>
        </p:spPr>
      </p:pic>
      <p:pic>
        <p:nvPicPr>
          <p:cNvPr id="6" name="Resim 5"/>
          <p:cNvPicPr>
            <a:picLocks noChangeAspect="1"/>
          </p:cNvPicPr>
          <p:nvPr/>
        </p:nvPicPr>
        <p:blipFill>
          <a:blip r:embed="rId4"/>
          <a:stretch>
            <a:fillRect/>
          </a:stretch>
        </p:blipFill>
        <p:spPr>
          <a:xfrm>
            <a:off x="7773432" y="2526722"/>
            <a:ext cx="1743607" cy="2670279"/>
          </a:xfrm>
          <a:prstGeom prst="rect">
            <a:avLst/>
          </a:prstGeom>
        </p:spPr>
      </p:pic>
      <p:pic>
        <p:nvPicPr>
          <p:cNvPr id="7" name="Resim 6"/>
          <p:cNvPicPr>
            <a:picLocks noChangeAspect="1"/>
          </p:cNvPicPr>
          <p:nvPr/>
        </p:nvPicPr>
        <p:blipFill>
          <a:blip r:embed="rId5"/>
          <a:stretch>
            <a:fillRect/>
          </a:stretch>
        </p:blipFill>
        <p:spPr>
          <a:xfrm>
            <a:off x="9990709" y="2526722"/>
            <a:ext cx="1853345" cy="2670279"/>
          </a:xfrm>
          <a:prstGeom prst="rect">
            <a:avLst/>
          </a:prstGeom>
        </p:spPr>
      </p:pic>
    </p:spTree>
    <p:extLst>
      <p:ext uri="{BB962C8B-B14F-4D97-AF65-F5344CB8AC3E}">
        <p14:creationId xmlns:p14="http://schemas.microsoft.com/office/powerpoint/2010/main" val="34606901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5400" dirty="0">
                <a:ln>
                  <a:noFill/>
                </a:ln>
                <a:solidFill>
                  <a:srgbClr val="B80E0F"/>
                </a:solidFill>
                <a:latin typeface="Impact" panose="020B0806030902050204"/>
              </a:rPr>
              <a:t>LİF İÇERİĞİ YÜKSEK ÜRÜNLER</a:t>
            </a:r>
            <a:endParaRPr lang="tr-TR" dirty="0"/>
          </a:p>
        </p:txBody>
      </p:sp>
      <p:pic>
        <p:nvPicPr>
          <p:cNvPr id="4" name="Resim 3"/>
          <p:cNvPicPr>
            <a:picLocks noChangeAspect="1"/>
          </p:cNvPicPr>
          <p:nvPr/>
        </p:nvPicPr>
        <p:blipFill>
          <a:blip r:embed="rId2"/>
          <a:stretch>
            <a:fillRect/>
          </a:stretch>
        </p:blipFill>
        <p:spPr>
          <a:xfrm>
            <a:off x="685801" y="2318215"/>
            <a:ext cx="4676037" cy="2591025"/>
          </a:xfrm>
          <a:prstGeom prst="rect">
            <a:avLst/>
          </a:prstGeom>
        </p:spPr>
      </p:pic>
      <p:pic>
        <p:nvPicPr>
          <p:cNvPr id="5" name="Resim 4"/>
          <p:cNvPicPr>
            <a:picLocks noChangeAspect="1"/>
          </p:cNvPicPr>
          <p:nvPr/>
        </p:nvPicPr>
        <p:blipFill>
          <a:blip r:embed="rId3"/>
          <a:stretch>
            <a:fillRect/>
          </a:stretch>
        </p:blipFill>
        <p:spPr>
          <a:xfrm>
            <a:off x="5751513" y="2318215"/>
            <a:ext cx="2645893" cy="2645893"/>
          </a:xfrm>
          <a:prstGeom prst="rect">
            <a:avLst/>
          </a:prstGeom>
        </p:spPr>
      </p:pic>
      <p:pic>
        <p:nvPicPr>
          <p:cNvPr id="6" name="Resim 5"/>
          <p:cNvPicPr>
            <a:picLocks noChangeAspect="1"/>
          </p:cNvPicPr>
          <p:nvPr/>
        </p:nvPicPr>
        <p:blipFill>
          <a:blip r:embed="rId4"/>
          <a:stretch>
            <a:fillRect/>
          </a:stretch>
        </p:blipFill>
        <p:spPr>
          <a:xfrm>
            <a:off x="9142429" y="2318215"/>
            <a:ext cx="2145978" cy="2645893"/>
          </a:xfrm>
          <a:prstGeom prst="rect">
            <a:avLst/>
          </a:prstGeom>
        </p:spPr>
      </p:pic>
    </p:spTree>
    <p:extLst>
      <p:ext uri="{BB962C8B-B14F-4D97-AF65-F5344CB8AC3E}">
        <p14:creationId xmlns:p14="http://schemas.microsoft.com/office/powerpoint/2010/main" val="21942576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226679" y="1509756"/>
            <a:ext cx="5919729" cy="4059857"/>
          </a:xfrm>
          <a:prstGeom prst="rect">
            <a:avLst/>
          </a:prstGeom>
        </p:spPr>
      </p:pic>
      <p:pic>
        <p:nvPicPr>
          <p:cNvPr id="5" name="Resim 4"/>
          <p:cNvPicPr>
            <a:picLocks noChangeAspect="1"/>
          </p:cNvPicPr>
          <p:nvPr/>
        </p:nvPicPr>
        <p:blipFill>
          <a:blip r:embed="rId3"/>
          <a:stretch>
            <a:fillRect/>
          </a:stretch>
        </p:blipFill>
        <p:spPr>
          <a:xfrm>
            <a:off x="6492860" y="1509755"/>
            <a:ext cx="4858933" cy="4059857"/>
          </a:xfrm>
          <a:prstGeom prst="rect">
            <a:avLst/>
          </a:prstGeom>
        </p:spPr>
      </p:pic>
    </p:spTree>
    <p:extLst>
      <p:ext uri="{BB962C8B-B14F-4D97-AF65-F5344CB8AC3E}">
        <p14:creationId xmlns:p14="http://schemas.microsoft.com/office/powerpoint/2010/main" val="9146900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marL="285750" lvl="0" indent="-285750">
              <a:spcBef>
                <a:spcPts val="0"/>
              </a:spcBef>
              <a:spcAft>
                <a:spcPts val="1000"/>
              </a:spcAft>
            </a:pPr>
            <a:r>
              <a:rPr lang="tr-TR" sz="2400" cap="none" dirty="0">
                <a:ln>
                  <a:noFill/>
                </a:ln>
                <a:solidFill>
                  <a:srgbClr val="FF0000"/>
                </a:solidFill>
                <a:latin typeface="Arial Black" panose="020B0A04020102020204" pitchFamily="34" charset="0"/>
                <a:ea typeface="+mn-ea"/>
                <a:cs typeface="+mn-cs"/>
              </a:rPr>
              <a:t>BENİ DİNLEDİĞİNİZ İÇİN TEŞEKKÜR EDERİM</a:t>
            </a:r>
            <a:r>
              <a:rPr lang="tr-TR" sz="1800" cap="none" dirty="0">
                <a:ln>
                  <a:noFill/>
                </a:ln>
                <a:solidFill>
                  <a:srgbClr val="FF0000"/>
                </a:solidFill>
                <a:latin typeface="Arial Black" panose="020B0A04020102020204" pitchFamily="34" charset="0"/>
                <a:ea typeface="+mn-ea"/>
                <a:cs typeface="+mn-cs"/>
              </a:rPr>
              <a:t/>
            </a:r>
            <a:br>
              <a:rPr lang="tr-TR" sz="1800" cap="none" dirty="0">
                <a:ln>
                  <a:noFill/>
                </a:ln>
                <a:solidFill>
                  <a:srgbClr val="FF0000"/>
                </a:solidFill>
                <a:latin typeface="Arial Black" panose="020B0A04020102020204" pitchFamily="34" charset="0"/>
                <a:ea typeface="+mn-ea"/>
                <a:cs typeface="+mn-cs"/>
              </a:rPr>
            </a:br>
            <a:endParaRPr lang="tr-TR" dirty="0"/>
          </a:p>
        </p:txBody>
      </p:sp>
      <p:pic>
        <p:nvPicPr>
          <p:cNvPr id="4" name="İçerik Yer Tutucusu 3"/>
          <p:cNvPicPr>
            <a:picLocks noGrp="1" noChangeAspect="1"/>
          </p:cNvPicPr>
          <p:nvPr>
            <p:ph idx="1"/>
          </p:nvPr>
        </p:nvPicPr>
        <p:blipFill>
          <a:blip r:embed="rId2"/>
          <a:stretch>
            <a:fillRect/>
          </a:stretch>
        </p:blipFill>
        <p:spPr>
          <a:xfrm>
            <a:off x="2094569" y="2826327"/>
            <a:ext cx="7548195" cy="2438531"/>
          </a:xfrm>
          <a:prstGeom prst="rect">
            <a:avLst/>
          </a:prstGeom>
        </p:spPr>
      </p:pic>
    </p:spTree>
    <p:extLst>
      <p:ext uri="{BB962C8B-B14F-4D97-AF65-F5344CB8AC3E}">
        <p14:creationId xmlns:p14="http://schemas.microsoft.com/office/powerpoint/2010/main" val="26051530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fontScale="90000"/>
          </a:bodyPr>
          <a:lstStyle/>
          <a:p>
            <a:r>
              <a:rPr lang="tr-TR" sz="3200" dirty="0">
                <a:solidFill>
                  <a:srgbClr val="FF0000"/>
                </a:solidFill>
                <a:latin typeface="Bahnschrift SemiBold SemiConden" panose="020B0502040204020203" pitchFamily="34" charset="0"/>
              </a:rPr>
              <a:t>Baş-boyun kanseri olgularında </a:t>
            </a:r>
            <a:r>
              <a:rPr lang="tr-TR" sz="3200" dirty="0" err="1">
                <a:solidFill>
                  <a:srgbClr val="FF0000"/>
                </a:solidFill>
                <a:latin typeface="Bahnschrift SemiBold SemiConden" panose="020B0502040204020203" pitchFamily="34" charset="0"/>
              </a:rPr>
              <a:t>kemoradyoterapi</a:t>
            </a:r>
            <a:r>
              <a:rPr lang="tr-TR" sz="3200" dirty="0">
                <a:solidFill>
                  <a:srgbClr val="FF0000"/>
                </a:solidFill>
                <a:latin typeface="Bahnschrift SemiBold SemiConden" panose="020B0502040204020203" pitchFamily="34" charset="0"/>
              </a:rPr>
              <a:t> sırasında </a:t>
            </a:r>
            <a:r>
              <a:rPr lang="tr-TR" sz="3200" dirty="0" err="1">
                <a:solidFill>
                  <a:srgbClr val="FF0000"/>
                </a:solidFill>
                <a:latin typeface="Bahnschrift SemiBold SemiConden" panose="020B0502040204020203" pitchFamily="34" charset="0"/>
              </a:rPr>
              <a:t>nutrisyonel</a:t>
            </a:r>
            <a:r>
              <a:rPr lang="tr-TR" sz="3200" dirty="0">
                <a:solidFill>
                  <a:srgbClr val="FF0000"/>
                </a:solidFill>
                <a:latin typeface="Bahnschrift SemiBold SemiConden" panose="020B0502040204020203" pitchFamily="34" charset="0"/>
              </a:rPr>
              <a:t> değerlendirme</a:t>
            </a:r>
            <a:endParaRPr lang="tr-TR" dirty="0"/>
          </a:p>
        </p:txBody>
      </p:sp>
      <p:sp>
        <p:nvSpPr>
          <p:cNvPr id="5" name="İçerik Yer Tutucusu 4"/>
          <p:cNvSpPr>
            <a:spLocks noGrp="1"/>
          </p:cNvSpPr>
          <p:nvPr>
            <p:ph idx="1"/>
          </p:nvPr>
        </p:nvSpPr>
        <p:spPr/>
        <p:txBody>
          <a:bodyPr/>
          <a:lstStyle/>
          <a:p>
            <a:r>
              <a:rPr lang="tr-TR" dirty="0">
                <a:latin typeface="Arial Rounded MT Bold" panose="020F0704030504030204" pitchFamily="34" charset="0"/>
              </a:rPr>
              <a:t>Baş ve boyun kanseri hastaları sıklıkla tanı anında ve tedaviye başlamadan önce yetersiz beslenmektedir</a:t>
            </a:r>
            <a:r>
              <a:rPr lang="tr-TR" dirty="0" smtClean="0">
                <a:latin typeface="Arial Rounded MT Bold" panose="020F0704030504030204" pitchFamily="34" charset="0"/>
              </a:rPr>
              <a:t>.</a:t>
            </a:r>
          </a:p>
          <a:p>
            <a:r>
              <a:rPr lang="tr-TR" dirty="0">
                <a:latin typeface="Arial Rounded MT Bold" panose="020F0704030504030204" pitchFamily="34" charset="0"/>
              </a:rPr>
              <a:t>Ek olarak </a:t>
            </a:r>
            <a:r>
              <a:rPr lang="tr-TR" dirty="0" err="1" smtClean="0">
                <a:latin typeface="Arial Rounded MT Bold" panose="020F0704030504030204" pitchFamily="34" charset="0"/>
              </a:rPr>
              <a:t>kemoradyoterapi</a:t>
            </a:r>
            <a:r>
              <a:rPr lang="tr-TR" dirty="0" smtClean="0">
                <a:latin typeface="Arial Rounded MT Bold" panose="020F0704030504030204" pitchFamily="34" charset="0"/>
              </a:rPr>
              <a:t> </a:t>
            </a:r>
            <a:r>
              <a:rPr lang="tr-TR" dirty="0">
                <a:latin typeface="Arial Rounded MT Bold" panose="020F0704030504030204" pitchFamily="34" charset="0"/>
              </a:rPr>
              <a:t>(CRT), tat alma duyusunda değişiklik veya kayıp, </a:t>
            </a:r>
            <a:r>
              <a:rPr lang="tr-TR" dirty="0" err="1">
                <a:latin typeface="Arial Rounded MT Bold" panose="020F0704030504030204" pitchFamily="34" charset="0"/>
              </a:rPr>
              <a:t>mukozit</a:t>
            </a:r>
            <a:r>
              <a:rPr lang="tr-TR" dirty="0">
                <a:latin typeface="Arial Rounded MT Bold" panose="020F0704030504030204" pitchFamily="34" charset="0"/>
              </a:rPr>
              <a:t>, ağız kuruluğu, yorgunluk, bulantı ve kusma gibi semptomlara neden olur veya bunları şiddetlendirir ve bunun sonucunda da yetersiz beslenme kötüleşir</a:t>
            </a:r>
            <a:r>
              <a:rPr lang="tr-TR" dirty="0" smtClean="0">
                <a:latin typeface="Arial Rounded MT Bold" panose="020F0704030504030204" pitchFamily="34" charset="0"/>
              </a:rPr>
              <a:t>.</a:t>
            </a:r>
          </a:p>
          <a:p>
            <a:r>
              <a:rPr lang="tr-TR" dirty="0">
                <a:latin typeface="Arial Rounded MT Bold" panose="020F0704030504030204" pitchFamily="34" charset="0"/>
              </a:rPr>
              <a:t>Radyoterapinin her zaman </a:t>
            </a:r>
            <a:r>
              <a:rPr lang="tr-TR" dirty="0" err="1">
                <a:latin typeface="Arial Rounded MT Bold" panose="020F0704030504030204" pitchFamily="34" charset="0"/>
              </a:rPr>
              <a:t>mukozit</a:t>
            </a:r>
            <a:r>
              <a:rPr lang="tr-TR" dirty="0">
                <a:latin typeface="Arial Rounded MT Bold" panose="020F0704030504030204" pitchFamily="34" charset="0"/>
              </a:rPr>
              <a:t>, </a:t>
            </a:r>
            <a:r>
              <a:rPr lang="tr-TR" dirty="0" err="1">
                <a:latin typeface="Arial Rounded MT Bold" panose="020F0704030504030204" pitchFamily="34" charset="0"/>
              </a:rPr>
              <a:t>kserostomi</a:t>
            </a:r>
            <a:r>
              <a:rPr lang="tr-TR" dirty="0">
                <a:latin typeface="Arial Rounded MT Bold" panose="020F0704030504030204" pitchFamily="34" charset="0"/>
              </a:rPr>
              <a:t>, </a:t>
            </a:r>
            <a:r>
              <a:rPr lang="tr-TR" dirty="0" err="1">
                <a:latin typeface="Arial Rounded MT Bold" panose="020F0704030504030204" pitchFamily="34" charset="0"/>
              </a:rPr>
              <a:t>disfaji</a:t>
            </a:r>
            <a:r>
              <a:rPr lang="tr-TR" dirty="0">
                <a:latin typeface="Arial Rounded MT Bold" panose="020F0704030504030204" pitchFamily="34" charset="0"/>
              </a:rPr>
              <a:t>, hematolojik </a:t>
            </a:r>
            <a:r>
              <a:rPr lang="tr-TR" dirty="0" err="1">
                <a:latin typeface="Arial Rounded MT Bold" panose="020F0704030504030204" pitchFamily="34" charset="0"/>
              </a:rPr>
              <a:t>toksisiteler</a:t>
            </a:r>
            <a:r>
              <a:rPr lang="tr-TR" dirty="0">
                <a:latin typeface="Arial Rounded MT Bold" panose="020F0704030504030204" pitchFamily="34" charset="0"/>
              </a:rPr>
              <a:t> ve diğer akut yan etkilerle ilişkili olduğu, kemoterapi uygulandığında </a:t>
            </a:r>
            <a:r>
              <a:rPr lang="tr-TR" dirty="0" err="1">
                <a:latin typeface="Arial Rounded MT Bold" panose="020F0704030504030204" pitchFamily="34" charset="0"/>
              </a:rPr>
              <a:t>insidansının</a:t>
            </a:r>
            <a:r>
              <a:rPr lang="tr-TR" dirty="0">
                <a:latin typeface="Arial Rounded MT Bold" panose="020F0704030504030204" pitchFamily="34" charset="0"/>
              </a:rPr>
              <a:t> arttığı ve oral </a:t>
            </a:r>
            <a:r>
              <a:rPr lang="tr-TR" dirty="0" err="1">
                <a:latin typeface="Arial Rounded MT Bold" panose="020F0704030504030204" pitchFamily="34" charset="0"/>
              </a:rPr>
              <a:t>mukozit</a:t>
            </a:r>
            <a:r>
              <a:rPr lang="tr-TR" dirty="0">
                <a:latin typeface="Arial Rounded MT Bold" panose="020F0704030504030204" pitchFamily="34" charset="0"/>
              </a:rPr>
              <a:t> </a:t>
            </a:r>
            <a:r>
              <a:rPr lang="tr-TR" dirty="0" err="1">
                <a:latin typeface="Arial Rounded MT Bold" panose="020F0704030504030204" pitchFamily="34" charset="0"/>
              </a:rPr>
              <a:t>insidansının</a:t>
            </a:r>
            <a:r>
              <a:rPr lang="tr-TR" dirty="0">
                <a:latin typeface="Arial Rounded MT Bold" panose="020F0704030504030204" pitchFamily="34" charset="0"/>
              </a:rPr>
              <a:t> daha yüksek oranlara yol açtığı iyi bilinmektedir</a:t>
            </a:r>
            <a:r>
              <a:rPr lang="tr-TR" dirty="0" smtClean="0">
                <a:latin typeface="Arial Rounded MT Bold" panose="020F0704030504030204" pitchFamily="34" charset="0"/>
              </a:rPr>
              <a:t>.</a:t>
            </a:r>
          </a:p>
          <a:p>
            <a:r>
              <a:rPr lang="tr-TR" dirty="0" smtClean="0">
                <a:latin typeface="Arial Rounded MT Bold" panose="020F0704030504030204" pitchFamily="34" charset="0"/>
              </a:rPr>
              <a:t>Buna bağlı tedaviye verilen aralar , eş zamanlı kemoterapinin aksamı durumu oluşabilmektedir</a:t>
            </a:r>
            <a:r>
              <a:rPr lang="tr-TR" dirty="0" smtClean="0"/>
              <a:t>.</a:t>
            </a:r>
            <a:endParaRPr lang="tr-TR" dirty="0"/>
          </a:p>
        </p:txBody>
      </p:sp>
    </p:spTree>
    <p:extLst>
      <p:ext uri="{BB962C8B-B14F-4D97-AF65-F5344CB8AC3E}">
        <p14:creationId xmlns:p14="http://schemas.microsoft.com/office/powerpoint/2010/main" val="26344078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sz="3200" dirty="0">
                <a:solidFill>
                  <a:srgbClr val="FF0000"/>
                </a:solidFill>
                <a:latin typeface="Bahnschrift SemiBold SemiConden" panose="020B0502040204020203" pitchFamily="34" charset="0"/>
              </a:rPr>
              <a:t>Baş-boyun kanseri olgularında </a:t>
            </a:r>
            <a:r>
              <a:rPr lang="tr-TR" sz="3200" dirty="0" err="1">
                <a:solidFill>
                  <a:srgbClr val="FF0000"/>
                </a:solidFill>
                <a:latin typeface="Bahnschrift SemiBold SemiConden" panose="020B0502040204020203" pitchFamily="34" charset="0"/>
              </a:rPr>
              <a:t>kemoradyoterapi</a:t>
            </a:r>
            <a:r>
              <a:rPr lang="tr-TR" sz="3200" dirty="0">
                <a:solidFill>
                  <a:srgbClr val="FF0000"/>
                </a:solidFill>
                <a:latin typeface="Bahnschrift SemiBold SemiConden" panose="020B0502040204020203" pitchFamily="34" charset="0"/>
              </a:rPr>
              <a:t> sırasında </a:t>
            </a:r>
            <a:r>
              <a:rPr lang="tr-TR" sz="3200" dirty="0" err="1">
                <a:solidFill>
                  <a:srgbClr val="FF0000"/>
                </a:solidFill>
                <a:latin typeface="Bahnschrift SemiBold SemiConden" panose="020B0502040204020203" pitchFamily="34" charset="0"/>
              </a:rPr>
              <a:t>nutrisyonel</a:t>
            </a:r>
            <a:r>
              <a:rPr lang="tr-TR" sz="3200" dirty="0">
                <a:solidFill>
                  <a:srgbClr val="FF0000"/>
                </a:solidFill>
                <a:latin typeface="Bahnschrift SemiBold SemiConden" panose="020B0502040204020203" pitchFamily="34" charset="0"/>
              </a:rPr>
              <a:t> değerlendirme</a:t>
            </a:r>
            <a:endParaRPr lang="tr-TR" dirty="0"/>
          </a:p>
        </p:txBody>
      </p:sp>
      <p:sp>
        <p:nvSpPr>
          <p:cNvPr id="3" name="İçerik Yer Tutucusu 2"/>
          <p:cNvSpPr>
            <a:spLocks noGrp="1"/>
          </p:cNvSpPr>
          <p:nvPr>
            <p:ph idx="1"/>
          </p:nvPr>
        </p:nvSpPr>
        <p:spPr/>
        <p:txBody>
          <a:bodyPr/>
          <a:lstStyle/>
          <a:p>
            <a:r>
              <a:rPr lang="tr-TR" dirty="0">
                <a:latin typeface="Arial Rounded MT Bold" panose="020F0704030504030204" pitchFamily="34" charset="0"/>
              </a:rPr>
              <a:t>Bu bağlamda, radyoterapi veya CRT sırasında hastaların %55'inin </a:t>
            </a:r>
            <a:r>
              <a:rPr lang="tr-TR" dirty="0" smtClean="0">
                <a:latin typeface="Arial Rounded MT Bold" panose="020F0704030504030204" pitchFamily="34" charset="0"/>
              </a:rPr>
              <a:t>, %</a:t>
            </a:r>
            <a:r>
              <a:rPr lang="tr-TR" dirty="0">
                <a:latin typeface="Arial Rounded MT Bold" panose="020F0704030504030204" pitchFamily="34" charset="0"/>
              </a:rPr>
              <a:t>10 veya daha fazla vücut ağırlığını kaybedebildiği gösterilmiştir</a:t>
            </a:r>
            <a:r>
              <a:rPr lang="tr-TR" dirty="0" smtClean="0">
                <a:latin typeface="Arial Rounded MT Bold" panose="020F0704030504030204" pitchFamily="34" charset="0"/>
              </a:rPr>
              <a:t>.</a:t>
            </a:r>
          </a:p>
          <a:p>
            <a:r>
              <a:rPr lang="tr-TR" dirty="0">
                <a:latin typeface="Arial Rounded MT Bold" panose="020F0704030504030204" pitchFamily="34" charset="0"/>
              </a:rPr>
              <a:t>Mevcut klinik uygulamada, baş ve boyun kanseri için CRT alan hastalara oral beslenme desteği olsun ya da olmasın beslenme danışmanlığının </a:t>
            </a:r>
            <a:r>
              <a:rPr lang="tr-TR" dirty="0" smtClean="0">
                <a:latin typeface="Arial Rounded MT Bold" panose="020F0704030504030204" pitchFamily="34" charset="0"/>
              </a:rPr>
              <a:t>yeterli olarak sağlanması gerekmektedir.</a:t>
            </a:r>
          </a:p>
          <a:p>
            <a:r>
              <a:rPr lang="tr-TR" dirty="0" err="1">
                <a:latin typeface="Arial Rounded MT Bold" panose="020F0704030504030204" pitchFamily="34" charset="0"/>
              </a:rPr>
              <a:t>Obstrüktif</a:t>
            </a:r>
            <a:r>
              <a:rPr lang="tr-TR" dirty="0">
                <a:latin typeface="Arial Rounded MT Bold" panose="020F0704030504030204" pitchFamily="34" charset="0"/>
              </a:rPr>
              <a:t> kanser ve/veya </a:t>
            </a:r>
            <a:r>
              <a:rPr lang="tr-TR" dirty="0" err="1">
                <a:latin typeface="Arial Rounded MT Bold" panose="020F0704030504030204" pitchFamily="34" charset="0"/>
              </a:rPr>
              <a:t>mukozit</a:t>
            </a:r>
            <a:r>
              <a:rPr lang="tr-TR" dirty="0">
                <a:latin typeface="Arial Rounded MT Bold" panose="020F0704030504030204" pitchFamily="34" charset="0"/>
              </a:rPr>
              <a:t> yutmayı engelliyorsa </a:t>
            </a:r>
            <a:r>
              <a:rPr lang="tr-TR" dirty="0" err="1">
                <a:latin typeface="Arial Rounded MT Bold" panose="020F0704030504030204" pitchFamily="34" charset="0"/>
              </a:rPr>
              <a:t>enteral</a:t>
            </a:r>
            <a:r>
              <a:rPr lang="tr-TR" dirty="0">
                <a:latin typeface="Arial Rounded MT Bold" panose="020F0704030504030204" pitchFamily="34" charset="0"/>
              </a:rPr>
              <a:t> beslenme </a:t>
            </a:r>
            <a:r>
              <a:rPr lang="tr-TR" dirty="0" smtClean="0">
                <a:latin typeface="Arial Rounded MT Bold" panose="020F0704030504030204" pitchFamily="34" charset="0"/>
              </a:rPr>
              <a:t>tüpleri ile beslenme desteği </a:t>
            </a:r>
            <a:r>
              <a:rPr lang="tr-TR" dirty="0">
                <a:latin typeface="Arial Rounded MT Bold" panose="020F0704030504030204" pitchFamily="34" charset="0"/>
              </a:rPr>
              <a:t>verilmelidir</a:t>
            </a:r>
            <a:r>
              <a:rPr lang="tr-TR" dirty="0"/>
              <a:t>.</a:t>
            </a:r>
          </a:p>
        </p:txBody>
      </p:sp>
    </p:spTree>
    <p:extLst>
      <p:ext uri="{BB962C8B-B14F-4D97-AF65-F5344CB8AC3E}">
        <p14:creationId xmlns:p14="http://schemas.microsoft.com/office/powerpoint/2010/main" val="19804412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sz="3200" dirty="0">
                <a:solidFill>
                  <a:srgbClr val="FF0000"/>
                </a:solidFill>
                <a:latin typeface="Bahnschrift SemiBold SemiConden" panose="020B0502040204020203" pitchFamily="34" charset="0"/>
              </a:rPr>
              <a:t>Baş-boyun kanseri olgularında </a:t>
            </a:r>
            <a:r>
              <a:rPr lang="tr-TR" sz="3200" dirty="0" err="1">
                <a:solidFill>
                  <a:srgbClr val="FF0000"/>
                </a:solidFill>
                <a:latin typeface="Bahnschrift SemiBold SemiConden" panose="020B0502040204020203" pitchFamily="34" charset="0"/>
              </a:rPr>
              <a:t>kemoradyoterapi</a:t>
            </a:r>
            <a:r>
              <a:rPr lang="tr-TR" sz="3200" dirty="0">
                <a:solidFill>
                  <a:srgbClr val="FF0000"/>
                </a:solidFill>
                <a:latin typeface="Bahnschrift SemiBold SemiConden" panose="020B0502040204020203" pitchFamily="34" charset="0"/>
              </a:rPr>
              <a:t> sırasında </a:t>
            </a:r>
            <a:r>
              <a:rPr lang="tr-TR" sz="3200" dirty="0" err="1">
                <a:solidFill>
                  <a:srgbClr val="FF0000"/>
                </a:solidFill>
                <a:latin typeface="Bahnschrift SemiBold SemiConden" panose="020B0502040204020203" pitchFamily="34" charset="0"/>
              </a:rPr>
              <a:t>nutrisyonel</a:t>
            </a:r>
            <a:r>
              <a:rPr lang="tr-TR" sz="3200" dirty="0">
                <a:solidFill>
                  <a:srgbClr val="FF0000"/>
                </a:solidFill>
                <a:latin typeface="Bahnschrift SemiBold SemiConden" panose="020B0502040204020203" pitchFamily="34" charset="0"/>
              </a:rPr>
              <a:t> değerlendirme</a:t>
            </a:r>
            <a:endParaRPr lang="tr-TR" dirty="0"/>
          </a:p>
        </p:txBody>
      </p:sp>
      <p:sp>
        <p:nvSpPr>
          <p:cNvPr id="3" name="İçerik Yer Tutucusu 2"/>
          <p:cNvSpPr>
            <a:spLocks noGrp="1"/>
          </p:cNvSpPr>
          <p:nvPr>
            <p:ph idx="1"/>
          </p:nvPr>
        </p:nvSpPr>
        <p:spPr/>
        <p:txBody>
          <a:bodyPr/>
          <a:lstStyle/>
          <a:p>
            <a:r>
              <a:rPr lang="tr-TR" dirty="0" err="1">
                <a:latin typeface="Arial Rounded MT Bold" panose="020F0704030504030204" pitchFamily="34" charset="0"/>
              </a:rPr>
              <a:t>Nazogastrik</a:t>
            </a:r>
            <a:r>
              <a:rPr lang="tr-TR" dirty="0">
                <a:latin typeface="Arial Rounded MT Bold" panose="020F0704030504030204" pitchFamily="34" charset="0"/>
              </a:rPr>
              <a:t> tüp veya </a:t>
            </a:r>
            <a:r>
              <a:rPr lang="tr-TR" dirty="0" err="1">
                <a:latin typeface="Arial Rounded MT Bold" panose="020F0704030504030204" pitchFamily="34" charset="0"/>
              </a:rPr>
              <a:t>perkütan</a:t>
            </a:r>
            <a:r>
              <a:rPr lang="tr-TR" dirty="0">
                <a:latin typeface="Arial Rounded MT Bold" panose="020F0704030504030204" pitchFamily="34" charset="0"/>
              </a:rPr>
              <a:t> </a:t>
            </a:r>
            <a:r>
              <a:rPr lang="tr-TR" dirty="0" err="1">
                <a:latin typeface="Arial Rounded MT Bold" panose="020F0704030504030204" pitchFamily="34" charset="0"/>
              </a:rPr>
              <a:t>gastrostomi</a:t>
            </a:r>
            <a:r>
              <a:rPr lang="tr-TR" dirty="0">
                <a:latin typeface="Arial Rounded MT Bold" panose="020F0704030504030204" pitchFamily="34" charset="0"/>
              </a:rPr>
              <a:t> yoluyla </a:t>
            </a:r>
            <a:r>
              <a:rPr lang="tr-TR" dirty="0" err="1">
                <a:latin typeface="Arial Rounded MT Bold" panose="020F0704030504030204" pitchFamily="34" charset="0"/>
              </a:rPr>
              <a:t>profilaktik</a:t>
            </a:r>
            <a:r>
              <a:rPr lang="tr-TR" dirty="0">
                <a:latin typeface="Arial Rounded MT Bold" panose="020F0704030504030204" pitchFamily="34" charset="0"/>
              </a:rPr>
              <a:t> beslenme </a:t>
            </a:r>
            <a:r>
              <a:rPr lang="tr-TR" dirty="0" smtClean="0">
                <a:latin typeface="Arial Rounded MT Bold" panose="020F0704030504030204" pitchFamily="34" charset="0"/>
              </a:rPr>
              <a:t>yaygın olarak kullanılmaktadır.</a:t>
            </a:r>
          </a:p>
          <a:p>
            <a:r>
              <a:rPr lang="tr-TR" dirty="0">
                <a:latin typeface="Arial Rounded MT Bold" panose="020F0704030504030204" pitchFamily="34" charset="0"/>
              </a:rPr>
              <a:t>Reaktif beslenmeyle karşılaştırıldığında </a:t>
            </a:r>
            <a:r>
              <a:rPr lang="tr-TR" dirty="0" err="1">
                <a:latin typeface="Arial Rounded MT Bold" panose="020F0704030504030204" pitchFamily="34" charset="0"/>
              </a:rPr>
              <a:t>profilaktik</a:t>
            </a:r>
            <a:r>
              <a:rPr lang="tr-TR" dirty="0">
                <a:latin typeface="Arial Rounded MT Bold" panose="020F0704030504030204" pitchFamily="34" charset="0"/>
              </a:rPr>
              <a:t> beslenmenin (hastalar oral beslenme takviyeleri ile desteklenir ve beslenme gereksinimlerinin karşılanması mümkün olmadığında NGT veya PEG yoluyla </a:t>
            </a:r>
            <a:r>
              <a:rPr lang="tr-TR" dirty="0" err="1">
                <a:latin typeface="Arial Rounded MT Bold" panose="020F0704030504030204" pitchFamily="34" charset="0"/>
              </a:rPr>
              <a:t>enteral</a:t>
            </a:r>
            <a:r>
              <a:rPr lang="tr-TR" dirty="0">
                <a:latin typeface="Arial Rounded MT Bold" panose="020F0704030504030204" pitchFamily="34" charset="0"/>
              </a:rPr>
              <a:t> beslenme başlatılır) beslenme sonuçları, kesintiler açısından avantajlar sağlayıp sağlamadığı henüz tanımlanmamıştır</a:t>
            </a:r>
            <a:r>
              <a:rPr lang="tr-TR" dirty="0" smtClean="0">
                <a:latin typeface="Arial Rounded MT Bold" panose="020F0704030504030204" pitchFamily="34" charset="0"/>
              </a:rPr>
              <a:t>.</a:t>
            </a:r>
          </a:p>
          <a:p>
            <a:r>
              <a:rPr lang="tr-TR" dirty="0">
                <a:latin typeface="Arial Rounded MT Bold" panose="020F0704030504030204" pitchFamily="34" charset="0"/>
              </a:rPr>
              <a:t>Bu derleme, K</a:t>
            </a:r>
            <a:r>
              <a:rPr lang="tr-TR" dirty="0" smtClean="0">
                <a:latin typeface="Arial Rounded MT Bold" panose="020F0704030504030204" pitchFamily="34" charset="0"/>
              </a:rPr>
              <a:t>RT </a:t>
            </a:r>
            <a:r>
              <a:rPr lang="tr-TR" dirty="0">
                <a:latin typeface="Arial Rounded MT Bold" panose="020F0704030504030204" pitchFamily="34" charset="0"/>
              </a:rPr>
              <a:t>uygulanan </a:t>
            </a:r>
            <a:r>
              <a:rPr lang="tr-TR" dirty="0" smtClean="0">
                <a:latin typeface="Arial Rounded MT Bold" panose="020F0704030504030204" pitchFamily="34" charset="0"/>
              </a:rPr>
              <a:t>baş boyun </a:t>
            </a:r>
            <a:r>
              <a:rPr lang="tr-TR" dirty="0">
                <a:latin typeface="Arial Rounded MT Bold" panose="020F0704030504030204" pitchFamily="34" charset="0"/>
              </a:rPr>
              <a:t>hastalarında </a:t>
            </a:r>
            <a:r>
              <a:rPr lang="tr-TR" dirty="0" err="1">
                <a:latin typeface="Arial Rounded MT Bold" panose="020F0704030504030204" pitchFamily="34" charset="0"/>
              </a:rPr>
              <a:t>malnütrisyonun</a:t>
            </a:r>
            <a:r>
              <a:rPr lang="tr-TR" dirty="0">
                <a:latin typeface="Arial Rounded MT Bold" panose="020F0704030504030204" pitchFamily="34" charset="0"/>
              </a:rPr>
              <a:t> önlenmesi ve tedavisinde beslenme danışmanlığı, oral beslenme takviyeleri, </a:t>
            </a:r>
            <a:r>
              <a:rPr lang="tr-TR" dirty="0" err="1">
                <a:latin typeface="Arial Rounded MT Bold" panose="020F0704030504030204" pitchFamily="34" charset="0"/>
              </a:rPr>
              <a:t>nazogastrik</a:t>
            </a:r>
            <a:r>
              <a:rPr lang="tr-TR" dirty="0">
                <a:latin typeface="Arial Rounded MT Bold" panose="020F0704030504030204" pitchFamily="34" charset="0"/>
              </a:rPr>
              <a:t> tüp veya </a:t>
            </a:r>
            <a:r>
              <a:rPr lang="tr-TR" dirty="0" err="1">
                <a:latin typeface="Arial Rounded MT Bold" panose="020F0704030504030204" pitchFamily="34" charset="0"/>
              </a:rPr>
              <a:t>gastrostomi</a:t>
            </a:r>
            <a:r>
              <a:rPr lang="tr-TR" dirty="0">
                <a:latin typeface="Arial Rounded MT Bold" panose="020F0704030504030204" pitchFamily="34" charset="0"/>
              </a:rPr>
              <a:t> yoluyla </a:t>
            </a:r>
            <a:r>
              <a:rPr lang="tr-TR" dirty="0" err="1">
                <a:latin typeface="Arial Rounded MT Bold" panose="020F0704030504030204" pitchFamily="34" charset="0"/>
              </a:rPr>
              <a:t>enteral</a:t>
            </a:r>
            <a:r>
              <a:rPr lang="tr-TR" dirty="0">
                <a:latin typeface="Arial Rounded MT Bold" panose="020F0704030504030204" pitchFamily="34" charset="0"/>
              </a:rPr>
              <a:t> beslenme ve </a:t>
            </a:r>
            <a:r>
              <a:rPr lang="tr-TR" dirty="0" err="1">
                <a:latin typeface="Arial Rounded MT Bold" panose="020F0704030504030204" pitchFamily="34" charset="0"/>
              </a:rPr>
              <a:t>profilaktik</a:t>
            </a:r>
            <a:r>
              <a:rPr lang="tr-TR" dirty="0">
                <a:latin typeface="Arial Rounded MT Bold" panose="020F0704030504030204" pitchFamily="34" charset="0"/>
              </a:rPr>
              <a:t> </a:t>
            </a:r>
            <a:r>
              <a:rPr lang="tr-TR" dirty="0" err="1">
                <a:latin typeface="Arial Rounded MT Bold" panose="020F0704030504030204" pitchFamily="34" charset="0"/>
              </a:rPr>
              <a:t>gastrostominin</a:t>
            </a:r>
            <a:r>
              <a:rPr lang="tr-TR" dirty="0">
                <a:latin typeface="Arial Rounded MT Bold" panose="020F0704030504030204" pitchFamily="34" charset="0"/>
              </a:rPr>
              <a:t> rolünü ve bunların CRT ile ilişkili </a:t>
            </a:r>
            <a:r>
              <a:rPr lang="tr-TR" dirty="0" err="1">
                <a:latin typeface="Arial Rounded MT Bold" panose="020F0704030504030204" pitchFamily="34" charset="0"/>
              </a:rPr>
              <a:t>toksisite</a:t>
            </a:r>
            <a:r>
              <a:rPr lang="tr-TR" dirty="0">
                <a:latin typeface="Arial Rounded MT Bold" panose="020F0704030504030204" pitchFamily="34" charset="0"/>
              </a:rPr>
              <a:t> ve hayatta kalma üzerindeki etkilerini tanımlamayı amaçladı</a:t>
            </a:r>
            <a:r>
              <a:rPr lang="tr-TR" dirty="0">
                <a:latin typeface="Bahnschrift SemiBold Condensed" panose="020B0502040204020203" pitchFamily="34" charset="0"/>
              </a:rPr>
              <a:t>.</a:t>
            </a:r>
          </a:p>
        </p:txBody>
      </p:sp>
    </p:spTree>
    <p:extLst>
      <p:ext uri="{BB962C8B-B14F-4D97-AF65-F5344CB8AC3E}">
        <p14:creationId xmlns:p14="http://schemas.microsoft.com/office/powerpoint/2010/main" val="11636975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sz="3200" dirty="0">
                <a:solidFill>
                  <a:srgbClr val="FF0000"/>
                </a:solidFill>
                <a:latin typeface="Bahnschrift SemiBold SemiConden" panose="020B0502040204020203" pitchFamily="34" charset="0"/>
              </a:rPr>
              <a:t>Baş-boyun kanseri olgularında </a:t>
            </a:r>
            <a:r>
              <a:rPr lang="tr-TR" sz="3200" dirty="0" err="1">
                <a:solidFill>
                  <a:srgbClr val="FF0000"/>
                </a:solidFill>
                <a:latin typeface="Bahnschrift SemiBold SemiConden" panose="020B0502040204020203" pitchFamily="34" charset="0"/>
              </a:rPr>
              <a:t>kemoradyoterapi</a:t>
            </a:r>
            <a:r>
              <a:rPr lang="tr-TR" sz="3200" dirty="0">
                <a:solidFill>
                  <a:srgbClr val="FF0000"/>
                </a:solidFill>
                <a:latin typeface="Bahnschrift SemiBold SemiConden" panose="020B0502040204020203" pitchFamily="34" charset="0"/>
              </a:rPr>
              <a:t> sırasında </a:t>
            </a:r>
            <a:r>
              <a:rPr lang="tr-TR" sz="3200" dirty="0" err="1">
                <a:solidFill>
                  <a:srgbClr val="FF0000"/>
                </a:solidFill>
                <a:latin typeface="Bahnschrift SemiBold SemiConden" panose="020B0502040204020203" pitchFamily="34" charset="0"/>
              </a:rPr>
              <a:t>nutrisyonel</a:t>
            </a:r>
            <a:r>
              <a:rPr lang="tr-TR" sz="3200" dirty="0">
                <a:solidFill>
                  <a:srgbClr val="FF0000"/>
                </a:solidFill>
                <a:latin typeface="Bahnschrift SemiBold SemiConden" panose="020B0502040204020203" pitchFamily="34" charset="0"/>
              </a:rPr>
              <a:t> değerlendirme</a:t>
            </a:r>
            <a:endParaRPr lang="tr-TR" dirty="0"/>
          </a:p>
        </p:txBody>
      </p:sp>
      <p:sp>
        <p:nvSpPr>
          <p:cNvPr id="3" name="İçerik Yer Tutucusu 2"/>
          <p:cNvSpPr>
            <a:spLocks noGrp="1"/>
          </p:cNvSpPr>
          <p:nvPr>
            <p:ph idx="1"/>
          </p:nvPr>
        </p:nvSpPr>
        <p:spPr>
          <a:xfrm>
            <a:off x="685801" y="2142067"/>
            <a:ext cx="11127508" cy="3649133"/>
          </a:xfrm>
        </p:spPr>
        <p:txBody>
          <a:bodyPr/>
          <a:lstStyle/>
          <a:p>
            <a:r>
              <a:rPr lang="tr-TR" dirty="0">
                <a:latin typeface="Arial Rounded MT Bold" panose="020F0704030504030204" pitchFamily="34" charset="0"/>
              </a:rPr>
              <a:t>Uluslararası kılavuzlar, diyet alımını artırmak ve tedaviye bağlı </a:t>
            </a:r>
            <a:r>
              <a:rPr lang="tr-TR" dirty="0" smtClean="0">
                <a:latin typeface="Arial Rounded MT Bold" panose="020F0704030504030204" pitchFamily="34" charset="0"/>
              </a:rPr>
              <a:t>kilo kayıplarını önlemek </a:t>
            </a:r>
            <a:r>
              <a:rPr lang="tr-TR" dirty="0">
                <a:latin typeface="Arial Rounded MT Bold" panose="020F0704030504030204" pitchFamily="34" charset="0"/>
              </a:rPr>
              <a:t>için yoğun beslenme danışmanlığının </a:t>
            </a:r>
            <a:r>
              <a:rPr lang="tr-TR" dirty="0" smtClean="0">
                <a:latin typeface="Arial Rounded MT Bold" panose="020F0704030504030204" pitchFamily="34" charset="0"/>
              </a:rPr>
              <a:t>ve </a:t>
            </a:r>
            <a:r>
              <a:rPr lang="tr-TR" dirty="0">
                <a:latin typeface="Arial Rounded MT Bold" panose="020F0704030504030204" pitchFamily="34" charset="0"/>
              </a:rPr>
              <a:t>oral beslenme takviyelerinin (</a:t>
            </a:r>
            <a:r>
              <a:rPr lang="tr-TR" dirty="0" smtClean="0">
                <a:latin typeface="Arial Rounded MT Bold" panose="020F0704030504030204" pitchFamily="34" charset="0"/>
              </a:rPr>
              <a:t>OBS</a:t>
            </a:r>
            <a:r>
              <a:rPr lang="tr-TR" dirty="0">
                <a:latin typeface="Arial Rounded MT Bold" panose="020F0704030504030204" pitchFamily="34" charset="0"/>
              </a:rPr>
              <a:t>) kullanılması gerektiğini önermektedir</a:t>
            </a:r>
            <a:r>
              <a:rPr lang="tr-TR" dirty="0" smtClean="0">
                <a:latin typeface="Arial Rounded MT Bold" panose="020F0704030504030204" pitchFamily="34" charset="0"/>
              </a:rPr>
              <a:t>.</a:t>
            </a:r>
          </a:p>
          <a:p>
            <a:pPr marL="0" indent="0">
              <a:buNone/>
            </a:pPr>
            <a:endParaRPr lang="tr-TR" dirty="0" smtClean="0">
              <a:latin typeface="Arial Rounded MT Bold" panose="020F0704030504030204" pitchFamily="34" charset="0"/>
            </a:endParaRPr>
          </a:p>
          <a:p>
            <a:endParaRPr lang="tr-TR" dirty="0"/>
          </a:p>
        </p:txBody>
      </p:sp>
    </p:spTree>
    <p:extLst>
      <p:ext uri="{BB962C8B-B14F-4D97-AF65-F5344CB8AC3E}">
        <p14:creationId xmlns:p14="http://schemas.microsoft.com/office/powerpoint/2010/main" val="33611378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sz="3200" dirty="0">
                <a:solidFill>
                  <a:srgbClr val="FF0000"/>
                </a:solidFill>
                <a:latin typeface="Bahnschrift SemiBold SemiConden" panose="020B0502040204020203" pitchFamily="34" charset="0"/>
              </a:rPr>
              <a:t>Baş-boyun kanseri olgularında </a:t>
            </a:r>
            <a:r>
              <a:rPr lang="tr-TR" sz="3200" dirty="0" err="1">
                <a:solidFill>
                  <a:srgbClr val="FF0000"/>
                </a:solidFill>
                <a:latin typeface="Bahnschrift SemiBold SemiConden" panose="020B0502040204020203" pitchFamily="34" charset="0"/>
              </a:rPr>
              <a:t>kemoradyoterapi</a:t>
            </a:r>
            <a:r>
              <a:rPr lang="tr-TR" sz="3200" dirty="0">
                <a:solidFill>
                  <a:srgbClr val="FF0000"/>
                </a:solidFill>
                <a:latin typeface="Bahnschrift SemiBold SemiConden" panose="020B0502040204020203" pitchFamily="34" charset="0"/>
              </a:rPr>
              <a:t> sırasında </a:t>
            </a:r>
            <a:r>
              <a:rPr lang="tr-TR" sz="3200" dirty="0" err="1">
                <a:solidFill>
                  <a:srgbClr val="FF0000"/>
                </a:solidFill>
                <a:latin typeface="Bahnschrift SemiBold SemiConden" panose="020B0502040204020203" pitchFamily="34" charset="0"/>
              </a:rPr>
              <a:t>nutrisyonel</a:t>
            </a:r>
            <a:r>
              <a:rPr lang="tr-TR" sz="3200" dirty="0">
                <a:solidFill>
                  <a:srgbClr val="FF0000"/>
                </a:solidFill>
                <a:latin typeface="Bahnschrift SemiBold SemiConden" panose="020B0502040204020203" pitchFamily="34" charset="0"/>
              </a:rPr>
              <a:t> değerlendirme</a:t>
            </a:r>
            <a:endParaRPr lang="tr-TR" dirty="0"/>
          </a:p>
        </p:txBody>
      </p:sp>
      <p:pic>
        <p:nvPicPr>
          <p:cNvPr id="4" name="İçerik Yer Tutucusu 3"/>
          <p:cNvPicPr>
            <a:picLocks noGrp="1" noChangeAspect="1"/>
          </p:cNvPicPr>
          <p:nvPr>
            <p:ph idx="1"/>
          </p:nvPr>
        </p:nvPicPr>
        <p:blipFill>
          <a:blip r:embed="rId2"/>
          <a:stretch>
            <a:fillRect/>
          </a:stretch>
        </p:blipFill>
        <p:spPr>
          <a:xfrm>
            <a:off x="230909" y="2141537"/>
            <a:ext cx="11508509" cy="4388571"/>
          </a:xfrm>
          <a:prstGeom prst="rect">
            <a:avLst/>
          </a:prstGeom>
        </p:spPr>
      </p:pic>
      <p:sp>
        <p:nvSpPr>
          <p:cNvPr id="3" name="Oval 2"/>
          <p:cNvSpPr/>
          <p:nvPr/>
        </p:nvSpPr>
        <p:spPr>
          <a:xfrm>
            <a:off x="685801" y="5105400"/>
            <a:ext cx="1349828" cy="522514"/>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Sağ Ok 4"/>
          <p:cNvSpPr/>
          <p:nvPr/>
        </p:nvSpPr>
        <p:spPr>
          <a:xfrm>
            <a:off x="152401" y="5192485"/>
            <a:ext cx="435428" cy="3483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0182268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sz="3200" dirty="0">
                <a:solidFill>
                  <a:srgbClr val="FF0000"/>
                </a:solidFill>
                <a:latin typeface="Bahnschrift SemiBold SemiConden" panose="020B0502040204020203" pitchFamily="34" charset="0"/>
              </a:rPr>
              <a:t>Baş-boyun kanseri olgularında </a:t>
            </a:r>
            <a:r>
              <a:rPr lang="tr-TR" sz="3200" dirty="0" err="1">
                <a:solidFill>
                  <a:srgbClr val="FF0000"/>
                </a:solidFill>
                <a:latin typeface="Bahnschrift SemiBold SemiConden" panose="020B0502040204020203" pitchFamily="34" charset="0"/>
              </a:rPr>
              <a:t>kemoradyoterapi</a:t>
            </a:r>
            <a:r>
              <a:rPr lang="tr-TR" sz="3200" dirty="0">
                <a:solidFill>
                  <a:srgbClr val="FF0000"/>
                </a:solidFill>
                <a:latin typeface="Bahnschrift SemiBold SemiConden" panose="020B0502040204020203" pitchFamily="34" charset="0"/>
              </a:rPr>
              <a:t> sırasında </a:t>
            </a:r>
            <a:r>
              <a:rPr lang="tr-TR" sz="3200" dirty="0" err="1">
                <a:solidFill>
                  <a:srgbClr val="FF0000"/>
                </a:solidFill>
                <a:latin typeface="Bahnschrift SemiBold SemiConden" panose="020B0502040204020203" pitchFamily="34" charset="0"/>
              </a:rPr>
              <a:t>nutrisyonel</a:t>
            </a:r>
            <a:r>
              <a:rPr lang="tr-TR" sz="3200" dirty="0">
                <a:solidFill>
                  <a:srgbClr val="FF0000"/>
                </a:solidFill>
                <a:latin typeface="Bahnschrift SemiBold SemiConden" panose="020B0502040204020203" pitchFamily="34" charset="0"/>
              </a:rPr>
              <a:t> değerlendirme</a:t>
            </a:r>
            <a:endParaRPr lang="tr-TR" dirty="0"/>
          </a:p>
        </p:txBody>
      </p:sp>
      <p:sp>
        <p:nvSpPr>
          <p:cNvPr id="3" name="İçerik Yer Tutucusu 2"/>
          <p:cNvSpPr>
            <a:spLocks noGrp="1"/>
          </p:cNvSpPr>
          <p:nvPr>
            <p:ph idx="1"/>
          </p:nvPr>
        </p:nvSpPr>
        <p:spPr/>
        <p:txBody>
          <a:bodyPr/>
          <a:lstStyle/>
          <a:p>
            <a:r>
              <a:rPr lang="tr-TR" dirty="0">
                <a:latin typeface="Arial Rounded MT Bold" panose="020F0704030504030204" pitchFamily="34" charset="0"/>
              </a:rPr>
              <a:t>Mevcut klinik uygulamada, baş ve boyun kanseri için </a:t>
            </a:r>
            <a:r>
              <a:rPr lang="tr-TR" dirty="0" smtClean="0">
                <a:latin typeface="Arial Rounded MT Bold" panose="020F0704030504030204" pitchFamily="34" charset="0"/>
              </a:rPr>
              <a:t>KRT </a:t>
            </a:r>
            <a:r>
              <a:rPr lang="tr-TR" dirty="0">
                <a:latin typeface="Arial Rounded MT Bold" panose="020F0704030504030204" pitchFamily="34" charset="0"/>
              </a:rPr>
              <a:t>alan hastalarda </a:t>
            </a:r>
            <a:r>
              <a:rPr lang="tr-TR" dirty="0" err="1" smtClean="0">
                <a:latin typeface="Arial Rounded MT Bold" panose="020F0704030504030204" pitchFamily="34" charset="0"/>
              </a:rPr>
              <a:t>OBS'li</a:t>
            </a:r>
            <a:r>
              <a:rPr lang="tr-TR" dirty="0" smtClean="0">
                <a:latin typeface="Arial Rounded MT Bold" panose="020F0704030504030204" pitchFamily="34" charset="0"/>
              </a:rPr>
              <a:t> </a:t>
            </a:r>
            <a:r>
              <a:rPr lang="tr-TR" dirty="0">
                <a:latin typeface="Arial Rounded MT Bold" panose="020F0704030504030204" pitchFamily="34" charset="0"/>
              </a:rPr>
              <a:t>veya </a:t>
            </a:r>
            <a:r>
              <a:rPr lang="tr-TR" dirty="0" err="1" smtClean="0">
                <a:latin typeface="Arial Rounded MT Bold" panose="020F0704030504030204" pitchFamily="34" charset="0"/>
              </a:rPr>
              <a:t>OBS'siz</a:t>
            </a:r>
            <a:r>
              <a:rPr lang="tr-TR" dirty="0" smtClean="0">
                <a:latin typeface="Arial Rounded MT Bold" panose="020F0704030504030204" pitchFamily="34" charset="0"/>
              </a:rPr>
              <a:t> </a:t>
            </a:r>
            <a:r>
              <a:rPr lang="tr-TR" dirty="0" err="1" smtClean="0">
                <a:latin typeface="Arial Rounded MT Bold" panose="020F0704030504030204" pitchFamily="34" charset="0"/>
              </a:rPr>
              <a:t>nutrisyonel</a:t>
            </a:r>
            <a:r>
              <a:rPr lang="tr-TR" dirty="0" smtClean="0">
                <a:latin typeface="Arial Rounded MT Bold" panose="020F0704030504030204" pitchFamily="34" charset="0"/>
              </a:rPr>
              <a:t> danışmanlığın </a:t>
            </a:r>
            <a:r>
              <a:rPr lang="tr-TR" dirty="0">
                <a:latin typeface="Arial Rounded MT Bold" panose="020F0704030504030204" pitchFamily="34" charset="0"/>
              </a:rPr>
              <a:t>yararlı olduğu düşünülmektedir ancak CRT ile ilişkili </a:t>
            </a:r>
            <a:r>
              <a:rPr lang="tr-TR" dirty="0" err="1">
                <a:latin typeface="Arial Rounded MT Bold" panose="020F0704030504030204" pitchFamily="34" charset="0"/>
              </a:rPr>
              <a:t>toksisite</a:t>
            </a:r>
            <a:r>
              <a:rPr lang="tr-TR" dirty="0">
                <a:latin typeface="Arial Rounded MT Bold" panose="020F0704030504030204" pitchFamily="34" charset="0"/>
              </a:rPr>
              <a:t> açısından gerçek rolünün hala açıkça tanımlanması gerekmektedir</a:t>
            </a:r>
            <a:r>
              <a:rPr lang="tr-TR" dirty="0" smtClean="0">
                <a:latin typeface="Arial Rounded MT Bold" panose="020F0704030504030204" pitchFamily="34" charset="0"/>
              </a:rPr>
              <a:t>.</a:t>
            </a:r>
          </a:p>
          <a:p>
            <a:r>
              <a:rPr lang="tr-TR" dirty="0">
                <a:latin typeface="Arial Rounded MT Bold" panose="020F0704030504030204" pitchFamily="34" charset="0"/>
              </a:rPr>
              <a:t>Aslında, </a:t>
            </a:r>
            <a:r>
              <a:rPr lang="tr-TR" dirty="0" smtClean="0">
                <a:latin typeface="Arial Rounded MT Bold" panose="020F0704030504030204" pitchFamily="34" charset="0"/>
              </a:rPr>
              <a:t>OBS </a:t>
            </a:r>
            <a:r>
              <a:rPr lang="tr-TR" dirty="0">
                <a:latin typeface="Arial Rounded MT Bold" panose="020F0704030504030204" pitchFamily="34" charset="0"/>
              </a:rPr>
              <a:t>yoluyla elde edilen beslenme durumundaki iyileşmenin, </a:t>
            </a:r>
            <a:r>
              <a:rPr lang="tr-TR" dirty="0" err="1">
                <a:latin typeface="Arial Rounded MT Bold" panose="020F0704030504030204" pitchFamily="34" charset="0"/>
              </a:rPr>
              <a:t>CRT'ye</a:t>
            </a:r>
            <a:r>
              <a:rPr lang="tr-TR" dirty="0">
                <a:latin typeface="Arial Rounded MT Bold" panose="020F0704030504030204" pitchFamily="34" charset="0"/>
              </a:rPr>
              <a:t> bağlı </a:t>
            </a:r>
            <a:r>
              <a:rPr lang="tr-TR" dirty="0" err="1">
                <a:latin typeface="Arial Rounded MT Bold" panose="020F0704030504030204" pitchFamily="34" charset="0"/>
              </a:rPr>
              <a:t>toksisitenin</a:t>
            </a:r>
            <a:r>
              <a:rPr lang="tr-TR" dirty="0">
                <a:latin typeface="Arial Rounded MT Bold" panose="020F0704030504030204" pitchFamily="34" charset="0"/>
              </a:rPr>
              <a:t> azalmasına yol açması mümkündür</a:t>
            </a:r>
            <a:r>
              <a:rPr lang="tr-TR" dirty="0" smtClean="0"/>
              <a:t>.</a:t>
            </a:r>
          </a:p>
          <a:p>
            <a:endParaRPr lang="tr-TR" dirty="0"/>
          </a:p>
        </p:txBody>
      </p:sp>
    </p:spTree>
    <p:extLst>
      <p:ext uri="{BB962C8B-B14F-4D97-AF65-F5344CB8AC3E}">
        <p14:creationId xmlns:p14="http://schemas.microsoft.com/office/powerpoint/2010/main" val="238223552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ökyüzü">
  <a:themeElements>
    <a:clrScheme name="Gökyüzü">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Gökyüzü">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ökyüzü">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TM03457452[[fn=Gökyüzü]]</Template>
  <TotalTime>162</TotalTime>
  <Words>1280</Words>
  <Application>Microsoft Office PowerPoint</Application>
  <PresentationFormat>Geniş ekran</PresentationFormat>
  <Paragraphs>98</Paragraphs>
  <Slides>39</Slides>
  <Notes>1</Notes>
  <HiddenSlides>0</HiddenSlides>
  <MMClips>0</MMClips>
  <ScaleCrop>false</ScaleCrop>
  <HeadingPairs>
    <vt:vector size="6" baseType="variant">
      <vt:variant>
        <vt:lpstr>Kullanılan Yazı Tipleri</vt:lpstr>
      </vt:variant>
      <vt:variant>
        <vt:i4>9</vt:i4>
      </vt:variant>
      <vt:variant>
        <vt:lpstr>Tema</vt:lpstr>
      </vt:variant>
      <vt:variant>
        <vt:i4>1</vt:i4>
      </vt:variant>
      <vt:variant>
        <vt:lpstr>Slayt Başlıkları</vt:lpstr>
      </vt:variant>
      <vt:variant>
        <vt:i4>39</vt:i4>
      </vt:variant>
    </vt:vector>
  </HeadingPairs>
  <TitlesOfParts>
    <vt:vector size="49" baseType="lpstr">
      <vt:lpstr>Arial</vt:lpstr>
      <vt:lpstr>Arial Black</vt:lpstr>
      <vt:lpstr>Arial Rounded MT Bold</vt:lpstr>
      <vt:lpstr>Bahnschrift SemiBold Condensed</vt:lpstr>
      <vt:lpstr>Bahnschrift SemiBold SemiConden</vt:lpstr>
      <vt:lpstr>Calibri</vt:lpstr>
      <vt:lpstr>Calibri Light</vt:lpstr>
      <vt:lpstr>Impact</vt:lpstr>
      <vt:lpstr>Wingdings</vt:lpstr>
      <vt:lpstr>Gökyüzü</vt:lpstr>
      <vt:lpstr>Baş-boyun kanseri olgularında kemoradyoterapi sırasında nutrisyonel değerlendirme</vt:lpstr>
      <vt:lpstr>PowerPoint Sunusu</vt:lpstr>
      <vt:lpstr>Baş-boyun kanseri olgularında kemoradyoterapi sırasında nutrisyonel değerlendirme</vt:lpstr>
      <vt:lpstr>Baş-boyun kanseri olgularında kemoradyoterapi sırasında nutrisyonel değerlendirme</vt:lpstr>
      <vt:lpstr>Baş-boyun kanseri olgularında kemoradyoterapi sırasında nutrisyonel değerlendirme</vt:lpstr>
      <vt:lpstr>Baş-boyun kanseri olgularında kemoradyoterapi sırasında nutrisyonel değerlendirme</vt:lpstr>
      <vt:lpstr>Baş-boyun kanseri olgularında kemoradyoterapi sırasında nutrisyonel değerlendirme</vt:lpstr>
      <vt:lpstr>Baş-boyun kanseri olgularında kemoradyoterapi sırasında nutrisyonel değerlendirme</vt:lpstr>
      <vt:lpstr>Baş-boyun kanseri olgularında kemoradyoterapi sırasında nutrisyonel değerlendirme</vt:lpstr>
      <vt:lpstr>Baş-boyun kanseri olgularında kemoradyoterapi sırasında nutrisyonel değerlendirme</vt:lpstr>
      <vt:lpstr>Baş-boyun kanseri olgularında kemoradyoterapi sırasında nutrisyonel değerlendirme</vt:lpstr>
      <vt:lpstr>Baş-boyun kanseri olgularında kemoradyoterapi sırasında nutrisyonel değerlendirme</vt:lpstr>
      <vt:lpstr>Baş-boyun kanseri olgularında kemoradyoterapi sırasında nutrisyonel değerlendirme</vt:lpstr>
      <vt:lpstr>Baş-boyun kanseri olgularında kemoradyoterapi sırasında nutrisyonel değerlendirme</vt:lpstr>
      <vt:lpstr>Baş-boyun kanseri olgularında kemoradyoterapi sırasında nutrisyonel değerlendirme</vt:lpstr>
      <vt:lpstr>Baş-boyun kanseri olgularında kemoradyoterapi sırasında nutrisyonel değerlendirme</vt:lpstr>
      <vt:lpstr>Baş-boyun kanseri olgularında kemoradyoterapi sırasında nutrisyonel değerlendirme</vt:lpstr>
      <vt:lpstr>Baş-boyun kanserli hastalarda Beslenme gereksinimlerinin tahmin edilmesi</vt:lpstr>
      <vt:lpstr>Baş-boyun kanseri olgularında kemoradyoterapi sırasında nutrisyonel değerlendirme</vt:lpstr>
      <vt:lpstr>KÜRATİF KEMORADYOTERAPİ ALAN HASTALARDA BESLENME HUSUSLARI</vt:lpstr>
      <vt:lpstr>KÜRATİF KEMORADYOTERAPİ ALAN HASTALARDA BESLENME HUSUSLARI</vt:lpstr>
      <vt:lpstr>PALYATİF RADYOTERAPİ ALAN HASTALARDA NUTRİSYONEL HUSUSLAR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YÜKSEK PROTEİNLİ ÜRÜNLER</vt:lpstr>
      <vt:lpstr>DİYABETİK ÜRÜNLER</vt:lpstr>
      <vt:lpstr>LİF İÇERİĞİ YÜKSEK ÜRÜNLER</vt:lpstr>
      <vt:lpstr>PowerPoint Sunusu</vt:lpstr>
      <vt:lpstr>BENİ DİNLEDİĞİNİZ İÇİN TEŞEKKÜR EDERİM </vt:lpstr>
    </vt:vector>
  </TitlesOfParts>
  <Company>NouS/TncTR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Baş-boyun kanseri olgularında kemoradyoterapi sırasında nutrisyonel değerlendirme</dc:title>
  <dc:creator>BERKE BARUT</dc:creator>
  <cp:lastModifiedBy>STATION651</cp:lastModifiedBy>
  <cp:revision>16</cp:revision>
  <dcterms:created xsi:type="dcterms:W3CDTF">2024-02-20T08:29:09Z</dcterms:created>
  <dcterms:modified xsi:type="dcterms:W3CDTF">2024-02-23T06:08:30Z</dcterms:modified>
</cp:coreProperties>
</file>