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8" r:id="rId6"/>
    <p:sldId id="269" r:id="rId7"/>
    <p:sldId id="270" r:id="rId8"/>
    <p:sldId id="271" r:id="rId9"/>
    <p:sldId id="298" r:id="rId10"/>
    <p:sldId id="299" r:id="rId11"/>
    <p:sldId id="300" r:id="rId12"/>
    <p:sldId id="301" r:id="rId13"/>
    <p:sldId id="302" r:id="rId14"/>
    <p:sldId id="303" r:id="rId15"/>
    <p:sldId id="272" r:id="rId16"/>
    <p:sldId id="273" r:id="rId17"/>
    <p:sldId id="274" r:id="rId18"/>
    <p:sldId id="277" r:id="rId19"/>
    <p:sldId id="278" r:id="rId20"/>
    <p:sldId id="280" r:id="rId21"/>
    <p:sldId id="279" r:id="rId22"/>
    <p:sldId id="281" r:id="rId23"/>
    <p:sldId id="282" r:id="rId24"/>
    <p:sldId id="283" r:id="rId25"/>
    <p:sldId id="275" r:id="rId26"/>
    <p:sldId id="287" r:id="rId27"/>
    <p:sldId id="288" r:id="rId28"/>
    <p:sldId id="293" r:id="rId29"/>
    <p:sldId id="294" r:id="rId30"/>
    <p:sldId id="295" r:id="rId31"/>
    <p:sldId id="296" r:id="rId32"/>
    <p:sldId id="297" r:id="rId33"/>
    <p:sldId id="304" r:id="rId34"/>
    <p:sldId id="305" r:id="rId35"/>
    <p:sldId id="290" r:id="rId36"/>
    <p:sldId id="276" r:id="rId37"/>
    <p:sldId id="284" r:id="rId38"/>
    <p:sldId id="285" r:id="rId39"/>
    <p:sldId id="286" r:id="rId40"/>
    <p:sldId id="306" r:id="rId41"/>
    <p:sldId id="307" r:id="rId42"/>
    <p:sldId id="308" r:id="rId43"/>
    <p:sldId id="30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FCDC4-FBB9-488F-B8FC-B1B0D442434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ECE90-7E38-4673-9055-61E399CF9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686A0-FBD3-46A5-919F-353EB10101F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58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C93395-96CA-582F-1227-B1A406119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6ACADB9-FFA5-D263-DCDF-165120031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CC2C9F-265F-6C89-72DB-2F1ABAF6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54CFEA-106A-1D34-AE71-815080A7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A3178A-76BC-CCDF-07D6-39C4DC7E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40FFE5-3192-22CB-F971-DEF26637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53E3340-8FE0-E9A3-ABAC-2B66C3336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79DF6A-50B0-4FA8-3974-E6677258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A83439-6F46-93D6-A914-D706FA3B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DC849B-A0AF-7B45-B794-4E34A93E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63D799D-DF49-51BC-58C7-21C843AC7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15BBCC6-426C-2FE8-8A30-99D60C9DB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F62CB3-07FD-0C6E-EAF0-B1A196CD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45EB91-6C7D-9B9A-EA16-B2EB0637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C5E07D-E840-C62B-8854-EFD6AE53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2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FB4F4B-6996-523A-59FB-1A655FC7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0871D-4F7A-1F47-B5D2-EFD8E8C31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81591E-46CF-4F4F-1D55-558118B5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EA61ED-4706-D815-9B9A-82EFF3B4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432C25-9C5F-866E-9495-9DDF8191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33FAFA-D3A4-8BF6-55BB-DF4664D4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FF3CA54-E9CB-E10A-B37B-6D67D9A06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527BA5-0268-E188-3149-150C1353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612825-90B0-5620-3C5A-F549C7ED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E99483-C5AB-F158-90D3-24DB1183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7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61AB41-5CBE-2447-ED9E-01AEC85B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ACADC2-1221-E0AC-6660-AC3A33821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0E15006-F407-FFA7-C08A-7D559B1A7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39F087-387F-9435-FB65-93A51DF4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770D46F-301C-CB8D-B5C6-CF737A9A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3035F2-B166-D490-E848-821A4178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2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9DFA44-0B54-CC62-3EFF-D63890A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2AE84E-F18B-FA81-6E60-78AB5D273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8465F4-758D-EE53-5C95-E28EF6334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4B7189C-09DD-1A0F-496A-4EE71AE54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98C3DEE-9E9A-C5AA-A7AB-D47E23D50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9287F26-DE8C-610F-9BB5-D6D970AD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6B1046D-4CC8-EE3B-4735-46CD18AD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5D53B8F-AACF-6274-B60A-9E8BAA0E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5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E5E3BC-2EEA-C294-56DD-DC5678E9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0641B60-CF16-0D20-2C9C-A62E5546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EB49EC2-659F-E017-F782-36D64B69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ED5A956-A004-FA06-DB59-F15F549C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91FCD19-46C3-F931-3D98-A5BF0F39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BFC91FF-F025-FC6F-462C-E52A6C28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703628-3F01-2087-D8B3-5BD731FC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0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8AACE-037F-5CE9-AA3F-75B7EBC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47B7E1-1BB0-B26B-DD74-DE73C7F7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0523C71-7CB8-1126-47C6-2D503AA01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DF6386-D683-6D6E-A685-E731E146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879EB90-A286-8279-6B04-D14F9B41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B250E3E-5CAF-FEA3-322E-E67898D6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9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FB0DCE-1034-75D4-1398-6E62BF8A9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A9391C4-B366-6285-2CF2-497B021FD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97403D2-708A-28D8-E1CB-B13052FFB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0CEE15-0B69-406A-480F-01578E56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DE03FC5-2691-DAD3-E9E8-CA041A7E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BE2D266-A59F-B1A4-3E0E-B3BFD5AA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1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B4D7D26-C684-56BF-6641-F2D52F3B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DD17C4-AABE-85B1-A615-D8049F7C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97DA0CC-E65E-719E-9B77-B98EB7C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994EF-55F9-475D-B67D-F507EF32F7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D54E78-A588-14B9-0104-2E9D72208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40F18F-6427-8D56-B5C4-E09593A81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7817-2B27-42D1-AEDE-5E86287C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63997D-CA36-FCA7-976B-81EDD032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24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>Akciğer Kanserinde Farklı </a:t>
            </a:r>
            <a:r>
              <a:rPr lang="tr-TR" dirty="0" err="1"/>
              <a:t>Fraksinasyon</a:t>
            </a:r>
            <a:r>
              <a:rPr lang="tr-TR" dirty="0"/>
              <a:t> Şemalarının Radyobiyolojik Açıdan Değerlendirilmesi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FE6133B-7A38-740D-FFAB-DE7EAAA94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824"/>
            <a:ext cx="9144000" cy="1362076"/>
          </a:xfrm>
        </p:spPr>
        <p:txBody>
          <a:bodyPr>
            <a:normAutofit/>
          </a:bodyPr>
          <a:lstStyle/>
          <a:p>
            <a:r>
              <a:rPr lang="tr-TR" dirty="0"/>
              <a:t>Medikal Fizik Uzmanı</a:t>
            </a:r>
          </a:p>
          <a:p>
            <a:r>
              <a:rPr lang="tr-TR" dirty="0"/>
              <a:t>Öğr. Gör. Dr. Kerem Duruer</a:t>
            </a:r>
          </a:p>
          <a:p>
            <a:r>
              <a:rPr lang="tr-TR" dirty="0"/>
              <a:t>11.10.2024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5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6C75E-41DC-0A99-8B81-1506B532D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B901717-38E0-6BA2-9CFC-64DDA652A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C169A92-66BB-0F29-3E16-B7A08BFA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753D1239-1A83-0D3E-C741-1C6B40A665E5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5DD044C-E526-8D75-00DB-D0E428055DCA}"/>
              </a:ext>
            </a:extLst>
          </p:cNvPr>
          <p:cNvSpPr txBox="1"/>
          <p:nvPr/>
        </p:nvSpPr>
        <p:spPr>
          <a:xfrm>
            <a:off x="418608" y="1622073"/>
            <a:ext cx="6963267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/>
              <a:t>Fraksinasyon</a:t>
            </a:r>
            <a:r>
              <a:rPr lang="tr-TR" sz="2000" dirty="0"/>
              <a:t>, radyasyonun tümör hücreleri ve normal dokular üzerindeki etkileri arasındaki terapötik oranı iyileştirmek için bir yöntem olsa da, hücre öldürmenin lineer-kuadratik (LQ) modeli ile gösterildiği gibi, tek doz radyasyon tedavisinin neden düşünülmesi gerektiğini anlamak zordur.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KHDAK RT için </a:t>
            </a:r>
            <a:r>
              <a:rPr lang="tr-TR" sz="2000" dirty="0" err="1"/>
              <a:t>hipofraksiyone</a:t>
            </a:r>
            <a:r>
              <a:rPr lang="tr-TR" sz="2000" dirty="0"/>
              <a:t> SBRT rejimlerinin mevcut başarısı, klinik olarak LQ modelinin radyocerrahi dozlarda gözlenen tümör kontrolünü hafife aldığını ve fraksiyon başına yüksek dozların klasik radyobiyoloji veya 5 R tarafından öngörülenden daha fazla antitümör etkinlik ürettiğini göstermektedir.</a:t>
            </a:r>
          </a:p>
        </p:txBody>
      </p:sp>
      <p:pic>
        <p:nvPicPr>
          <p:cNvPr id="1026" name="Picture 2" descr="Calories, carbohydrates, and cancer therapy with radiation: exploiting the  five R's through dietary manipulation | Cancer and Metastasis Reviews">
            <a:extLst>
              <a:ext uri="{FF2B5EF4-FFF2-40B4-BE49-F238E27FC236}">
                <a16:creationId xmlns:a16="http://schemas.microsoft.com/office/drawing/2014/main" id="{68A9F50F-C80A-FF12-588D-F445BE40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54" y="1952625"/>
            <a:ext cx="4043438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0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92328-540B-4F5D-1877-9231EA37B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52F9AAF-FBB0-EA9E-FC51-B5B3211C4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6FD01E8-97FB-6603-1535-3CA5FAC99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C9D17F3-5F1F-09DA-4F37-07912B8B84D6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5641AEE-2D2B-33DD-B67C-495BD91F0EDA}"/>
              </a:ext>
            </a:extLst>
          </p:cNvPr>
          <p:cNvSpPr txBox="1"/>
          <p:nvPr/>
        </p:nvSpPr>
        <p:spPr>
          <a:xfrm>
            <a:off x="418609" y="1622073"/>
            <a:ext cx="611078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Bu durum, klasik radyobiyolojik modellemenin ve LQ modelin fraksiyon başına büyük dozlar için uygun olup olmadığı sorusunu gündeme getirmiştir.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Bu tür yüksek dozlar için (10-20 Gy aralığında) tümör yanıtı; tümör hücresi öldürme dışındaki mekanizmalardan kaynaklanabilir ve bunun için LQ modeli geçerli olmayabilir.</a:t>
            </a:r>
          </a:p>
        </p:txBody>
      </p:sp>
      <p:pic>
        <p:nvPicPr>
          <p:cNvPr id="2050" name="Picture 2" descr="Immunotherapy, Nanotech Combine to Kill Cancer Cells More Effectively">
            <a:extLst>
              <a:ext uri="{FF2B5EF4-FFF2-40B4-BE49-F238E27FC236}">
                <a16:creationId xmlns:a16="http://schemas.microsoft.com/office/drawing/2014/main" id="{7E5EE1D2-0D2B-A1D8-B0AF-EA342B8C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43" y="1785938"/>
            <a:ext cx="4448308" cy="3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7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9569D-E9B3-D256-E927-4F115FC93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BC515F3-8A7C-E2B2-DACC-003228F89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C0E0368-C051-4D30-D15E-BC9115863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12D7517F-633F-687C-1C92-AB01FD76D9C7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1142DAB-579B-A451-F5EE-C119885535CD}"/>
              </a:ext>
            </a:extLst>
          </p:cNvPr>
          <p:cNvSpPr txBox="1"/>
          <p:nvPr/>
        </p:nvSpPr>
        <p:spPr>
          <a:xfrm>
            <a:off x="418609" y="1622073"/>
            <a:ext cx="6410816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Bazı çalışmalar, sistemik antitümör bağışıklığın güçlendirilmesi, asit </a:t>
            </a:r>
            <a:r>
              <a:rPr lang="tr-TR" sz="2000" dirty="0" err="1"/>
              <a:t>sfingomiyelinaza</a:t>
            </a:r>
            <a:r>
              <a:rPr lang="tr-TR" sz="2000" dirty="0"/>
              <a:t> bağlı hızlı endotelyal apoptoz ve ardından sağlam görünen hücrelerin ölümü veya vasküler veya diğer </a:t>
            </a:r>
            <a:r>
              <a:rPr lang="tr-TR" sz="2000" dirty="0" err="1"/>
              <a:t>stromal</a:t>
            </a:r>
            <a:r>
              <a:rPr lang="tr-TR" sz="2000" dirty="0"/>
              <a:t> hasara bağlı dolaylı/nekrotik tümör hücresi ölümü gibi, geleneksel olarak </a:t>
            </a:r>
            <a:r>
              <a:rPr lang="tr-TR" sz="2000" dirty="0" err="1"/>
              <a:t>fraksiyone</a:t>
            </a:r>
            <a:r>
              <a:rPr lang="tr-TR" sz="2000" dirty="0"/>
              <a:t> edilmiş </a:t>
            </a:r>
            <a:r>
              <a:rPr lang="tr-TR" sz="2000" dirty="0" err="1"/>
              <a:t>RT'nin</a:t>
            </a:r>
            <a:r>
              <a:rPr lang="tr-TR" sz="2000" dirty="0"/>
              <a:t> tümör öldürme mekanizmalarından farklı başka </a:t>
            </a:r>
            <a:r>
              <a:rPr lang="tr-TR" sz="2000" dirty="0" err="1"/>
              <a:t>tümörisidal</a:t>
            </a:r>
            <a:r>
              <a:rPr lang="tr-TR" sz="2000" dirty="0"/>
              <a:t> etkiler olabileceğini öne sürmüştür.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Bu standart dışı “yeni biyoloji” etkilerinden herhangi biri, </a:t>
            </a:r>
            <a:r>
              <a:rPr lang="tr-TR" sz="2000" dirty="0" err="1"/>
              <a:t>SBRT'yi</a:t>
            </a:r>
            <a:r>
              <a:rPr lang="tr-TR" sz="2000" dirty="0"/>
              <a:t> </a:t>
            </a:r>
            <a:r>
              <a:rPr lang="tr-TR" sz="2000" dirty="0" err="1"/>
              <a:t>fraksiyone</a:t>
            </a:r>
            <a:r>
              <a:rPr lang="tr-TR" sz="2000" dirty="0"/>
              <a:t> ışınlama ile klinik deneyime dayanarak beklenenden daha etkili hale getirebilir.</a:t>
            </a:r>
          </a:p>
        </p:txBody>
      </p:sp>
      <p:pic>
        <p:nvPicPr>
          <p:cNvPr id="2050" name="Picture 2" descr="Immunotherapy, Nanotech Combine to Kill Cancer Cells More Effectively">
            <a:extLst>
              <a:ext uri="{FF2B5EF4-FFF2-40B4-BE49-F238E27FC236}">
                <a16:creationId xmlns:a16="http://schemas.microsoft.com/office/drawing/2014/main" id="{12087D48-5A9D-955D-309E-ABE02551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43" y="1852613"/>
            <a:ext cx="4448308" cy="3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7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0ACE6-0333-74C8-7255-CCEFD62C1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950B63C-2F11-EEEC-B133-0AFED436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2BDC1AC-48C7-D116-271F-E09B6E06E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F0960437-DFEE-D5A9-DDE5-9979B3A92405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C6AB514-F262-BD39-57FD-2BD439B9C659}"/>
              </a:ext>
            </a:extLst>
          </p:cNvPr>
          <p:cNvSpPr txBox="1"/>
          <p:nvPr/>
        </p:nvSpPr>
        <p:spPr>
          <a:xfrm>
            <a:off x="418609" y="1622073"/>
            <a:ext cx="6210791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Bununla birlikte, bu tür etkiler teorik olarak düşünülmelidir, ancak KHDAK için SBRT ile elde edilen daha yüksek tümör kontrol olasılıkları (TCP'ler), tümörlere verilen çok daha yüksek biyolojik etkili dozlarla (</a:t>
            </a:r>
            <a:r>
              <a:rPr lang="tr-TR" sz="2000" dirty="0" err="1"/>
              <a:t>BED'ler</a:t>
            </a:r>
            <a:r>
              <a:rPr lang="tr-TR" sz="2000" dirty="0"/>
              <a:t>) açıklanabilir, bu da LQ modelinin tahminleriyle tamamen tutarlıdır.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3074" name="Picture 2" descr="Therapeutic Ratio | SpringerLink">
            <a:extLst>
              <a:ext uri="{FF2B5EF4-FFF2-40B4-BE49-F238E27FC236}">
                <a16:creationId xmlns:a16="http://schemas.microsoft.com/office/drawing/2014/main" id="{9F06A56A-589F-46EC-6C31-AAB01DE3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86" y="1828801"/>
            <a:ext cx="5012039" cy="372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3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267F4-5FBA-9E7F-6C7B-0585B68D0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5205AD1-FB09-044D-33FF-928AA2F0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3CED228-7DF5-F3CE-892D-4223666EF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2F57DCDB-2EED-F9B4-CD66-B04F07AACF1B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3F5CAE6-A12A-93D5-C767-B7D789C50811}"/>
              </a:ext>
            </a:extLst>
          </p:cNvPr>
          <p:cNvSpPr txBox="1"/>
          <p:nvPr/>
        </p:nvSpPr>
        <p:spPr>
          <a:xfrm>
            <a:off x="418609" y="1622073"/>
            <a:ext cx="6210791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Belirli bir eşik dozun ötesinde gözlenen hücre sağkalım eğrisinin tipik LQ şeklinden sapmayı tanımlamak için </a:t>
            </a:r>
            <a:r>
              <a:rPr lang="tr-TR" sz="2000" dirty="0" err="1"/>
              <a:t>universal</a:t>
            </a:r>
            <a:r>
              <a:rPr lang="tr-TR" sz="2000" dirty="0"/>
              <a:t> </a:t>
            </a:r>
            <a:r>
              <a:rPr lang="tr-TR" sz="2000" dirty="0" err="1"/>
              <a:t>survival</a:t>
            </a:r>
            <a:r>
              <a:rPr lang="tr-TR" sz="2000" dirty="0"/>
              <a:t> </a:t>
            </a:r>
            <a:r>
              <a:rPr lang="tr-TR" sz="2000" dirty="0" err="1"/>
              <a:t>curve</a:t>
            </a:r>
            <a:r>
              <a:rPr lang="tr-TR" sz="2000" dirty="0"/>
              <a:t> (USC) modeli, </a:t>
            </a:r>
            <a:r>
              <a:rPr lang="tr-TR" sz="2000" dirty="0" err="1"/>
              <a:t>generalized</a:t>
            </a:r>
            <a:r>
              <a:rPr lang="tr-TR" sz="2000" dirty="0"/>
              <a:t> LQ modeli ve </a:t>
            </a:r>
            <a:r>
              <a:rPr lang="tr-TR" sz="2000" dirty="0" err="1"/>
              <a:t>linearquadratic</a:t>
            </a:r>
            <a:r>
              <a:rPr lang="tr-TR" sz="2000" dirty="0"/>
              <a:t>- </a:t>
            </a:r>
            <a:r>
              <a:rPr lang="tr-TR" sz="2000" dirty="0" err="1"/>
              <a:t>linear</a:t>
            </a:r>
            <a:r>
              <a:rPr lang="tr-TR" sz="2000" dirty="0"/>
              <a:t> (LQ-L) modeli gibi birkaç alternatif “yüksek doz” modeli geliştirilmiş olsa da, </a:t>
            </a:r>
            <a:r>
              <a:rPr lang="tr-TR" sz="2000" dirty="0" err="1"/>
              <a:t>LQ'nun</a:t>
            </a:r>
            <a:r>
              <a:rPr lang="tr-TR" sz="2000" dirty="0"/>
              <a:t> yüksek dozlarda değiştirilmesi veya değiştirilmesi gerektiğine dair yeterli klinik kanıt henüz yoktur.</a:t>
            </a:r>
          </a:p>
        </p:txBody>
      </p:sp>
      <p:pic>
        <p:nvPicPr>
          <p:cNvPr id="5122" name="Picture 2" descr="Mechanistic Linear-Quadratic-Linear (LQL) Model for Large Doses Per  Fraction X. Allen Li, Ph.D 1. ASTRO 2008: we don't kno">
            <a:extLst>
              <a:ext uri="{FF2B5EF4-FFF2-40B4-BE49-F238E27FC236}">
                <a16:creationId xmlns:a16="http://schemas.microsoft.com/office/drawing/2014/main" id="{A3142DBD-BEBA-DF4B-64D1-A59827B41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6" y="1733549"/>
            <a:ext cx="4705350" cy="37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F124E67-5565-DA5E-6A1F-46C368998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93" y="787484"/>
            <a:ext cx="7720482" cy="5283031"/>
          </a:xfrm>
          <a:prstGeom prst="rect">
            <a:avLst/>
          </a:prstGeom>
        </p:spPr>
      </p:pic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2B0E3DA8-C3FE-1AD7-1359-D82023E7DD1C}"/>
              </a:ext>
            </a:extLst>
          </p:cNvPr>
          <p:cNvCxnSpPr/>
          <p:nvPr/>
        </p:nvCxnSpPr>
        <p:spPr>
          <a:xfrm>
            <a:off x="2471738" y="2695575"/>
            <a:ext cx="529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5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1026" name="Picture 2" descr="Findings of peripheral lung cancer on thin-section CT (A), (B); a:... |  Download Scientific Diagram">
            <a:extLst>
              <a:ext uri="{FF2B5EF4-FFF2-40B4-BE49-F238E27FC236}">
                <a16:creationId xmlns:a16="http://schemas.microsoft.com/office/drawing/2014/main" id="{AB33DB64-78AE-5E9B-A7A9-93FF03F7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5" y="2915994"/>
            <a:ext cx="6605518" cy="30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B858D5C-EBC3-CBD8-1B52-B77A3E77291A}"/>
              </a:ext>
            </a:extLst>
          </p:cNvPr>
          <p:cNvSpPr txBox="1"/>
          <p:nvPr/>
        </p:nvSpPr>
        <p:spPr>
          <a:xfrm>
            <a:off x="257245" y="1492229"/>
            <a:ext cx="11015593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Akciğer </a:t>
            </a:r>
            <a:r>
              <a:rPr lang="tr-TR" sz="2000" dirty="0" err="1"/>
              <a:t>SBRT’sindeki</a:t>
            </a:r>
            <a:r>
              <a:rPr lang="tr-TR" sz="2000" dirty="0"/>
              <a:t> en temel belirleyici unsurlardan biri, </a:t>
            </a:r>
            <a:r>
              <a:rPr lang="tr-TR" sz="2000" dirty="0">
                <a:solidFill>
                  <a:srgbClr val="FF0000"/>
                </a:solidFill>
              </a:rPr>
              <a:t>tümörün yerleşim yeridir.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SBRT genellikle periferdeki tümörler için tercih edilmektedir.</a:t>
            </a:r>
          </a:p>
        </p:txBody>
      </p:sp>
      <p:pic>
        <p:nvPicPr>
          <p:cNvPr id="2050" name="Picture 2" descr="Definitions and examples of central and ultra-central lung tumors. a... |  Download Scientific Diagram">
            <a:extLst>
              <a:ext uri="{FF2B5EF4-FFF2-40B4-BE49-F238E27FC236}">
                <a16:creationId xmlns:a16="http://schemas.microsoft.com/office/drawing/2014/main" id="{A949710B-A422-E5BD-48C8-8D349B56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83" y="2869083"/>
            <a:ext cx="5060268" cy="32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3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2052" name="Picture 4" descr="Example of a typical SBRT plan for a peripheral NSCLC. The red line is... |  Download Scientific Diagram">
            <a:extLst>
              <a:ext uri="{FF2B5EF4-FFF2-40B4-BE49-F238E27FC236}">
                <a16:creationId xmlns:a16="http://schemas.microsoft.com/office/drawing/2014/main" id="{55C940C2-F177-6493-92DF-4A177639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3553011"/>
            <a:ext cx="4826610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BED8A95-6DBD-9652-C853-20D22A3383A7}"/>
              </a:ext>
            </a:extLst>
          </p:cNvPr>
          <p:cNvSpPr txBox="1"/>
          <p:nvPr/>
        </p:nvSpPr>
        <p:spPr>
          <a:xfrm>
            <a:off x="1457325" y="204602"/>
            <a:ext cx="657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Periferik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DD7A07-BBC7-C797-F20C-A7C1E4416E36}"/>
              </a:ext>
            </a:extLst>
          </p:cNvPr>
          <p:cNvSpPr txBox="1"/>
          <p:nvPr/>
        </p:nvSpPr>
        <p:spPr>
          <a:xfrm>
            <a:off x="257245" y="1536348"/>
            <a:ext cx="5676829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2017'deki ESTRO-ACROP konsensüsü, periferik erken </a:t>
            </a:r>
            <a:r>
              <a:rPr lang="tr-TR" sz="2000" dirty="0" err="1"/>
              <a:t>KHDAK'de</a:t>
            </a:r>
            <a:r>
              <a:rPr lang="tr-TR" sz="2000" dirty="0"/>
              <a:t> SBRT önerilerini özetlemektedir. Konsensüs, geniş göğüs duvarı </a:t>
            </a:r>
            <a:r>
              <a:rPr lang="tr-TR" sz="2000" dirty="0" err="1"/>
              <a:t>temâsı</a:t>
            </a:r>
            <a:r>
              <a:rPr lang="tr-TR" sz="2000" dirty="0"/>
              <a:t> olan lezyonlar için 3x15 Gy, 113 Gy biyolojik etkin doz (BED) ve 4x12 Gy önermektedir (BED10 106 Gy).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Bu konsensüs, fraksiyonlar arasındaki aralıklarla ilgili kesin öneriler tanımlamamaktadır.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D770777-1E94-B8D5-FB29-D03DB7566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977" y="982773"/>
            <a:ext cx="4932608" cy="267857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28A4C33-A53C-9692-1B42-71D3FA3A6C2A}"/>
              </a:ext>
            </a:extLst>
          </p:cNvPr>
          <p:cNvSpPr/>
          <p:nvPr/>
        </p:nvSpPr>
        <p:spPr>
          <a:xfrm>
            <a:off x="8348663" y="2322062"/>
            <a:ext cx="1333500" cy="3116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7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BED8A95-6DBD-9652-C853-20D22A3383A7}"/>
              </a:ext>
            </a:extLst>
          </p:cNvPr>
          <p:cNvSpPr txBox="1"/>
          <p:nvPr/>
        </p:nvSpPr>
        <p:spPr>
          <a:xfrm>
            <a:off x="1457325" y="204602"/>
            <a:ext cx="657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Periferik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DD7A07-BBC7-C797-F20C-A7C1E4416E36}"/>
              </a:ext>
            </a:extLst>
          </p:cNvPr>
          <p:cNvSpPr txBox="1"/>
          <p:nvPr/>
        </p:nvSpPr>
        <p:spPr>
          <a:xfrm>
            <a:off x="257246" y="1536348"/>
            <a:ext cx="5172686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Bu şemalar prospektif faz II çalışmalarında değerlendirilmiş ve %90 oranında lokal kontrol elde edilmiştir.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Tedavi genellikle çok iyi tolere edilir ve toksisitelerin çoğu derece 1-2'dir.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Konsensüs ayrıca, olumlu genel sağ kalım (GS) beklentileri olan ve ciddi komorbiditeleri olmayan hastalar için 3x18 Gy önermektedir.</a:t>
            </a:r>
          </a:p>
        </p:txBody>
      </p:sp>
      <p:pic>
        <p:nvPicPr>
          <p:cNvPr id="2" name="Picture 4" descr="Example of a typical SBRT plan for a peripheral NSCLC. The red line is... |  Download Scientific Diagram">
            <a:extLst>
              <a:ext uri="{FF2B5EF4-FFF2-40B4-BE49-F238E27FC236}">
                <a16:creationId xmlns:a16="http://schemas.microsoft.com/office/drawing/2014/main" id="{082BB8C8-B065-3582-6FD7-D41D919C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3553011"/>
            <a:ext cx="4826610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F1D5EE-0B00-FDAC-DB6B-F13B1ABE4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977" y="982773"/>
            <a:ext cx="4932608" cy="26785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5FF55F-9F5C-D73A-CE8E-714D4D97ACB4}"/>
              </a:ext>
            </a:extLst>
          </p:cNvPr>
          <p:cNvSpPr/>
          <p:nvPr/>
        </p:nvSpPr>
        <p:spPr>
          <a:xfrm>
            <a:off x="8348663" y="2322062"/>
            <a:ext cx="1333500" cy="3116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5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BED8A95-6DBD-9652-C853-20D22A3383A7}"/>
              </a:ext>
            </a:extLst>
          </p:cNvPr>
          <p:cNvSpPr txBox="1"/>
          <p:nvPr/>
        </p:nvSpPr>
        <p:spPr>
          <a:xfrm>
            <a:off x="1457325" y="204602"/>
            <a:ext cx="657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Periferik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DD7A07-BBC7-C797-F20C-A7C1E4416E36}"/>
              </a:ext>
            </a:extLst>
          </p:cNvPr>
          <p:cNvSpPr txBox="1"/>
          <p:nvPr/>
        </p:nvSpPr>
        <p:spPr>
          <a:xfrm>
            <a:off x="257246" y="1536348"/>
            <a:ext cx="517268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0DADCBB-F8A3-1AFF-ED62-80A9D45C6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83" y="952027"/>
            <a:ext cx="6972945" cy="3405996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E7A2F76-C6B3-A851-3C15-73CBC9640CAE}"/>
              </a:ext>
            </a:extLst>
          </p:cNvPr>
          <p:cNvSpPr txBox="1"/>
          <p:nvPr/>
        </p:nvSpPr>
        <p:spPr>
          <a:xfrm>
            <a:off x="347172" y="4498623"/>
            <a:ext cx="11258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Yakın zamanda yapılan başka bir retrospektif bir çalışmada, doz aralığına vurgu yaparak SBRT şemalarını değerlendirmiştir. Çeşitli </a:t>
            </a:r>
            <a:r>
              <a:rPr lang="tr-TR" sz="2000" dirty="0" err="1"/>
              <a:t>fraksiyonasyon</a:t>
            </a:r>
            <a:r>
              <a:rPr lang="tr-TR" sz="2000" dirty="0"/>
              <a:t> şemaları kullanılmıştır: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Göğüs duvarından &lt;1 cm uzaklıkta bulunan tümörlerde günaşırı 5x11 Gy ve ardışık günlerde 8x7,5 Gy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Göğüs duvarından &gt;1 cm uzaklıkta bulunan tümörlerde günaşırı 3x18 Gy.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Toksisite endişesi olan veya doz sınırlamalarını sağlayamayan hastalarda yazarlar ardışık günlerde 10x5 Gy (BED 75 Gy) reçete etmiştir. </a:t>
            </a:r>
          </a:p>
        </p:txBody>
      </p:sp>
    </p:spTree>
    <p:extLst>
      <p:ext uri="{BB962C8B-B14F-4D97-AF65-F5344CB8AC3E}">
        <p14:creationId xmlns:p14="http://schemas.microsoft.com/office/powerpoint/2010/main" val="108704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1026" name="Picture 2" descr="stereotactic radiotherapy ile ilgili gÃ¶rsel sonucu">
            <a:extLst>
              <a:ext uri="{FF2B5EF4-FFF2-40B4-BE49-F238E27FC236}">
                <a16:creationId xmlns:a16="http://schemas.microsoft.com/office/drawing/2014/main" id="{5D50B6BC-A206-4233-BD7E-A1364113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78" y="1043207"/>
            <a:ext cx="3805632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Ä°lgili resim">
            <a:extLst>
              <a:ext uri="{FF2B5EF4-FFF2-40B4-BE49-F238E27FC236}">
                <a16:creationId xmlns:a16="http://schemas.microsoft.com/office/drawing/2014/main" id="{61E159E2-2D16-451B-AFA1-03451B5B3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57" y="3852863"/>
            <a:ext cx="42576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FC05DE2-1ACA-427A-997E-124803DBA559}"/>
              </a:ext>
            </a:extLst>
          </p:cNvPr>
          <p:cNvSpPr txBox="1"/>
          <p:nvPr/>
        </p:nvSpPr>
        <p:spPr>
          <a:xfrm>
            <a:off x="690168" y="1043207"/>
            <a:ext cx="640080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err="1">
                <a:solidFill>
                  <a:srgbClr val="FF0000"/>
                </a:solidFill>
              </a:rPr>
              <a:t>Stereotaktik</a:t>
            </a:r>
            <a:r>
              <a:rPr lang="tr-TR" dirty="0">
                <a:solidFill>
                  <a:srgbClr val="FF0000"/>
                </a:solidFill>
              </a:rPr>
              <a:t> Vücut Radyoterapisi (SBRT)</a:t>
            </a:r>
            <a:r>
              <a:rPr lang="tr-TR" dirty="0"/>
              <a:t>; çok yüksek radyasyon miktarlarının göreli olarak küçük tümörlere tek ya da birkaç fraksiyonda, </a:t>
            </a:r>
            <a:r>
              <a:rPr lang="tr-TR" dirty="0" err="1"/>
              <a:t>stereotaktik</a:t>
            </a:r>
            <a:r>
              <a:rPr lang="tr-TR" dirty="0"/>
              <a:t> ekipman ve metotlar kullanarak, mutlak bir doğruluktaki pozisyonlama ve hedefleme ile verme işlemidir. 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SBRT</a:t>
            </a:r>
            <a:r>
              <a:rPr lang="tr-TR" dirty="0"/>
              <a:t>; </a:t>
            </a:r>
            <a:r>
              <a:rPr lang="tr-TR" dirty="0" err="1"/>
              <a:t>abdominopelvik</a:t>
            </a:r>
            <a:r>
              <a:rPr lang="tr-TR" dirty="0"/>
              <a:t>, </a:t>
            </a:r>
            <a:r>
              <a:rPr lang="tr-TR" dirty="0" err="1"/>
              <a:t>torasik</a:t>
            </a:r>
            <a:r>
              <a:rPr lang="tr-TR" dirty="0"/>
              <a:t> </a:t>
            </a:r>
            <a:r>
              <a:rPr lang="tr-TR" dirty="0" err="1"/>
              <a:t>kavite</a:t>
            </a:r>
            <a:r>
              <a:rPr lang="tr-TR" dirty="0"/>
              <a:t>, </a:t>
            </a:r>
            <a:r>
              <a:rPr lang="tr-TR" dirty="0" err="1"/>
              <a:t>spinal</a:t>
            </a:r>
            <a:r>
              <a:rPr lang="tr-TR" dirty="0"/>
              <a:t> ve </a:t>
            </a:r>
            <a:r>
              <a:rPr lang="tr-TR" dirty="0" err="1"/>
              <a:t>paraspinal</a:t>
            </a:r>
            <a:r>
              <a:rPr lang="tr-TR" dirty="0"/>
              <a:t> </a:t>
            </a:r>
            <a:r>
              <a:rPr lang="tr-TR" dirty="0" err="1"/>
              <a:t>kavite</a:t>
            </a:r>
            <a:r>
              <a:rPr lang="tr-TR" dirty="0"/>
              <a:t>  bölgeleri boyunca erken evre </a:t>
            </a:r>
            <a:r>
              <a:rPr lang="tr-TR" dirty="0" err="1"/>
              <a:t>primer</a:t>
            </a:r>
            <a:r>
              <a:rPr lang="tr-TR" dirty="0"/>
              <a:t> ya da </a:t>
            </a:r>
            <a:r>
              <a:rPr lang="tr-TR" dirty="0" err="1"/>
              <a:t>oligometastatik</a:t>
            </a:r>
            <a:r>
              <a:rPr lang="tr-TR" dirty="0"/>
              <a:t> kanserlerin kontrolünde oldukça efektif bir radyoterapi prosedürü olarak da tanımlanabilir.  </a:t>
            </a:r>
          </a:p>
        </p:txBody>
      </p:sp>
      <p:pic>
        <p:nvPicPr>
          <p:cNvPr id="1030" name="Picture 6" descr="Ä°lgili resim">
            <a:extLst>
              <a:ext uri="{FF2B5EF4-FFF2-40B4-BE49-F238E27FC236}">
                <a16:creationId xmlns:a16="http://schemas.microsoft.com/office/drawing/2014/main" id="{8EC56AEB-7310-4A29-BC3C-775D693F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6" y="4479121"/>
            <a:ext cx="6005512" cy="18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948C5EF-D380-496A-8771-FF946DDF5D5E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98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BED8A95-6DBD-9652-C853-20D22A3383A7}"/>
              </a:ext>
            </a:extLst>
          </p:cNvPr>
          <p:cNvSpPr txBox="1"/>
          <p:nvPr/>
        </p:nvSpPr>
        <p:spPr>
          <a:xfrm>
            <a:off x="1457325" y="204602"/>
            <a:ext cx="657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Periferik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DD7A07-BBC7-C797-F20C-A7C1E4416E36}"/>
              </a:ext>
            </a:extLst>
          </p:cNvPr>
          <p:cNvSpPr txBox="1"/>
          <p:nvPr/>
        </p:nvSpPr>
        <p:spPr>
          <a:xfrm>
            <a:off x="257246" y="1536348"/>
            <a:ext cx="517268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0DADCBB-F8A3-1AFF-ED62-80A9D45C6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30" y="1023190"/>
            <a:ext cx="6972945" cy="3405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D67565C-1737-971E-C4F1-4BF3B2AB1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46" y="4429186"/>
            <a:ext cx="8084176" cy="2173057"/>
          </a:xfrm>
          <a:prstGeom prst="rect">
            <a:avLst/>
          </a:prstGeom>
        </p:spPr>
      </p:pic>
      <p:pic>
        <p:nvPicPr>
          <p:cNvPr id="3074" name="Picture 2" descr="Colorectal SSG: SABR and Oligometastatic Disease - ppt download">
            <a:extLst>
              <a:ext uri="{FF2B5EF4-FFF2-40B4-BE49-F238E27FC236}">
                <a16:creationId xmlns:a16="http://schemas.microsoft.com/office/drawing/2014/main" id="{8E73C5C4-DDB2-A8DA-CF31-80DFFE4B7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26528" r="22266" b="12708"/>
          <a:stretch/>
        </p:blipFill>
        <p:spPr bwMode="auto">
          <a:xfrm>
            <a:off x="8108059" y="1895479"/>
            <a:ext cx="3925181" cy="28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44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BED8A95-6DBD-9652-C853-20D22A3383A7}"/>
              </a:ext>
            </a:extLst>
          </p:cNvPr>
          <p:cNvSpPr txBox="1"/>
          <p:nvPr/>
        </p:nvSpPr>
        <p:spPr>
          <a:xfrm>
            <a:off x="1457325" y="204602"/>
            <a:ext cx="657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Periferik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DD7A07-BBC7-C797-F20C-A7C1E4416E36}"/>
              </a:ext>
            </a:extLst>
          </p:cNvPr>
          <p:cNvSpPr txBox="1"/>
          <p:nvPr/>
        </p:nvSpPr>
        <p:spPr>
          <a:xfrm>
            <a:off x="257246" y="1536348"/>
            <a:ext cx="517268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0DADCBB-F8A3-1AFF-ED62-80A9D45C6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961552"/>
            <a:ext cx="6972945" cy="3405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E7A2F76-C6B3-A851-3C15-73CBC9640CAE}"/>
              </a:ext>
            </a:extLst>
          </p:cNvPr>
          <p:cNvSpPr txBox="1"/>
          <p:nvPr/>
        </p:nvSpPr>
        <p:spPr>
          <a:xfrm>
            <a:off x="347173" y="4308123"/>
            <a:ext cx="71347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Tüm hastalar için medyan GS 42,3 ay olup, 3 ve 5 yıllık GS oranları sırasıyla %52,8 ve %37,3'tür.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Tümör yerleşimi ile sağkalım arasında istatistiksel bir fark bulunmamıştır.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Bununla birlikte, 10x5 </a:t>
            </a:r>
            <a:r>
              <a:rPr lang="tr-TR" sz="2000" dirty="0" err="1"/>
              <a:t>Gy'lik</a:t>
            </a:r>
            <a:r>
              <a:rPr lang="tr-TR" sz="2000" dirty="0"/>
              <a:t> şema ve kötü performans durumu anlamlı derecede daha kötü sağkalım ile ilişkilendirilmiştir.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Tedavi genellikle %1 oranındaki </a:t>
            </a:r>
            <a:r>
              <a:rPr lang="tr-TR" sz="2000" dirty="0" err="1"/>
              <a:t>grade</a:t>
            </a:r>
            <a:r>
              <a:rPr lang="tr-TR" sz="2000" dirty="0"/>
              <a:t> 3-4 toksisite ile iyi tolere edilmiştir.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37EBDC8-D850-0B9C-D00B-C6C57E9FE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222" y="1258495"/>
            <a:ext cx="4242532" cy="4918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776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BED8A95-6DBD-9652-C853-20D22A3383A7}"/>
              </a:ext>
            </a:extLst>
          </p:cNvPr>
          <p:cNvSpPr txBox="1"/>
          <p:nvPr/>
        </p:nvSpPr>
        <p:spPr>
          <a:xfrm>
            <a:off x="1457325" y="204602"/>
            <a:ext cx="626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Periferik Tümörlerde SBRT (Tek Fraksiyon SBRT)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E7A2F76-C6B3-A851-3C15-73CBC9640CAE}"/>
              </a:ext>
            </a:extLst>
          </p:cNvPr>
          <p:cNvSpPr txBox="1"/>
          <p:nvPr/>
        </p:nvSpPr>
        <p:spPr>
          <a:xfrm>
            <a:off x="485530" y="3831873"/>
            <a:ext cx="1122094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Randomize bir faz II çalışması olan RTOG 0915 (NCCTG N0927), </a:t>
            </a:r>
            <a:r>
              <a:rPr lang="tr-TR" sz="2000" dirty="0">
                <a:solidFill>
                  <a:srgbClr val="FF0000"/>
                </a:solidFill>
              </a:rPr>
              <a:t>1x34 Gy (kol 1) </a:t>
            </a:r>
            <a:r>
              <a:rPr lang="tr-TR" sz="2000" dirty="0"/>
              <a:t>ve ardışık günlerde </a:t>
            </a:r>
            <a:r>
              <a:rPr lang="tr-TR" sz="2000" dirty="0">
                <a:solidFill>
                  <a:srgbClr val="FF0000"/>
                </a:solidFill>
              </a:rPr>
              <a:t>4x12 </a:t>
            </a:r>
            <a:r>
              <a:rPr lang="tr-TR" sz="2000" dirty="0" err="1">
                <a:solidFill>
                  <a:srgbClr val="FF0000"/>
                </a:solidFill>
              </a:rPr>
              <a:t>Gy'i</a:t>
            </a:r>
            <a:r>
              <a:rPr lang="tr-TR" sz="2000" dirty="0">
                <a:solidFill>
                  <a:srgbClr val="FF0000"/>
                </a:solidFill>
              </a:rPr>
              <a:t> (kol 2)</a:t>
            </a:r>
            <a:r>
              <a:rPr lang="tr-TR" sz="2000" dirty="0"/>
              <a:t> test etmiştir.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Bu çalışmanın amacı, hangi programın 1 yılda daha az Grade 3+ yan etki vakasına neden olduğunu değerlendirmekti.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Kollar tedavi ve hasta özellikleri açısından dengelenmiştir.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CAB270B-60FF-ED5B-5915-C6670B159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470" y="1698680"/>
            <a:ext cx="7933060" cy="19625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4718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BED8A95-6DBD-9652-C853-20D22A3383A7}"/>
              </a:ext>
            </a:extLst>
          </p:cNvPr>
          <p:cNvSpPr txBox="1"/>
          <p:nvPr/>
        </p:nvSpPr>
        <p:spPr>
          <a:xfrm>
            <a:off x="1457325" y="204602"/>
            <a:ext cx="626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Periferik Tümörlerde SBRT (Tek Fraksiyon SBRT)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E7A2F76-C6B3-A851-3C15-73CBC9640CAE}"/>
              </a:ext>
            </a:extLst>
          </p:cNvPr>
          <p:cNvSpPr txBox="1"/>
          <p:nvPr/>
        </p:nvSpPr>
        <p:spPr>
          <a:xfrm>
            <a:off x="485530" y="3831873"/>
            <a:ext cx="1122094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Her iki şemada da genellikle &lt;2 Grade toksisiteler görüldü.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1. koldan %10,3 ve 2. koldan %13,3 hastada, çoğunlukla akciğer fonksiyonlarında değişiklikler olmak üzere, solunum fonksiyonlarında değişiklikler ve </a:t>
            </a:r>
            <a:r>
              <a:rPr lang="tr-TR" sz="2000" dirty="0" err="1"/>
              <a:t>pnömonit</a:t>
            </a:r>
            <a:r>
              <a:rPr lang="tr-TR" sz="2000" dirty="0"/>
              <a:t> gibi son nokta advers etkileri görüldü.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Sağkalım açısından anlamlı bir fark bulunmamıştır. İki yıllık GS %61,3 (kol 1) ve %77,7 (kol 2)’ idi.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Birinci yılda lokal kontrol %97,0 (kol 1) ve %92,7 (kol 2) olmuştur.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CAB270B-60FF-ED5B-5915-C6670B159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470" y="1698680"/>
            <a:ext cx="7933060" cy="19625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2542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BED8A95-6DBD-9652-C853-20D22A3383A7}"/>
              </a:ext>
            </a:extLst>
          </p:cNvPr>
          <p:cNvSpPr txBox="1"/>
          <p:nvPr/>
        </p:nvSpPr>
        <p:spPr>
          <a:xfrm>
            <a:off x="1457325" y="204602"/>
            <a:ext cx="626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Periferik Tümörlerde SBRT (Tek Fraksiyon SBRT)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E7A2F76-C6B3-A851-3C15-73CBC9640CAE}"/>
              </a:ext>
            </a:extLst>
          </p:cNvPr>
          <p:cNvSpPr txBox="1"/>
          <p:nvPr/>
        </p:nvSpPr>
        <p:spPr>
          <a:xfrm>
            <a:off x="485530" y="3831873"/>
            <a:ext cx="1122094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Bu çalışmanın uzun vadeli sonuçları, kol 1'de hastaların %2,6'sında ve kol 2'de hastaların %11,1'inde tedaviyle ilişkili Grade 3 ve üzeri toksisite görüldüğünü ortaya koymuştur.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Dört yıllık GS benzerdir ancak her iki kol arasındaki en büyük fark 5 yıllık </a:t>
            </a:r>
            <a:r>
              <a:rPr lang="tr-TR" sz="2000" dirty="0" err="1"/>
              <a:t>GS'de</a:t>
            </a:r>
            <a:r>
              <a:rPr lang="tr-TR" sz="2000" dirty="0"/>
              <a:t> görülmüştür (%29,6 [kol 1] ve %41,1 [kol 2]). Bu fark, takipteki hasta sayısının az olmasından kaynaklanmış olabilir.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Yazarlar SF-</a:t>
            </a:r>
            <a:r>
              <a:rPr lang="tr-TR" sz="2000" dirty="0" err="1"/>
              <a:t>SBRT'yi</a:t>
            </a:r>
            <a:r>
              <a:rPr lang="tr-TR" sz="2000" dirty="0"/>
              <a:t> erken evre </a:t>
            </a:r>
            <a:r>
              <a:rPr lang="tr-TR" sz="2000" dirty="0" err="1"/>
              <a:t>KHDAK'de</a:t>
            </a:r>
            <a:r>
              <a:rPr lang="tr-TR" sz="2000" dirty="0"/>
              <a:t> uygun tedavi olarak önermişlerdir.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CAB270B-60FF-ED5B-5915-C6670B159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470" y="1698680"/>
            <a:ext cx="7933060" cy="19625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67444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44E35EE-BCF5-9E8E-B4A8-9D4072D3E2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896"/>
          <a:stretch/>
        </p:blipFill>
        <p:spPr>
          <a:xfrm>
            <a:off x="130331" y="1568107"/>
            <a:ext cx="5965669" cy="43278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DBC879F-8F1A-CC95-4CB3-AA4F22A9F04B}"/>
              </a:ext>
            </a:extLst>
          </p:cNvPr>
          <p:cNvSpPr txBox="1"/>
          <p:nvPr/>
        </p:nvSpPr>
        <p:spPr>
          <a:xfrm>
            <a:off x="6238875" y="1468376"/>
            <a:ext cx="56485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1x30 </a:t>
            </a:r>
            <a:r>
              <a:rPr lang="tr-TR" sz="2000" dirty="0" err="1"/>
              <a:t>Gy'e</a:t>
            </a:r>
            <a:r>
              <a:rPr lang="tr-TR" sz="2000" dirty="0"/>
              <a:t> karşı her fraksiyon arasında en az 40 saat aralıklarla 3x20 Gy şeması randomize bir faz 2 çalışmasında incelenmiştir.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Medyan takip süresi 53,8 ay olmuştur.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Grade 3+ torasik toksisiteler %17 hastada (30 Gy) ve %15 hastada (3x20 Gy) meydana gelmiştir.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Grade 4 ve 5 toksisite gözlenmemiştir.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2 yıllık GS, kol 1 için %73 ve kol 2 için %62 idi.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err="1"/>
              <a:t>Progresyonsuz</a:t>
            </a:r>
            <a:r>
              <a:rPr lang="tr-TR" sz="2000" dirty="0"/>
              <a:t> Sağ Kalım (PFS) 2 yılda kol 1 için %65 ve kol 2 için %50 idi.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Kollar arasında Lokal Kontrol (LK) açısından istatistiksel fark yoktur.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2 yıldaki LK, kol 1'de %94,9 ve kol 2'de %97,1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2C9E4D9-E7E7-A959-1B2D-983EE29FDA02}"/>
              </a:ext>
            </a:extLst>
          </p:cNvPr>
          <p:cNvSpPr txBox="1"/>
          <p:nvPr/>
        </p:nvSpPr>
        <p:spPr>
          <a:xfrm>
            <a:off x="1457325" y="204602"/>
            <a:ext cx="626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Periferik Tümörlerde SBRT (Tek Fraksiyon SBRT)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929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BED8A95-6DBD-9652-C853-20D22A3383A7}"/>
              </a:ext>
            </a:extLst>
          </p:cNvPr>
          <p:cNvSpPr txBox="1"/>
          <p:nvPr/>
        </p:nvSpPr>
        <p:spPr>
          <a:xfrm>
            <a:off x="1457325" y="204602"/>
            <a:ext cx="780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Periferik Tümörlerde SBRT (Sonuç)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DD7A07-BBC7-C797-F20C-A7C1E4416E36}"/>
              </a:ext>
            </a:extLst>
          </p:cNvPr>
          <p:cNvSpPr txBox="1"/>
          <p:nvPr/>
        </p:nvSpPr>
        <p:spPr>
          <a:xfrm>
            <a:off x="757237" y="1536348"/>
            <a:ext cx="10420351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Sonuçlar, performans durumu kötü olan, cerrahi için uygun olmayan veya &lt;5 cm tümörlü cerrahi rezeksiyonu reddeden yaşlı hastalarda tek doz tedaviyi desteklemektedir.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/>
              <a:t>Stereotaktik</a:t>
            </a:r>
            <a:r>
              <a:rPr lang="tr-TR" sz="2000" dirty="0"/>
              <a:t> radyocerrahi, tedavi pozisyonunun tekrarlanabilirliğinin zayıf olduğu veya ulaşım imkanlarının yetersiz olduğu hastalar için idealdir.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SF-SBRT, kısa tedavi süresi, olumlu sonuçlar ve düşük toksisite oranları ile yüksek yaşam kalitesi sunar.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B53E94B-C680-229D-2C6F-065CF58DC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51" y="4433888"/>
            <a:ext cx="6061419" cy="2106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6A26088C-5076-1CBE-1032-995D94C4C4FE}"/>
              </a:ext>
            </a:extLst>
          </p:cNvPr>
          <p:cNvSpPr txBox="1"/>
          <p:nvPr/>
        </p:nvSpPr>
        <p:spPr>
          <a:xfrm>
            <a:off x="6977065" y="4433888"/>
            <a:ext cx="474345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2022'de yapılan sistematik bir inceleme, erken dönem KHDAK tedavisinde SF-</a:t>
            </a:r>
            <a:r>
              <a:rPr lang="tr-TR" sz="2000" dirty="0" err="1"/>
              <a:t>SBRT'yi</a:t>
            </a:r>
            <a:r>
              <a:rPr lang="tr-TR" sz="2000" dirty="0"/>
              <a:t> desteklemektedir.</a:t>
            </a:r>
            <a:endParaRPr lang="en-US" sz="2000" dirty="0"/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43DDA307-01B7-4CFB-400E-671C45C3E244}"/>
              </a:ext>
            </a:extLst>
          </p:cNvPr>
          <p:cNvCxnSpPr/>
          <p:nvPr/>
        </p:nvCxnSpPr>
        <p:spPr>
          <a:xfrm>
            <a:off x="3333750" y="5863510"/>
            <a:ext cx="29051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C1096280-3932-5D65-09C0-56B7AD52E1FF}"/>
              </a:ext>
            </a:extLst>
          </p:cNvPr>
          <p:cNvCxnSpPr>
            <a:cxnSpLocks/>
          </p:cNvCxnSpPr>
          <p:nvPr/>
        </p:nvCxnSpPr>
        <p:spPr>
          <a:xfrm>
            <a:off x="833438" y="6077823"/>
            <a:ext cx="13049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959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BED8A95-6DBD-9652-C853-20D22A3383A7}"/>
              </a:ext>
            </a:extLst>
          </p:cNvPr>
          <p:cNvSpPr txBox="1"/>
          <p:nvPr/>
        </p:nvSpPr>
        <p:spPr>
          <a:xfrm>
            <a:off x="1457325" y="204602"/>
            <a:ext cx="925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Santral ve </a:t>
            </a:r>
            <a:r>
              <a:rPr lang="tr-T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Ultrasantral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Example of an ultracentral lesion treated with SBRT. This lesion is... |  Download Scientific Diagram">
            <a:extLst>
              <a:ext uri="{FF2B5EF4-FFF2-40B4-BE49-F238E27FC236}">
                <a16:creationId xmlns:a16="http://schemas.microsoft.com/office/drawing/2014/main" id="{01A2BBE6-1E02-D4D3-364C-99B423BC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6" y="1819275"/>
            <a:ext cx="4231482" cy="42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safety and effectiveness of stereotactic body radiotherapy for central  versus ultracentral lung tumors - Radiotherapy and Oncology">
            <a:extLst>
              <a:ext uri="{FF2B5EF4-FFF2-40B4-BE49-F238E27FC236}">
                <a16:creationId xmlns:a16="http://schemas.microsoft.com/office/drawing/2014/main" id="{3BC736FE-F7D9-8A7B-18A5-E22155A7A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67" y="1162049"/>
            <a:ext cx="266826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3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47DEE-83DC-FC88-858E-85EB33BF2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B8B4E95-E45E-D8D6-AB76-80B565570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7CE3114-2D6C-B1F9-0E09-097668A5D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066ADC47-50A6-7D24-DF80-81E28CC73244}"/>
              </a:ext>
            </a:extLst>
          </p:cNvPr>
          <p:cNvSpPr txBox="1"/>
          <p:nvPr/>
        </p:nvSpPr>
        <p:spPr>
          <a:xfrm>
            <a:off x="1457325" y="204602"/>
            <a:ext cx="925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Santral ve </a:t>
            </a:r>
            <a:r>
              <a:rPr lang="tr-T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Ultrasantral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09B7DFA-0157-34A0-EBCE-D0F44080D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814" y="1605913"/>
            <a:ext cx="2955049" cy="29738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71FD733-28A0-AB00-8082-A6E9FCF48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46" y="1562100"/>
            <a:ext cx="5816664" cy="265328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DF006CD-1C11-67FC-AF87-C1E75C4C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48" y="4324036"/>
            <a:ext cx="2828683" cy="277953"/>
          </a:xfrm>
          <a:prstGeom prst="rect">
            <a:avLst/>
          </a:prstGeom>
        </p:spPr>
      </p:pic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95842F07-144C-7942-7A60-06FC7C8CD4E5}"/>
              </a:ext>
            </a:extLst>
          </p:cNvPr>
          <p:cNvCxnSpPr/>
          <p:nvPr/>
        </p:nvCxnSpPr>
        <p:spPr>
          <a:xfrm>
            <a:off x="7953377" y="3262315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CAB3DF6-DEE6-6D79-94A2-1EBCD0670AF9}"/>
              </a:ext>
            </a:extLst>
          </p:cNvPr>
          <p:cNvSpPr txBox="1"/>
          <p:nvPr/>
        </p:nvSpPr>
        <p:spPr>
          <a:xfrm>
            <a:off x="361948" y="4772833"/>
            <a:ext cx="11177588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ASTRO konsensusuna göre santral yerleşimli tümörlerde 3 </a:t>
            </a:r>
            <a:r>
              <a:rPr lang="tr-TR" sz="2000" dirty="0" err="1"/>
              <a:t>fr</a:t>
            </a:r>
            <a:r>
              <a:rPr lang="tr-TR" sz="2000" dirty="0"/>
              <a:t> ‘</a:t>
            </a:r>
            <a:r>
              <a:rPr lang="tr-TR" sz="2000" dirty="0" err="1"/>
              <a:t>lu</a:t>
            </a:r>
            <a:r>
              <a:rPr lang="tr-TR" sz="2000" dirty="0"/>
              <a:t> şemalardan uzak durulmalıdır.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Güvenli ve düşük </a:t>
            </a:r>
            <a:r>
              <a:rPr lang="tr-TR" sz="2000" dirty="0" err="1"/>
              <a:t>toksiteli</a:t>
            </a:r>
            <a:r>
              <a:rPr lang="tr-TR" sz="2000" dirty="0"/>
              <a:t> tedaviler için 4-5 </a:t>
            </a:r>
            <a:r>
              <a:rPr lang="tr-TR" sz="2000" dirty="0" err="1"/>
              <a:t>fr’lu</a:t>
            </a:r>
            <a:r>
              <a:rPr lang="tr-TR" sz="2000" dirty="0"/>
              <a:t> şemalar önerilmektedir.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/>
              <a:t>Ultrasantral</a:t>
            </a:r>
            <a:r>
              <a:rPr lang="tr-TR" sz="2000" dirty="0"/>
              <a:t> yerleşimli (yüksek riskli) durumlarda, doz sınırlamalarının sağlanamadığı durumlarda, </a:t>
            </a:r>
            <a:r>
              <a:rPr lang="tr-TR" sz="2000" dirty="0" err="1"/>
              <a:t>hipofraksiyone</a:t>
            </a:r>
            <a:r>
              <a:rPr lang="tr-TR" sz="2000" dirty="0"/>
              <a:t> (6-15 </a:t>
            </a:r>
            <a:r>
              <a:rPr lang="tr-TR" sz="2000" dirty="0" err="1"/>
              <a:t>fr</a:t>
            </a:r>
            <a:r>
              <a:rPr lang="tr-TR" sz="2000" dirty="0"/>
              <a:t>) şemalar değerlendirilebilir.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6535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B40EF-4E42-03A5-D4E1-C5ECD79D2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6D80DD8-8207-DF5A-7F26-F319A08EB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F499064-3B86-9A9E-DF90-AF6FF9770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3FEBF9F2-5204-661C-300F-67E039562211}"/>
              </a:ext>
            </a:extLst>
          </p:cNvPr>
          <p:cNvSpPr txBox="1"/>
          <p:nvPr/>
        </p:nvSpPr>
        <p:spPr>
          <a:xfrm>
            <a:off x="1457325" y="204602"/>
            <a:ext cx="925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Santral ve </a:t>
            </a:r>
            <a:r>
              <a:rPr lang="tr-T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Ultrasantral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2C31932-1EF5-D82C-B537-635934346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49" y="1475721"/>
            <a:ext cx="7882761" cy="2610503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3DD1AF41-58C4-68E7-2F90-C7FD299A6718}"/>
              </a:ext>
            </a:extLst>
          </p:cNvPr>
          <p:cNvSpPr txBox="1"/>
          <p:nvPr/>
        </p:nvSpPr>
        <p:spPr>
          <a:xfrm>
            <a:off x="423581" y="4325158"/>
            <a:ext cx="11321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Yapılan bu </a:t>
            </a:r>
            <a:r>
              <a:rPr lang="tr-TR" sz="2000" dirty="0" err="1"/>
              <a:t>review</a:t>
            </a:r>
            <a:r>
              <a:rPr lang="tr-TR" sz="2000" dirty="0"/>
              <a:t> ve meta-analiz çalışmasında; </a:t>
            </a:r>
            <a:r>
              <a:rPr lang="tr-TR" sz="2000" dirty="0" err="1"/>
              <a:t>ultrasantral</a:t>
            </a:r>
            <a:r>
              <a:rPr lang="tr-TR" sz="2000" dirty="0"/>
              <a:t> yerleşimli, 4-12fr 40-60Gy (BED10:85,5-132Gy) şemalarında SBRT almış olan hastalarda 2 yıllık lokal kontrol %96,7 , 2 yıllık genel sağ kalım %57,7 ve Grade3 ve üstü yan etki oranı %23,2 olarak gösterilmiştir.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Grade 5 komplikasyon görülme dağılımı %0-%22 (8 çalışmanın 3 tanesinde %0)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En sık karşılaşılan ölümcül komplikasyon %68,2 ile hemoraji.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/>
              <a:t>Ölümcül</a:t>
            </a:r>
            <a:r>
              <a:rPr lang="en-US" sz="2000" dirty="0"/>
              <a:t> </a:t>
            </a:r>
            <a:r>
              <a:rPr lang="en-US" sz="2000" dirty="0" err="1"/>
              <a:t>hemoptizi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risk </a:t>
            </a:r>
            <a:r>
              <a:rPr lang="en-US" sz="2000" dirty="0" err="1"/>
              <a:t>faktörleri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dirty="0" err="1"/>
              <a:t>antikoagülan</a:t>
            </a:r>
            <a:r>
              <a:rPr lang="en-US" sz="2000" dirty="0"/>
              <a:t> </a:t>
            </a:r>
            <a:r>
              <a:rPr lang="en-US" sz="2000" dirty="0" err="1"/>
              <a:t>kullanımı</a:t>
            </a:r>
            <a:r>
              <a:rPr lang="en-US" sz="2000" dirty="0"/>
              <a:t>, </a:t>
            </a:r>
            <a:r>
              <a:rPr lang="en-US" sz="2000" dirty="0" err="1"/>
              <a:t>aşırı</a:t>
            </a:r>
            <a:r>
              <a:rPr lang="en-US" sz="2000" dirty="0"/>
              <a:t> </a:t>
            </a:r>
            <a:r>
              <a:rPr lang="en-US" sz="2000" dirty="0" err="1"/>
              <a:t>maksimum</a:t>
            </a:r>
            <a:r>
              <a:rPr lang="en-US" sz="2000" dirty="0"/>
              <a:t> </a:t>
            </a:r>
            <a:r>
              <a:rPr lang="en-US" sz="2000" dirty="0" err="1"/>
              <a:t>ışınlama</a:t>
            </a:r>
            <a:r>
              <a:rPr lang="en-US" sz="2000" dirty="0"/>
              <a:t> </a:t>
            </a:r>
            <a:r>
              <a:rPr lang="en-US" sz="2000" dirty="0" err="1"/>
              <a:t>dozu</a:t>
            </a:r>
            <a:r>
              <a:rPr lang="en-US" sz="2000" dirty="0"/>
              <a:t>, </a:t>
            </a:r>
            <a:r>
              <a:rPr lang="en-US" sz="2000" dirty="0" err="1"/>
              <a:t>endobronşiyal</a:t>
            </a:r>
            <a:r>
              <a:rPr lang="en-US" sz="2000" dirty="0"/>
              <a:t> </a:t>
            </a:r>
            <a:r>
              <a:rPr lang="en-US" sz="2000" dirty="0" err="1"/>
              <a:t>tutulum</a:t>
            </a:r>
            <a:r>
              <a:rPr lang="en-US" sz="2000" dirty="0"/>
              <a:t>, </a:t>
            </a:r>
            <a:r>
              <a:rPr lang="en-US" sz="2000" dirty="0" err="1"/>
              <a:t>skuamöz</a:t>
            </a:r>
            <a:r>
              <a:rPr lang="en-US" sz="2000" dirty="0"/>
              <a:t> </a:t>
            </a:r>
            <a:r>
              <a:rPr lang="en-US" sz="2000" dirty="0" err="1"/>
              <a:t>histoloji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bevacizumab </a:t>
            </a:r>
            <a:r>
              <a:rPr lang="en-US" sz="2000" dirty="0" err="1"/>
              <a:t>kullanımı</a:t>
            </a:r>
            <a:r>
              <a:rPr lang="en-US" sz="2000" dirty="0"/>
              <a:t> </a:t>
            </a:r>
            <a:r>
              <a:rPr lang="en-US" sz="2000" dirty="0" err="1"/>
              <a:t>yer</a:t>
            </a:r>
            <a:r>
              <a:rPr lang="en-US" sz="2000" dirty="0"/>
              <a:t> </a:t>
            </a:r>
            <a:r>
              <a:rPr lang="en-US" sz="2000" dirty="0" err="1"/>
              <a:t>almıştır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13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FC05DE2-1ACA-427A-997E-124803DBA559}"/>
              </a:ext>
            </a:extLst>
          </p:cNvPr>
          <p:cNvSpPr txBox="1"/>
          <p:nvPr/>
        </p:nvSpPr>
        <p:spPr>
          <a:xfrm>
            <a:off x="1166813" y="1090832"/>
            <a:ext cx="4838700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err="1"/>
              <a:t>SBRT’yi</a:t>
            </a:r>
            <a:r>
              <a:rPr lang="tr-TR" dirty="0"/>
              <a:t> standart konvansiyonel radyoterapiden ayıran en önemli özellik, yüksek miktardaki dozların birkaç fraksiyonda verilmesi ve bunun sonucu olarak da yüksek biyolojik efektif dozların (BED) oluşmasıdır. 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Normal doku </a:t>
            </a:r>
            <a:r>
              <a:rPr lang="tr-TR" dirty="0" err="1"/>
              <a:t>toksitesinin</a:t>
            </a:r>
            <a:r>
              <a:rPr lang="tr-TR" dirty="0"/>
              <a:t> minimuma indirilebilmesi için hedefte oluşan yüksek dozun ve hedeften uzaklaşılınca da hızlı bir doz düşüşünün olduğunun doğrulanması gerekir. 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Bu sebeplerden dolayı SBRT uygulamalarında tüm tedavi aşamaları boyunca yüksek bir seviyede doğruluktaki güvene ihtiyaç vardır 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4098" name="Picture 2" descr="confidence ile ilgili gÃ¶rsel sonucu">
            <a:extLst>
              <a:ext uri="{FF2B5EF4-FFF2-40B4-BE49-F238E27FC236}">
                <a16:creationId xmlns:a16="http://schemas.microsoft.com/office/drawing/2014/main" id="{B1ED3614-B495-44B3-88F1-5A453D92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6" y="1595438"/>
            <a:ext cx="555307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03A8F072-A99E-49B9-B962-1B4723864971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1817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E44ED-58A4-43BE-9400-C23965201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955BEE5-4328-B569-F575-28FEE4A0D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9AFE2E9-3002-E8B7-35E4-D7F24F1C6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9D11505-BC0F-D107-67A4-6AC05A19E3A5}"/>
              </a:ext>
            </a:extLst>
          </p:cNvPr>
          <p:cNvSpPr txBox="1"/>
          <p:nvPr/>
        </p:nvSpPr>
        <p:spPr>
          <a:xfrm>
            <a:off x="1457325" y="204602"/>
            <a:ext cx="925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Santral ve </a:t>
            </a:r>
            <a:r>
              <a:rPr lang="tr-T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Ultrasantral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7CF95C-2D55-449A-4C61-FD5406DC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162" y="1378295"/>
            <a:ext cx="8245253" cy="269840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9D99385-9AB1-695F-9877-43CC18107F77}"/>
              </a:ext>
            </a:extLst>
          </p:cNvPr>
          <p:cNvSpPr txBox="1"/>
          <p:nvPr/>
        </p:nvSpPr>
        <p:spPr>
          <a:xfrm>
            <a:off x="423581" y="4325158"/>
            <a:ext cx="11321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Yapılan bu çalışmada, 60Gy 12fr’da (haftada 4fr) [BED10: 90Gy] uygulanmıştır.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1 ve 2 yıllık lokal kontrol oranları sırasıyla %98 ve %85’dir.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1 </a:t>
            </a:r>
            <a:r>
              <a:rPr lang="en-US" sz="2000" dirty="0" err="1"/>
              <a:t>ve</a:t>
            </a:r>
            <a:r>
              <a:rPr lang="en-US" sz="2000" dirty="0"/>
              <a:t> 2 </a:t>
            </a:r>
            <a:r>
              <a:rPr lang="en-US" sz="2000" dirty="0" err="1"/>
              <a:t>yıllık</a:t>
            </a:r>
            <a:r>
              <a:rPr lang="en-US" sz="2000" dirty="0"/>
              <a:t> </a:t>
            </a:r>
            <a:r>
              <a:rPr lang="tr-TR" sz="2000" dirty="0"/>
              <a:t>genel sağkalım</a:t>
            </a:r>
            <a:r>
              <a:rPr lang="en-US" sz="2000" dirty="0"/>
              <a:t> </a:t>
            </a:r>
            <a:r>
              <a:rPr lang="en-US" sz="2000" dirty="0" err="1"/>
              <a:t>oranları</a:t>
            </a:r>
            <a:r>
              <a:rPr lang="en-US" sz="2000" dirty="0"/>
              <a:t> </a:t>
            </a:r>
            <a:r>
              <a:rPr lang="en-US" sz="2000" dirty="0" err="1"/>
              <a:t>sırasıyla</a:t>
            </a:r>
            <a:r>
              <a:rPr lang="en-US" sz="2000" dirty="0"/>
              <a:t> %77 </a:t>
            </a:r>
            <a:r>
              <a:rPr lang="en-US" sz="2000" dirty="0" err="1"/>
              <a:t>ve</a:t>
            </a:r>
            <a:r>
              <a:rPr lang="en-US" sz="2000" dirty="0"/>
              <a:t> %52</a:t>
            </a:r>
            <a:r>
              <a:rPr lang="tr-TR" sz="2000" dirty="0"/>
              <a:t>’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/>
              <a:t>Bununla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, </a:t>
            </a:r>
            <a:r>
              <a:rPr lang="en-US" sz="2000" dirty="0" err="1"/>
              <a:t>hastaların</a:t>
            </a:r>
            <a:r>
              <a:rPr lang="en-US" sz="2000" dirty="0"/>
              <a:t> %21'inde grade 3+ </a:t>
            </a:r>
            <a:r>
              <a:rPr lang="en-US" sz="2000" dirty="0" err="1"/>
              <a:t>toksisite</a:t>
            </a:r>
            <a:r>
              <a:rPr lang="en-US" sz="2000" dirty="0"/>
              <a:t> </a:t>
            </a:r>
            <a:r>
              <a:rPr lang="en-US" sz="2000" dirty="0" err="1"/>
              <a:t>gözlendi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bunların</a:t>
            </a:r>
            <a:r>
              <a:rPr lang="en-US" sz="2000" dirty="0"/>
              <a:t> %4'ü </a:t>
            </a:r>
            <a:r>
              <a:rPr lang="en-US" sz="2000" dirty="0" err="1"/>
              <a:t>bronkopulmoner</a:t>
            </a:r>
            <a:r>
              <a:rPr lang="en-US" sz="2000" dirty="0"/>
              <a:t> </a:t>
            </a:r>
            <a:r>
              <a:rPr lang="en-US" sz="2000" dirty="0" err="1"/>
              <a:t>hemoraji</a:t>
            </a:r>
            <a:r>
              <a:rPr lang="en-US" sz="2000" dirty="0"/>
              <a:t> </a:t>
            </a:r>
            <a:r>
              <a:rPr lang="en-US" sz="2000" dirty="0" err="1"/>
              <a:t>nedeniyle</a:t>
            </a:r>
            <a:r>
              <a:rPr lang="en-US" sz="2000" dirty="0"/>
              <a:t> </a:t>
            </a:r>
            <a:r>
              <a:rPr lang="en-US" sz="2000" dirty="0" err="1"/>
              <a:t>kaybedil</a:t>
            </a:r>
            <a:r>
              <a:rPr lang="tr-TR" sz="2000" dirty="0" err="1"/>
              <a:t>miştir</a:t>
            </a:r>
            <a:r>
              <a:rPr lang="tr-TR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Ana </a:t>
            </a:r>
            <a:r>
              <a:rPr lang="en-US" sz="2000" dirty="0" err="1"/>
              <a:t>bronşta</a:t>
            </a:r>
            <a:r>
              <a:rPr lang="en-US" sz="2000" dirty="0"/>
              <a:t> 91 </a:t>
            </a:r>
            <a:r>
              <a:rPr lang="en-US" sz="2000" dirty="0" err="1"/>
              <a:t>Gy'den</a:t>
            </a:r>
            <a:r>
              <a:rPr lang="en-US" sz="2000" dirty="0"/>
              <a:t> </a:t>
            </a:r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Dmean</a:t>
            </a:r>
            <a:r>
              <a:rPr lang="en-US" sz="2000" dirty="0"/>
              <a:t> </a:t>
            </a:r>
            <a:r>
              <a:rPr lang="tr-TR" sz="2000" dirty="0"/>
              <a:t>(</a:t>
            </a:r>
            <a:r>
              <a:rPr lang="en-US" sz="2000" dirty="0"/>
              <a:t>BED3</a:t>
            </a:r>
            <a:r>
              <a:rPr lang="tr-TR" sz="2000" dirty="0"/>
              <a:t>)</a:t>
            </a:r>
            <a:r>
              <a:rPr lang="en-US" sz="2000" dirty="0"/>
              <a:t>, </a:t>
            </a:r>
            <a:r>
              <a:rPr lang="en-US" sz="2000" dirty="0" err="1"/>
              <a:t>derece</a:t>
            </a:r>
            <a:r>
              <a:rPr lang="en-US" sz="2000" dirty="0"/>
              <a:t> 3+ </a:t>
            </a:r>
            <a:r>
              <a:rPr lang="en-US" sz="2000" dirty="0" err="1"/>
              <a:t>toksisite</a:t>
            </a:r>
            <a:r>
              <a:rPr lang="en-US" sz="2000" dirty="0"/>
              <a:t> </a:t>
            </a:r>
            <a:r>
              <a:rPr lang="en-US" sz="2000" dirty="0" err="1"/>
              <a:t>riskini</a:t>
            </a:r>
            <a:r>
              <a:rPr lang="en-US" sz="2000" dirty="0"/>
              <a:t> </a:t>
            </a:r>
            <a:r>
              <a:rPr lang="en-US" sz="2000" dirty="0" err="1"/>
              <a:t>anlamlı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artırmıştır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728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3362B-A722-3CF7-9442-0666C6EBD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BE45F41-1397-4F2B-414E-6EF2040B5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3EB899F-84A0-9196-A07C-A3A0203B2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9C9DB123-0528-F3FD-AB2B-FD8803989A08}"/>
              </a:ext>
            </a:extLst>
          </p:cNvPr>
          <p:cNvSpPr txBox="1"/>
          <p:nvPr/>
        </p:nvSpPr>
        <p:spPr>
          <a:xfrm>
            <a:off x="1457325" y="204602"/>
            <a:ext cx="925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Santral ve </a:t>
            </a:r>
            <a:r>
              <a:rPr lang="tr-T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Ultrasantral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A58063-B346-BAB8-3D6A-3AA822B85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573" y="981782"/>
            <a:ext cx="6844853" cy="327047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0F50ECD-FE34-97AA-DA5B-3876F5035B7D}"/>
              </a:ext>
            </a:extLst>
          </p:cNvPr>
          <p:cNvSpPr txBox="1"/>
          <p:nvPr/>
        </p:nvSpPr>
        <p:spPr>
          <a:xfrm>
            <a:off x="423581" y="4382308"/>
            <a:ext cx="11321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Aynı doz-</a:t>
            </a:r>
            <a:r>
              <a:rPr lang="tr-TR" sz="2000" dirty="0" err="1"/>
              <a:t>fraksinasyon</a:t>
            </a:r>
            <a:r>
              <a:rPr lang="tr-TR" sz="2000" dirty="0"/>
              <a:t> şemasının kullanıldığı bu çalışmada;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Medyan genel sağ kalım 15,9 aydır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1, 2 ve 3 yıllık genel sağ kalım oranları sırasıyla: %61,5 , %28,7 ve %20,1’dir.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%38 hastada Grade 3+ toksite görülmüştür.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Hastaların %21'i muhtemelen RT ile ilişkili olarak ölmüştür.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2010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98803-FAB3-CB53-59C2-6883701B4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25E1BB6-993D-A0BB-13FB-FC8F3CCA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E687C10-E04A-6E01-EA58-C17053EB6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FDCDEF29-5D3F-7A41-E090-5CBBF21960FC}"/>
              </a:ext>
            </a:extLst>
          </p:cNvPr>
          <p:cNvSpPr txBox="1"/>
          <p:nvPr/>
        </p:nvSpPr>
        <p:spPr>
          <a:xfrm>
            <a:off x="1457325" y="204602"/>
            <a:ext cx="925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Santral ve </a:t>
            </a:r>
            <a:r>
              <a:rPr lang="tr-T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Ultrasantral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E3ECDC4-FB56-E0DB-254A-7BB73D49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084" y="1170733"/>
            <a:ext cx="7438019" cy="349175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9B1B631-742E-B21B-2072-7E68B9E91B6A}"/>
              </a:ext>
            </a:extLst>
          </p:cNvPr>
          <p:cNvSpPr txBox="1"/>
          <p:nvPr/>
        </p:nvSpPr>
        <p:spPr>
          <a:xfrm>
            <a:off x="435487" y="4801408"/>
            <a:ext cx="11321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Bu çalışmada; 45-60Gy 5-15fr’da gün aşırı olarak tedavi edilen hastalarda 1, 2 ve 3 yıllık genel sağ kalım oranları sırasıyla </a:t>
            </a:r>
            <a:r>
              <a:rPr lang="es-ES" sz="2000" dirty="0"/>
              <a:t>%78,6, %64,5 ve %53,1 </a:t>
            </a:r>
            <a:r>
              <a:rPr lang="es-ES" sz="2000" dirty="0" err="1"/>
              <a:t>olmuştur</a:t>
            </a:r>
            <a:r>
              <a:rPr lang="es-ES" sz="2000" dirty="0"/>
              <a:t>.</a:t>
            </a:r>
            <a:endParaRPr lang="tr-T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%21,6 hastada Grade 3+ </a:t>
            </a:r>
            <a:r>
              <a:rPr lang="tr-TR" sz="2000" dirty="0" err="1"/>
              <a:t>toksitite</a:t>
            </a:r>
            <a:r>
              <a:rPr lang="tr-TR" sz="2000" dirty="0"/>
              <a:t> görülmüştür.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%11 hastada RT ile ilişkili muhtemel veya olası ölüm (radyasyon pnömonisi, hemoraji) görülmüştür.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err="1"/>
              <a:t>Fraksiyonasyon</a:t>
            </a:r>
            <a:r>
              <a:rPr lang="tr-TR" sz="2000" dirty="0"/>
              <a:t> şemaları Grade 3+ toksisite içermeyen sağkalım ile ilişkili bulunmamıştır.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045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57064-210D-2DE7-BB84-21C9D63C2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335DF0E-136B-F1C9-0692-CC7DBBB0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E24C8EE-9843-F6A9-F6AF-5588E0D9D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272E6103-26F2-B4CD-E2AC-9AB2C1B0A035}"/>
              </a:ext>
            </a:extLst>
          </p:cNvPr>
          <p:cNvSpPr txBox="1"/>
          <p:nvPr/>
        </p:nvSpPr>
        <p:spPr>
          <a:xfrm>
            <a:off x="1457325" y="204602"/>
            <a:ext cx="925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Santral ve </a:t>
            </a:r>
            <a:r>
              <a:rPr lang="tr-T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Ultrasantral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C715E43-4A56-A097-5C10-E4FA1A0CC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259" y="1126178"/>
            <a:ext cx="7405481" cy="324721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617413F-46ED-4B59-ECD6-66A3452D715B}"/>
              </a:ext>
            </a:extLst>
          </p:cNvPr>
          <p:cNvSpPr txBox="1"/>
          <p:nvPr/>
        </p:nvSpPr>
        <p:spPr>
          <a:xfrm>
            <a:off x="435487" y="4544233"/>
            <a:ext cx="11321025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International Stereotactic Radiosurgery Society</a:t>
            </a:r>
            <a:r>
              <a:rPr lang="tr-TR" sz="2000" dirty="0"/>
              <a:t> </a:t>
            </a:r>
            <a:r>
              <a:rPr lang="en-US" sz="2000" dirty="0"/>
              <a:t>(ISRS)</a:t>
            </a:r>
            <a:r>
              <a:rPr lang="tr-TR" sz="2000" dirty="0"/>
              <a:t>; </a:t>
            </a:r>
            <a:r>
              <a:rPr lang="tr-TR" sz="2000" dirty="0" err="1"/>
              <a:t>ultrasantral</a:t>
            </a:r>
            <a:r>
              <a:rPr lang="tr-TR" sz="2000" dirty="0"/>
              <a:t> tümörlerde </a:t>
            </a:r>
            <a:r>
              <a:rPr lang="tr-TR" sz="2000" dirty="0" err="1"/>
              <a:t>SBRT'ye</a:t>
            </a:r>
            <a:r>
              <a:rPr lang="tr-TR" sz="2000" dirty="0"/>
              <a:t> ilişkin kanıtları sistematik bir inceleme ve meta-analizde özetlemiştir.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Kılavuzda yazarlar, risk altındaki organlara en yüksek öncelik verilerek ve kritik yapılarda sıcak noktalardan kaçınarak 8 fraksiyonda 60 Gy önermektedir. </a:t>
            </a:r>
          </a:p>
        </p:txBody>
      </p:sp>
    </p:spTree>
    <p:extLst>
      <p:ext uri="{BB962C8B-B14F-4D97-AF65-F5344CB8AC3E}">
        <p14:creationId xmlns:p14="http://schemas.microsoft.com/office/powerpoint/2010/main" val="768631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D0FC9-1717-3876-97DD-B7CCB3EB7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D5497D5-268C-88EE-79F3-E0A1B281A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258986E-B2B4-0D18-2EE0-DE0A52C1F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32F80691-3357-237E-5053-4BC21D3DF5CB}"/>
              </a:ext>
            </a:extLst>
          </p:cNvPr>
          <p:cNvSpPr txBox="1"/>
          <p:nvPr/>
        </p:nvSpPr>
        <p:spPr>
          <a:xfrm>
            <a:off x="1457325" y="204602"/>
            <a:ext cx="925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Santral ve </a:t>
            </a:r>
            <a:r>
              <a:rPr lang="tr-T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Ultrasantral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Tümörlerde SBRT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EF8B2AE-9710-F8BA-0AE6-9A8AE620B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955" y="1105121"/>
            <a:ext cx="7243921" cy="317636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7EB9C60-C0DC-3AE6-C0FA-69BD610ADE1B}"/>
              </a:ext>
            </a:extLst>
          </p:cNvPr>
          <p:cNvSpPr txBox="1"/>
          <p:nvPr/>
        </p:nvSpPr>
        <p:spPr>
          <a:xfrm>
            <a:off x="435487" y="4391833"/>
            <a:ext cx="11321025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Anti-trombosit/antikoagülasyon ilaçları kullanan ve </a:t>
            </a:r>
            <a:r>
              <a:rPr lang="tr-TR" sz="2000" dirty="0" err="1"/>
              <a:t>endobronşiyal</a:t>
            </a:r>
            <a:r>
              <a:rPr lang="tr-TR" sz="2000" dirty="0"/>
              <a:t> tümörleri olan hastalara özel dikkat gösterilmeli ve 15 fraksiyonda 60 Gy gibi SBRT dışı programlar uygulanmalıdır tavsiyesinde bulunmuşlardır.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İnterstisyel akciğer hastalığı (İAH) olan hastalarda </a:t>
            </a:r>
            <a:r>
              <a:rPr lang="tr-TR" sz="2000" dirty="0" err="1"/>
              <a:t>pnömonit</a:t>
            </a:r>
            <a:r>
              <a:rPr lang="tr-TR" sz="2000" dirty="0"/>
              <a:t> riski daha yüksektir-tedavi hazırlığı normal akciğer hacmini sınırlamalıdır (V20 &lt;%10).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552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ED19039-E6E0-B5BA-76EA-99FB52EC7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923550" y="-1189735"/>
            <a:ext cx="6657451" cy="92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02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FCBB462-F73D-2612-9FCB-C497A6575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02532" y="-1931826"/>
            <a:ext cx="3059950" cy="109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97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B01713C-902D-66C0-752D-33C427C9C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20" y="1342500"/>
            <a:ext cx="7143976" cy="4643959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3545454-9235-9EB4-4A24-7801C1825A50}"/>
              </a:ext>
            </a:extLst>
          </p:cNvPr>
          <p:cNvSpPr txBox="1"/>
          <p:nvPr/>
        </p:nvSpPr>
        <p:spPr>
          <a:xfrm>
            <a:off x="7024689" y="2757771"/>
            <a:ext cx="5099119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603hastada 662 lezyon (544 evre I, 59 ikincil primer NSCLC) tespit edilmiştir.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%14'ü tek fraksiyon (BED10 120-149,6 Gy), %21'i 3 fraksiyon (BED10 150-180 Gy), %60'ı 4-5 fraksiyon (BED10 100-105 Gy) ve %5'i 8-10 fraksiyon (BED10 75-105 Gy) SBRT almıştır.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9674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2F2FE5E-264F-CDF9-EAAA-F3A5F1031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726" y="1694625"/>
            <a:ext cx="9056062" cy="4335376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C40D7E61-F7EC-6234-C23A-F01CFBF2B922}"/>
              </a:ext>
            </a:extLst>
          </p:cNvPr>
          <p:cNvSpPr/>
          <p:nvPr/>
        </p:nvSpPr>
        <p:spPr>
          <a:xfrm>
            <a:off x="7077075" y="2343150"/>
            <a:ext cx="842963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555447D-4285-B7C5-B1CF-38BE690C080D}"/>
              </a:ext>
            </a:extLst>
          </p:cNvPr>
          <p:cNvSpPr/>
          <p:nvPr/>
        </p:nvSpPr>
        <p:spPr>
          <a:xfrm>
            <a:off x="4900613" y="2933700"/>
            <a:ext cx="1747837" cy="19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1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0C710C4-6C67-6488-4B43-CC9F2129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887" y="169145"/>
            <a:ext cx="8159832" cy="345988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462A449-2F68-269B-2BC9-03C9497F415A}"/>
              </a:ext>
            </a:extLst>
          </p:cNvPr>
          <p:cNvSpPr txBox="1"/>
          <p:nvPr/>
        </p:nvSpPr>
        <p:spPr>
          <a:xfrm>
            <a:off x="338896" y="3753133"/>
            <a:ext cx="11514208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Medyan takip süresi 19,5 ay.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Tablo 2'deki </a:t>
            </a:r>
            <a:r>
              <a:rPr lang="en-US" sz="2000" dirty="0" err="1"/>
              <a:t>göğüs</a:t>
            </a:r>
            <a:r>
              <a:rPr lang="en-US" sz="2000" dirty="0"/>
              <a:t> </a:t>
            </a:r>
            <a:r>
              <a:rPr lang="en-US" sz="2000" dirty="0" err="1"/>
              <a:t>duvarı</a:t>
            </a:r>
            <a:r>
              <a:rPr lang="en-US" sz="2000" dirty="0"/>
              <a:t> </a:t>
            </a:r>
            <a:r>
              <a:rPr lang="en-US" sz="2000" dirty="0" err="1"/>
              <a:t>toksisitesi</a:t>
            </a:r>
            <a:r>
              <a:rPr lang="en-US" sz="2000" dirty="0"/>
              <a:t> </a:t>
            </a:r>
            <a:r>
              <a:rPr lang="en-US" sz="2000" dirty="0" err="1"/>
              <a:t>oranları</a:t>
            </a:r>
            <a:r>
              <a:rPr lang="en-US" sz="2000" dirty="0"/>
              <a:t>, </a:t>
            </a:r>
            <a:r>
              <a:rPr lang="en-US" sz="2000" dirty="0" err="1"/>
              <a:t>karşılaştırma</a:t>
            </a:r>
            <a:r>
              <a:rPr lang="en-US" sz="2000" dirty="0"/>
              <a:t> </a:t>
            </a:r>
            <a:r>
              <a:rPr lang="en-US" sz="2000" dirty="0" err="1"/>
              <a:t>amacıyla</a:t>
            </a:r>
            <a:r>
              <a:rPr lang="en-US" sz="2000" dirty="0"/>
              <a:t> </a:t>
            </a:r>
            <a:r>
              <a:rPr lang="en-US" sz="2000" dirty="0" err="1"/>
              <a:t>yalnızca</a:t>
            </a:r>
            <a:r>
              <a:rPr lang="en-US" sz="2000" dirty="0"/>
              <a:t> </a:t>
            </a:r>
            <a:r>
              <a:rPr lang="en-US" sz="2000" dirty="0" err="1"/>
              <a:t>periferik</a:t>
            </a:r>
            <a:r>
              <a:rPr lang="en-US" sz="2000" dirty="0"/>
              <a:t> </a:t>
            </a:r>
            <a:r>
              <a:rPr lang="en-US" sz="2000" dirty="0" err="1"/>
              <a:t>lezyonlar</a:t>
            </a:r>
            <a:r>
              <a:rPr lang="en-US" sz="2000" dirty="0"/>
              <a:t> alt </a:t>
            </a:r>
            <a:r>
              <a:rPr lang="en-US" sz="2000" dirty="0" err="1"/>
              <a:t>kümesinde</a:t>
            </a:r>
            <a:r>
              <a:rPr lang="en-US" sz="2000" dirty="0"/>
              <a:t> (</a:t>
            </a:r>
            <a:r>
              <a:rPr lang="en-US" sz="2000" dirty="0" err="1"/>
              <a:t>yalnızca</a:t>
            </a:r>
            <a:r>
              <a:rPr lang="en-US" sz="2000" dirty="0"/>
              <a:t> 4-5 </a:t>
            </a:r>
            <a:r>
              <a:rPr lang="en-US" sz="2000" dirty="0" err="1"/>
              <a:t>ve</a:t>
            </a:r>
            <a:r>
              <a:rPr lang="en-US" sz="2000" dirty="0"/>
              <a:t> 8-10 </a:t>
            </a:r>
            <a:r>
              <a:rPr lang="en-US" sz="2000" dirty="0" err="1"/>
              <a:t>fraksiyon</a:t>
            </a:r>
            <a:r>
              <a:rPr lang="en-US" sz="2000" dirty="0"/>
              <a:t> </a:t>
            </a:r>
            <a:r>
              <a:rPr lang="en-US" sz="2000" dirty="0" err="1"/>
              <a:t>gruplarında</a:t>
            </a:r>
            <a:r>
              <a:rPr lang="en-US" sz="2000" dirty="0"/>
              <a:t> </a:t>
            </a:r>
            <a:r>
              <a:rPr lang="en-US" sz="2000" dirty="0" err="1"/>
              <a:t>bulunan</a:t>
            </a:r>
            <a:r>
              <a:rPr lang="en-US" sz="2000" dirty="0"/>
              <a:t> </a:t>
            </a:r>
            <a:r>
              <a:rPr lang="en-US" sz="2000" dirty="0" err="1"/>
              <a:t>merkezi</a:t>
            </a:r>
            <a:r>
              <a:rPr lang="en-US" sz="2000" dirty="0"/>
              <a:t> </a:t>
            </a:r>
            <a:r>
              <a:rPr lang="en-US" sz="2000" dirty="0" err="1"/>
              <a:t>tümörler</a:t>
            </a:r>
            <a:r>
              <a:rPr lang="en-US" sz="2000" dirty="0"/>
              <a:t> </a:t>
            </a:r>
            <a:r>
              <a:rPr lang="en-US" sz="2000" dirty="0" err="1"/>
              <a:t>hariç</a:t>
            </a:r>
            <a:r>
              <a:rPr lang="en-US" sz="2000" dirty="0"/>
              <a:t>) </a:t>
            </a:r>
            <a:r>
              <a:rPr lang="en-US" sz="2000" dirty="0" err="1"/>
              <a:t>bildirilmiştir</a:t>
            </a:r>
            <a:r>
              <a:rPr lang="en-US" sz="2000" dirty="0"/>
              <a:t>, </a:t>
            </a:r>
            <a:r>
              <a:rPr lang="en-US" sz="2000" dirty="0" err="1"/>
              <a:t>çünkü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toksisitenin</a:t>
            </a:r>
            <a:r>
              <a:rPr lang="en-US" sz="2000" dirty="0"/>
              <a:t> </a:t>
            </a:r>
            <a:r>
              <a:rPr lang="en-US" sz="2000" dirty="0" err="1"/>
              <a:t>merkezi</a:t>
            </a:r>
            <a:r>
              <a:rPr lang="en-US" sz="2000" dirty="0"/>
              <a:t> </a:t>
            </a:r>
            <a:r>
              <a:rPr lang="en-US" sz="2000" dirty="0" err="1"/>
              <a:t>lezyonlarda</a:t>
            </a:r>
            <a:r>
              <a:rPr lang="en-US" sz="2000" dirty="0"/>
              <a:t> </a:t>
            </a:r>
            <a:r>
              <a:rPr lang="en-US" sz="2000" dirty="0" err="1"/>
              <a:t>görülmesi</a:t>
            </a:r>
            <a:r>
              <a:rPr lang="en-US" sz="2000" dirty="0"/>
              <a:t> </a:t>
            </a:r>
            <a:r>
              <a:rPr lang="en-US" sz="2000" dirty="0" err="1"/>
              <a:t>beklenme</a:t>
            </a:r>
            <a:r>
              <a:rPr lang="tr-TR" sz="2000" dirty="0" err="1"/>
              <a:t>mektedir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37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8" name="Picture 2" descr="confidence ile ilgili gÃ¶rsel sonucu">
            <a:extLst>
              <a:ext uri="{FF2B5EF4-FFF2-40B4-BE49-F238E27FC236}">
                <a16:creationId xmlns:a16="http://schemas.microsoft.com/office/drawing/2014/main" id="{B8E4AD87-3D68-4F26-A45B-90DDB9EB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" y="1083332"/>
            <a:ext cx="4029076" cy="30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ccuracy ile ilgili gÃ¶rsel sonucu">
            <a:extLst>
              <a:ext uri="{FF2B5EF4-FFF2-40B4-BE49-F238E27FC236}">
                <a16:creationId xmlns:a16="http://schemas.microsoft.com/office/drawing/2014/main" id="{C38D5A54-0B56-40F3-886B-D299D875E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6" y="380999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2EE172EE-8155-4D5D-92F6-6C3E819FD907}"/>
              </a:ext>
            </a:extLst>
          </p:cNvPr>
          <p:cNvSpPr txBox="1"/>
          <p:nvPr/>
        </p:nvSpPr>
        <p:spPr>
          <a:xfrm>
            <a:off x="4326363" y="2593371"/>
            <a:ext cx="727928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err="1"/>
              <a:t>SBRT’de</a:t>
            </a:r>
            <a:r>
              <a:rPr lang="tr-TR" dirty="0"/>
              <a:t> doğruluktaki güven; tedavi simülasyonu ve planlamasından ışının verilmesine kadar ki tüm aşamalarda modern; görüntüleme, simülasyon, tedavi planlaması ve tedavi cihazlarının tedavinin tüm aşamalarına entegrasyonu ile sağlanır. 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40D0266-0AA5-43E6-9BCD-3D9F310ABF09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06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96BBE-316B-BFC1-E267-D4DE8BAD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FB31694-2273-2642-30C8-A5F238326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E851B61-C47D-568E-DB65-FC624EB6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9B98D05-EE60-2176-16A4-77A1C8095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887" y="169145"/>
            <a:ext cx="8159832" cy="345988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0314E57-620A-54B7-AB10-7F3650BE7008}"/>
              </a:ext>
            </a:extLst>
          </p:cNvPr>
          <p:cNvSpPr txBox="1"/>
          <p:nvPr/>
        </p:nvSpPr>
        <p:spPr>
          <a:xfrm>
            <a:off x="338896" y="3753133"/>
            <a:ext cx="11514208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Genel</a:t>
            </a:r>
            <a:r>
              <a:rPr lang="en-US" sz="2000" dirty="0"/>
              <a:t> 2 </a:t>
            </a:r>
            <a:r>
              <a:rPr lang="en-US" sz="2000" dirty="0" err="1"/>
              <a:t>yıllık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başarısızlık</a:t>
            </a:r>
            <a:r>
              <a:rPr lang="en-US" sz="2000" dirty="0"/>
              <a:t> </a:t>
            </a:r>
            <a:r>
              <a:rPr lang="en-US" sz="2000" dirty="0" err="1"/>
              <a:t>oranı</a:t>
            </a:r>
            <a:r>
              <a:rPr lang="en-US" sz="2000" dirty="0"/>
              <a:t> %13,1'dir </a:t>
            </a:r>
            <a:r>
              <a:rPr lang="en-US" sz="2000" dirty="0" err="1"/>
              <a:t>ve</a:t>
            </a:r>
            <a:r>
              <a:rPr lang="en-US" sz="2000" dirty="0"/>
              <a:t> 1, 4-5 </a:t>
            </a:r>
            <a:r>
              <a:rPr lang="en-US" sz="2000" dirty="0" err="1"/>
              <a:t>ve</a:t>
            </a:r>
            <a:r>
              <a:rPr lang="en-US" sz="2000" dirty="0"/>
              <a:t> 8-10 </a:t>
            </a:r>
            <a:r>
              <a:rPr lang="en-US" sz="2000" dirty="0" err="1"/>
              <a:t>fraksiyon</a:t>
            </a:r>
            <a:r>
              <a:rPr lang="en-US" sz="2000" dirty="0"/>
              <a:t> </a:t>
            </a:r>
            <a:r>
              <a:rPr lang="en-US" sz="2000" dirty="0" err="1"/>
              <a:t>gruplarıyla</a:t>
            </a:r>
            <a:r>
              <a:rPr lang="en-US" sz="2000" dirty="0"/>
              <a:t> (</a:t>
            </a:r>
            <a:r>
              <a:rPr lang="en-US" sz="2000" dirty="0" err="1"/>
              <a:t>sırasıyla</a:t>
            </a:r>
            <a:r>
              <a:rPr lang="en-US" sz="2000" dirty="0"/>
              <a:t> %21, %15,5 </a:t>
            </a:r>
            <a:r>
              <a:rPr lang="en-US" sz="2000" dirty="0" err="1"/>
              <a:t>ve</a:t>
            </a:r>
            <a:r>
              <a:rPr lang="en-US" sz="2000" dirty="0"/>
              <a:t> %13,3) </a:t>
            </a:r>
            <a:r>
              <a:rPr lang="en-US" sz="2000" dirty="0" err="1"/>
              <a:t>karşılaştırıldığında</a:t>
            </a:r>
            <a:r>
              <a:rPr lang="en-US" sz="2000" dirty="0"/>
              <a:t> 3 </a:t>
            </a:r>
            <a:r>
              <a:rPr lang="en-US" sz="2000" dirty="0" err="1"/>
              <a:t>fraksiyon</a:t>
            </a:r>
            <a:r>
              <a:rPr lang="en-US" sz="2000" dirty="0"/>
              <a:t> </a:t>
            </a:r>
            <a:r>
              <a:rPr lang="en-US" sz="2000" dirty="0" err="1"/>
              <a:t>grubunda</a:t>
            </a:r>
            <a:r>
              <a:rPr lang="en-US" sz="2000" dirty="0"/>
              <a:t> (%4,3)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düşüktür</a:t>
            </a:r>
            <a:r>
              <a:rPr lang="en-US" sz="2000" dirty="0"/>
              <a:t>.</a:t>
            </a:r>
            <a:endParaRPr lang="tr-TR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Genel</a:t>
            </a:r>
            <a:r>
              <a:rPr lang="en-US" sz="2000" dirty="0"/>
              <a:t> 2 </a:t>
            </a:r>
            <a:r>
              <a:rPr lang="en-US" sz="2000" dirty="0" err="1"/>
              <a:t>yıllık</a:t>
            </a:r>
            <a:r>
              <a:rPr lang="en-US" sz="2000" dirty="0"/>
              <a:t> </a:t>
            </a:r>
            <a:r>
              <a:rPr lang="en-US" sz="2000" dirty="0" err="1"/>
              <a:t>lober</a:t>
            </a:r>
            <a:r>
              <a:rPr lang="en-US" sz="2000" dirty="0"/>
              <a:t>, nodal, </a:t>
            </a:r>
            <a:r>
              <a:rPr lang="en-US" sz="2000" dirty="0" err="1"/>
              <a:t>uzak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herhangi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başarısızlık</a:t>
            </a:r>
            <a:r>
              <a:rPr lang="en-US" sz="2000" dirty="0"/>
              <a:t> </a:t>
            </a:r>
            <a:r>
              <a:rPr lang="en-US" sz="2000" dirty="0" err="1"/>
              <a:t>oranları</a:t>
            </a:r>
            <a:r>
              <a:rPr lang="en-US" sz="2000" dirty="0"/>
              <a:t> </a:t>
            </a:r>
            <a:r>
              <a:rPr lang="en-US" sz="2000" dirty="0" err="1"/>
              <a:t>sırasıyla</a:t>
            </a:r>
            <a:r>
              <a:rPr lang="en-US" sz="2000" dirty="0"/>
              <a:t> %3,5, %13,9, %27,1 </a:t>
            </a:r>
            <a:r>
              <a:rPr lang="en-US" sz="2000" dirty="0" err="1"/>
              <a:t>ve</a:t>
            </a:r>
            <a:r>
              <a:rPr lang="en-US" sz="2000" dirty="0"/>
              <a:t> %37,2</a:t>
            </a:r>
            <a:r>
              <a:rPr lang="tr-TR" sz="2000" dirty="0"/>
              <a:t>’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9837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DC98A-C288-F846-6AD3-6B75C4175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C89B4C3-B4B2-B711-B617-83C3F441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E4D5A5D-5F2F-33F9-A8E9-C0D1E925A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F948A7-5A8E-43D0-3B71-66D069D56987}"/>
              </a:ext>
            </a:extLst>
          </p:cNvPr>
          <p:cNvSpPr txBox="1"/>
          <p:nvPr/>
        </p:nvSpPr>
        <p:spPr>
          <a:xfrm>
            <a:off x="338895" y="4543709"/>
            <a:ext cx="11514208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Kaba</a:t>
            </a:r>
            <a:r>
              <a:rPr lang="en-US" sz="2000" dirty="0"/>
              <a:t> </a:t>
            </a:r>
            <a:r>
              <a:rPr lang="en-US" sz="2000" dirty="0" err="1"/>
              <a:t>pulmoner</a:t>
            </a:r>
            <a:r>
              <a:rPr lang="en-US" sz="2000" dirty="0"/>
              <a:t> </a:t>
            </a:r>
            <a:r>
              <a:rPr lang="en-US" sz="2000" dirty="0" err="1"/>
              <a:t>toksisite</a:t>
            </a:r>
            <a:r>
              <a:rPr lang="en-US" sz="2000" dirty="0"/>
              <a:t> </a:t>
            </a:r>
            <a:r>
              <a:rPr lang="en-US" sz="2000" dirty="0" err="1"/>
              <a:t>oranı</a:t>
            </a:r>
            <a:r>
              <a:rPr lang="en-US" sz="2000" dirty="0"/>
              <a:t> (</a:t>
            </a:r>
            <a:r>
              <a:rPr lang="en-US" sz="2000" dirty="0" err="1"/>
              <a:t>herhangi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derece</a:t>
            </a:r>
            <a:r>
              <a:rPr lang="en-US" sz="2000" dirty="0"/>
              <a:t>) %5,1'dir </a:t>
            </a:r>
            <a:r>
              <a:rPr lang="en-US" sz="2000" dirty="0" err="1"/>
              <a:t>ve</a:t>
            </a:r>
            <a:r>
              <a:rPr lang="en-US" sz="2000" dirty="0"/>
              <a:t> 1 </a:t>
            </a:r>
            <a:r>
              <a:rPr lang="en-US" sz="2000" dirty="0" err="1"/>
              <a:t>fraksiyon</a:t>
            </a:r>
            <a:r>
              <a:rPr lang="en-US" sz="2000" dirty="0"/>
              <a:t> (%3,2) </a:t>
            </a:r>
            <a:r>
              <a:rPr lang="en-US" sz="2000" dirty="0" err="1"/>
              <a:t>veya</a:t>
            </a:r>
            <a:r>
              <a:rPr lang="en-US" sz="2000" dirty="0"/>
              <a:t> 4-5 </a:t>
            </a:r>
            <a:r>
              <a:rPr lang="en-US" sz="2000" dirty="0" err="1"/>
              <a:t>fraksiyon</a:t>
            </a:r>
            <a:r>
              <a:rPr lang="en-US" sz="2000" dirty="0"/>
              <a:t> (%3,8)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karşılaştırıldığında</a:t>
            </a:r>
            <a:r>
              <a:rPr lang="en-US" sz="2000" dirty="0"/>
              <a:t> 3 </a:t>
            </a:r>
            <a:r>
              <a:rPr lang="en-US" sz="2000" dirty="0" err="1"/>
              <a:t>fraksiyon</a:t>
            </a:r>
            <a:r>
              <a:rPr lang="en-US" sz="2000" dirty="0"/>
              <a:t> (%5,0)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hastalarda</a:t>
            </a:r>
            <a:r>
              <a:rPr lang="en-US" sz="2000" dirty="0"/>
              <a:t> </a:t>
            </a:r>
            <a:r>
              <a:rPr lang="en-US" sz="2000" dirty="0" err="1"/>
              <a:t>biraz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yüksektir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8-10 </a:t>
            </a:r>
            <a:r>
              <a:rPr lang="en-US" sz="2000" dirty="0" err="1"/>
              <a:t>fraksiyon</a:t>
            </a:r>
            <a:r>
              <a:rPr lang="en-US" sz="2000" dirty="0"/>
              <a:t> (1-5 </a:t>
            </a:r>
            <a:r>
              <a:rPr lang="en-US" sz="2000" dirty="0" err="1"/>
              <a:t>fraksiyon</a:t>
            </a:r>
            <a:r>
              <a:rPr lang="en-US" sz="2000" dirty="0"/>
              <a:t> </a:t>
            </a:r>
            <a:r>
              <a:rPr lang="en-US" sz="2000" dirty="0" err="1"/>
              <a:t>rejimleri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kısıtlamaların</a:t>
            </a:r>
            <a:r>
              <a:rPr lang="en-US" sz="2000" dirty="0"/>
              <a:t> </a:t>
            </a:r>
            <a:r>
              <a:rPr lang="en-US" sz="2000" dirty="0" err="1"/>
              <a:t>ötesinde</a:t>
            </a:r>
            <a:r>
              <a:rPr lang="en-US" sz="2000" dirty="0"/>
              <a:t> </a:t>
            </a:r>
            <a:r>
              <a:rPr lang="en-US" sz="2000" dirty="0" err="1"/>
              <a:t>oldukları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seçkin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grup</a:t>
            </a:r>
            <a:r>
              <a:rPr lang="en-US" sz="2000" dirty="0"/>
              <a:t> </a:t>
            </a:r>
            <a:r>
              <a:rPr lang="en-US" sz="2000" dirty="0" err="1"/>
              <a:t>olsa</a:t>
            </a:r>
            <a:r>
              <a:rPr lang="en-US" sz="2000" dirty="0"/>
              <a:t> da)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hastalarda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yüksektir</a:t>
            </a:r>
            <a:r>
              <a:rPr lang="en-US" sz="2000" dirty="0"/>
              <a:t> (%27,3) (P&lt;.0001; Tablo 2).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1AE3264-8E5C-7189-02D0-843C5CACA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918" y="465851"/>
            <a:ext cx="7792163" cy="38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18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1D2F3-E5AB-7800-344A-2C1A1203D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1285A16-2418-E902-790E-1B31C379F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72FDD63-824C-8DC2-246D-3BB879B1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4CB462C-9885-E63A-7869-D9B573C5E184}"/>
              </a:ext>
            </a:extLst>
          </p:cNvPr>
          <p:cNvSpPr txBox="1"/>
          <p:nvPr/>
        </p:nvSpPr>
        <p:spPr>
          <a:xfrm>
            <a:off x="300795" y="4381784"/>
            <a:ext cx="1151420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Göğüs</a:t>
            </a:r>
            <a:r>
              <a:rPr lang="en-US" sz="2000" dirty="0"/>
              <a:t> </a:t>
            </a:r>
            <a:r>
              <a:rPr lang="en-US" sz="2000" dirty="0" err="1"/>
              <a:t>duvarı</a:t>
            </a:r>
            <a:r>
              <a:rPr lang="en-US" sz="2000" dirty="0"/>
              <a:t> </a:t>
            </a:r>
            <a:r>
              <a:rPr lang="en-US" sz="2000" dirty="0" err="1"/>
              <a:t>toksisitesi</a:t>
            </a:r>
            <a:r>
              <a:rPr lang="en-US" sz="2000" dirty="0"/>
              <a:t> (</a:t>
            </a:r>
            <a:r>
              <a:rPr lang="en-US" sz="2000" dirty="0" err="1"/>
              <a:t>herhangi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derece</a:t>
            </a:r>
            <a:r>
              <a:rPr lang="en-US" sz="2000" dirty="0"/>
              <a:t>) </a:t>
            </a:r>
            <a:r>
              <a:rPr lang="en-US" sz="2000" dirty="0" err="1"/>
              <a:t>oranları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adil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karşılaştırma</a:t>
            </a:r>
            <a:r>
              <a:rPr lang="tr-TR" sz="2000" dirty="0"/>
              <a:t> yapabilmek amacıyla</a:t>
            </a:r>
            <a:r>
              <a:rPr lang="en-US" sz="2000" dirty="0"/>
              <a:t> </a:t>
            </a:r>
            <a:r>
              <a:rPr lang="tr-TR" sz="2000" dirty="0"/>
              <a:t>yapılan analiz</a:t>
            </a:r>
            <a:r>
              <a:rPr lang="en-US" sz="2000" dirty="0"/>
              <a:t> </a:t>
            </a:r>
            <a:r>
              <a:rPr lang="en-US" sz="2000" dirty="0" err="1"/>
              <a:t>periferik</a:t>
            </a:r>
            <a:r>
              <a:rPr lang="en-US" sz="2000" dirty="0"/>
              <a:t> </a:t>
            </a:r>
            <a:r>
              <a:rPr lang="en-US" sz="2000" dirty="0" err="1"/>
              <a:t>tümörlü</a:t>
            </a:r>
            <a:r>
              <a:rPr lang="en-US" sz="2000" dirty="0"/>
              <a:t> </a:t>
            </a:r>
            <a:r>
              <a:rPr lang="en-US" sz="2000" dirty="0" err="1"/>
              <a:t>hastalarla</a:t>
            </a:r>
            <a:r>
              <a:rPr lang="en-US" sz="2000" dirty="0"/>
              <a:t> </a:t>
            </a:r>
            <a:r>
              <a:rPr lang="en-US" sz="2000" dirty="0" err="1"/>
              <a:t>sınırlandı</a:t>
            </a:r>
            <a:r>
              <a:rPr lang="tr-TR" sz="2000" dirty="0" err="1"/>
              <a:t>rılmıştı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böylece</a:t>
            </a:r>
            <a:r>
              <a:rPr lang="en-US" sz="2000" dirty="0"/>
              <a:t> 4-5 </a:t>
            </a:r>
            <a:r>
              <a:rPr lang="en-US" sz="2000" dirty="0" err="1"/>
              <a:t>ve</a:t>
            </a:r>
            <a:r>
              <a:rPr lang="en-US" sz="2000" dirty="0"/>
              <a:t> 8-10 </a:t>
            </a:r>
            <a:r>
              <a:rPr lang="en-US" sz="2000" dirty="0" err="1"/>
              <a:t>fraksiyon</a:t>
            </a:r>
            <a:r>
              <a:rPr lang="en-US" sz="2000" dirty="0"/>
              <a:t> </a:t>
            </a:r>
            <a:r>
              <a:rPr lang="en-US" sz="2000" dirty="0" err="1"/>
              <a:t>gruplarındaki</a:t>
            </a:r>
            <a:r>
              <a:rPr lang="en-US" sz="2000" dirty="0"/>
              <a:t> </a:t>
            </a:r>
            <a:r>
              <a:rPr lang="en-US" sz="2000" dirty="0" err="1"/>
              <a:t>santral</a:t>
            </a:r>
            <a:r>
              <a:rPr lang="en-US" sz="2000" dirty="0"/>
              <a:t> </a:t>
            </a:r>
            <a:r>
              <a:rPr lang="en-US" sz="2000" dirty="0" err="1"/>
              <a:t>tümörleri</a:t>
            </a:r>
            <a:r>
              <a:rPr lang="en-US" sz="2000" dirty="0"/>
              <a:t> </a:t>
            </a:r>
            <a:r>
              <a:rPr lang="en-US" sz="2000" dirty="0" err="1"/>
              <a:t>göğüs</a:t>
            </a:r>
            <a:r>
              <a:rPr lang="en-US" sz="2000" dirty="0"/>
              <a:t> </a:t>
            </a:r>
            <a:r>
              <a:rPr lang="en-US" sz="2000" dirty="0" err="1"/>
              <a:t>duvarı</a:t>
            </a:r>
            <a:r>
              <a:rPr lang="en-US" sz="2000" dirty="0"/>
              <a:t> </a:t>
            </a:r>
            <a:r>
              <a:rPr lang="en-US" sz="2000" dirty="0" err="1"/>
              <a:t>toksisitesi</a:t>
            </a:r>
            <a:r>
              <a:rPr lang="en-US" sz="2000" dirty="0"/>
              <a:t> </a:t>
            </a:r>
            <a:r>
              <a:rPr lang="en-US" sz="2000" dirty="0" err="1"/>
              <a:t>analizinden</a:t>
            </a:r>
            <a:r>
              <a:rPr lang="en-US" sz="2000" dirty="0"/>
              <a:t> </a:t>
            </a:r>
            <a:r>
              <a:rPr lang="en-US" sz="2000" dirty="0" err="1"/>
              <a:t>çık</a:t>
            </a:r>
            <a:r>
              <a:rPr lang="tr-TR" sz="2000" dirty="0" err="1"/>
              <a:t>artılmıştır</a:t>
            </a:r>
            <a:r>
              <a:rPr lang="en-US" sz="2000" dirty="0"/>
              <a:t>. </a:t>
            </a:r>
            <a:endParaRPr lang="tr-TR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Göğüs</a:t>
            </a:r>
            <a:r>
              <a:rPr lang="en-US" sz="2000" dirty="0"/>
              <a:t> </a:t>
            </a:r>
            <a:r>
              <a:rPr lang="en-US" sz="2000" dirty="0" err="1"/>
              <a:t>duvarı</a:t>
            </a:r>
            <a:r>
              <a:rPr lang="en-US" sz="2000" dirty="0"/>
              <a:t> </a:t>
            </a:r>
            <a:r>
              <a:rPr lang="en-US" sz="2000" dirty="0" err="1"/>
              <a:t>toksisitesinin</a:t>
            </a:r>
            <a:r>
              <a:rPr lang="en-US" sz="2000" dirty="0"/>
              <a:t> (ham </a:t>
            </a:r>
            <a:r>
              <a:rPr lang="en-US" sz="2000" dirty="0" err="1"/>
              <a:t>oran</a:t>
            </a:r>
            <a:r>
              <a:rPr lang="en-US" sz="2000" dirty="0"/>
              <a:t>) 3 (%23,7) </a:t>
            </a:r>
            <a:r>
              <a:rPr lang="en-US" sz="2000" dirty="0" err="1"/>
              <a:t>ve</a:t>
            </a:r>
            <a:r>
              <a:rPr lang="en-US" sz="2000" dirty="0"/>
              <a:t> 8-10 (%20) </a:t>
            </a:r>
            <a:r>
              <a:rPr lang="en-US" sz="2000" dirty="0" err="1"/>
              <a:t>fraksiyon</a:t>
            </a:r>
            <a:r>
              <a:rPr lang="en-US" sz="2000" dirty="0"/>
              <a:t> </a:t>
            </a:r>
            <a:r>
              <a:rPr lang="en-US" sz="2000" dirty="0" err="1"/>
              <a:t>gruplarında</a:t>
            </a:r>
            <a:r>
              <a:rPr lang="en-US" sz="2000" dirty="0"/>
              <a:t> 1 (%8,6) </a:t>
            </a:r>
            <a:r>
              <a:rPr lang="en-US" sz="2000" dirty="0" err="1"/>
              <a:t>ve</a:t>
            </a:r>
            <a:r>
              <a:rPr lang="en-US" sz="2000" dirty="0"/>
              <a:t> 4-5 (%7,7) </a:t>
            </a:r>
            <a:r>
              <a:rPr lang="en-US" sz="2000" dirty="0" err="1"/>
              <a:t>fraksiyon</a:t>
            </a:r>
            <a:r>
              <a:rPr lang="en-US" sz="2000" dirty="0"/>
              <a:t> </a:t>
            </a:r>
            <a:r>
              <a:rPr lang="en-US" sz="2000" dirty="0" err="1"/>
              <a:t>gruplarına</a:t>
            </a:r>
            <a:r>
              <a:rPr lang="en-US" sz="2000" dirty="0"/>
              <a:t> </a:t>
            </a:r>
            <a:r>
              <a:rPr lang="en-US" sz="2000" dirty="0" err="1"/>
              <a:t>kıyasla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yaygın</a:t>
            </a:r>
            <a:r>
              <a:rPr lang="en-US" sz="2000" dirty="0"/>
              <a:t> </a:t>
            </a:r>
            <a:r>
              <a:rPr lang="en-US" sz="2000" dirty="0" err="1"/>
              <a:t>olduğu</a:t>
            </a:r>
            <a:r>
              <a:rPr lang="en-US" sz="2000" dirty="0"/>
              <a:t> </a:t>
            </a:r>
            <a:r>
              <a:rPr lang="en-US" sz="2000" dirty="0" err="1"/>
              <a:t>kaydedilmiştir</a:t>
            </a:r>
            <a:r>
              <a:rPr lang="en-US" sz="2000" dirty="0"/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5D791C0-834E-657C-1886-DE0BF00AD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918" y="465851"/>
            <a:ext cx="7792163" cy="38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84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12140-5117-CBE3-FB21-2A7376BB8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6911770-02E7-304C-0D2A-605F56BD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93889B7-96F4-7BA4-8F78-1013D9A95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370F5AE-E511-65EB-DA05-EAC4B327CB95}"/>
              </a:ext>
            </a:extLst>
          </p:cNvPr>
          <p:cNvSpPr txBox="1"/>
          <p:nvPr/>
        </p:nvSpPr>
        <p:spPr>
          <a:xfrm>
            <a:off x="5443538" y="5405721"/>
            <a:ext cx="626669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3200" dirty="0"/>
              <a:t>Dinlediğiniz için teşekkür ederim….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884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FC05DE2-1ACA-427A-997E-124803DBA559}"/>
              </a:ext>
            </a:extLst>
          </p:cNvPr>
          <p:cNvSpPr txBox="1"/>
          <p:nvPr/>
        </p:nvSpPr>
        <p:spPr>
          <a:xfrm>
            <a:off x="1543050" y="398114"/>
            <a:ext cx="300513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3200" dirty="0">
                <a:solidFill>
                  <a:srgbClr val="FF0000"/>
                </a:solidFill>
              </a:rPr>
              <a:t>SBRT – 3D/IMRT</a:t>
            </a:r>
            <a:endParaRPr lang="tr-TR" sz="32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5F7FAC0-BC3F-4600-90C6-B2B67A0FECE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482605" y="1890784"/>
            <a:ext cx="10561633" cy="476178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E3186E3-F4DF-44A2-8C2B-6D724B8DD7A4}"/>
              </a:ext>
            </a:extLst>
          </p:cNvPr>
          <p:cNvSpPr txBox="1"/>
          <p:nvPr/>
        </p:nvSpPr>
        <p:spPr>
          <a:xfrm>
            <a:off x="11117495" y="6618238"/>
            <a:ext cx="976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/>
              <a:t>*AAPM TG 101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B97575-E820-4230-9798-4A2718ED3829}"/>
              </a:ext>
            </a:extLst>
          </p:cNvPr>
          <p:cNvSpPr/>
          <p:nvPr/>
        </p:nvSpPr>
        <p:spPr>
          <a:xfrm>
            <a:off x="5764670" y="2219325"/>
            <a:ext cx="919162" cy="3619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ECA1F1-6E78-4480-AB3E-A418D13C7D27}"/>
              </a:ext>
            </a:extLst>
          </p:cNvPr>
          <p:cNvSpPr/>
          <p:nvPr/>
        </p:nvSpPr>
        <p:spPr>
          <a:xfrm>
            <a:off x="9077340" y="2219325"/>
            <a:ext cx="919162" cy="3619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SRS/SBRT - Coastal Edge Radiation Oncology - Dr. James Melotek">
            <a:extLst>
              <a:ext uri="{FF2B5EF4-FFF2-40B4-BE49-F238E27FC236}">
                <a16:creationId xmlns:a16="http://schemas.microsoft.com/office/drawing/2014/main" id="{1C94CBB4-D02A-0E05-4F39-E3060B1B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01" y="116012"/>
            <a:ext cx="5483749" cy="20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03A8F072-A99E-49B9-B962-1B4723864971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760E3AC-CB16-1C7F-12DA-A8C7A4C0F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521" y="768858"/>
            <a:ext cx="7079558" cy="532028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FC8FA85-35BD-8466-5847-7066D52C5DDE}"/>
              </a:ext>
            </a:extLst>
          </p:cNvPr>
          <p:cNvSpPr txBox="1"/>
          <p:nvPr/>
        </p:nvSpPr>
        <p:spPr>
          <a:xfrm>
            <a:off x="10758487" y="6400800"/>
            <a:ext cx="119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*Atasoy,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767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03A8F072-A99E-49B9-B962-1B4723864971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FC8FA85-35BD-8466-5847-7066D52C5DDE}"/>
              </a:ext>
            </a:extLst>
          </p:cNvPr>
          <p:cNvSpPr txBox="1"/>
          <p:nvPr/>
        </p:nvSpPr>
        <p:spPr>
          <a:xfrm>
            <a:off x="10848975" y="6400800"/>
            <a:ext cx="119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*Atasoy, 2017</a:t>
            </a:r>
            <a:endParaRPr lang="en-US" sz="14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E7F4DAC-7386-9DF2-40C8-B78ED7086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411" y="826413"/>
            <a:ext cx="7297027" cy="55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7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DED8C0-222C-4009-8D6D-047561C9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F5AC31-5639-43BF-BE04-0A153334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03A8F072-A99E-49B9-B962-1B4723864971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FC8FA85-35BD-8466-5847-7066D52C5DDE}"/>
              </a:ext>
            </a:extLst>
          </p:cNvPr>
          <p:cNvSpPr txBox="1"/>
          <p:nvPr/>
        </p:nvSpPr>
        <p:spPr>
          <a:xfrm>
            <a:off x="10544175" y="6376987"/>
            <a:ext cx="119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*Atasoy, 2017</a:t>
            </a:r>
            <a:endParaRPr lang="en-US" sz="14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7842C01-801A-4947-DE78-F6D6120C8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992" y="1126087"/>
            <a:ext cx="6958516" cy="47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4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8E885-9F6C-46BE-FFB8-68AFE038E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9212CC4-7D7C-691F-8C30-5362D61A1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5096"/>
            <a:ext cx="1047751" cy="1028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08DA1FA-4813-0006-F3B7-0A4E7268F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95" y="55096"/>
            <a:ext cx="1036313" cy="10357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42113D64-9F0B-A04B-27CB-2C09EEDA44D8}"/>
              </a:ext>
            </a:extLst>
          </p:cNvPr>
          <p:cNvSpPr txBox="1"/>
          <p:nvPr/>
        </p:nvSpPr>
        <p:spPr>
          <a:xfrm>
            <a:off x="1457325" y="204602"/>
            <a:ext cx="13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3940C38-23C4-E56F-8DFD-7984DFBCE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956" y="1604541"/>
            <a:ext cx="8463555" cy="344847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4887176-C949-E983-E18E-D39CA53B9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488" y="5118472"/>
            <a:ext cx="7869923" cy="2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28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2050</Words>
  <Application>Microsoft Office PowerPoint</Application>
  <PresentationFormat>Geniş ekran</PresentationFormat>
  <Paragraphs>126</Paragraphs>
  <Slides>43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Teması</vt:lpstr>
      <vt:lpstr>Akciğer Kanserinde Farklı Fraksinasyon Şemalarının Radyobiyolojik Açıdan Değerlendirilmesi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Kerem Duruer</dc:creator>
  <cp:lastModifiedBy>Kerem Duruer</cp:lastModifiedBy>
  <cp:revision>62</cp:revision>
  <dcterms:created xsi:type="dcterms:W3CDTF">2024-10-03T06:19:24Z</dcterms:created>
  <dcterms:modified xsi:type="dcterms:W3CDTF">2024-10-11T09:50:52Z</dcterms:modified>
</cp:coreProperties>
</file>