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6" r:id="rId5"/>
    <p:sldId id="258" r:id="rId6"/>
    <p:sldId id="260" r:id="rId7"/>
    <p:sldId id="277" r:id="rId8"/>
    <p:sldId id="261" r:id="rId9"/>
    <p:sldId id="264" r:id="rId10"/>
    <p:sldId id="263" r:id="rId11"/>
    <p:sldId id="262" r:id="rId12"/>
    <p:sldId id="267" r:id="rId13"/>
    <p:sldId id="278" r:id="rId14"/>
    <p:sldId id="266" r:id="rId15"/>
    <p:sldId id="279" r:id="rId16"/>
    <p:sldId id="265" r:id="rId17"/>
    <p:sldId id="268" r:id="rId18"/>
    <p:sldId id="280" r:id="rId19"/>
    <p:sldId id="269" r:id="rId20"/>
    <p:sldId id="281" r:id="rId21"/>
    <p:sldId id="270" r:id="rId22"/>
    <p:sldId id="272" r:id="rId23"/>
    <p:sldId id="282" r:id="rId24"/>
    <p:sldId id="283" r:id="rId25"/>
    <p:sldId id="316" r:id="rId26"/>
    <p:sldId id="284" r:id="rId27"/>
    <p:sldId id="285" r:id="rId28"/>
    <p:sldId id="317" r:id="rId29"/>
    <p:sldId id="318" r:id="rId30"/>
    <p:sldId id="319" r:id="rId31"/>
    <p:sldId id="320" r:id="rId32"/>
    <p:sldId id="321" r:id="rId33"/>
    <p:sldId id="322" r:id="rId34"/>
    <p:sldId id="286" r:id="rId35"/>
    <p:sldId id="288" r:id="rId36"/>
    <p:sldId id="309" r:id="rId37"/>
    <p:sldId id="289" r:id="rId38"/>
    <p:sldId id="290" r:id="rId39"/>
    <p:sldId id="291" r:id="rId40"/>
    <p:sldId id="292" r:id="rId41"/>
    <p:sldId id="293" r:id="rId42"/>
    <p:sldId id="323" r:id="rId43"/>
    <p:sldId id="324" r:id="rId44"/>
    <p:sldId id="325" r:id="rId45"/>
    <p:sldId id="326" r:id="rId46"/>
    <p:sldId id="327" r:id="rId47"/>
    <p:sldId id="328" r:id="rId48"/>
    <p:sldId id="307" r:id="rId49"/>
    <p:sldId id="308" r:id="rId50"/>
    <p:sldId id="329"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688D9-6295-4E2C-8434-C8CB67FB33DB}" v="369" dt="2022-12-22T18:18:45.444"/>
    <p1510:client id="{0601DBE2-5EE5-4E99-942B-87607F551A59}" v="406" dt="2022-12-29T17:24:10.113"/>
    <p1510:client id="{493091A1-281E-4F1F-9572-8B9706593831}" v="1873" dt="2022-12-18T13:11:08.519"/>
    <p1510:client id="{A0AD367B-7968-492A-B695-36BCCC197C88}" v="5" dt="2022-12-23T03:53:36.149"/>
    <p1510:client id="{A847C074-3143-402D-B6DA-CCA53B573E4F}" v="151" dt="2022-12-16T10:46:16.438"/>
    <p1510:client id="{D66B4D24-140B-4742-8221-7206B62D9F0E}" v="443" dt="2022-12-26T16:33:42.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4.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B2B4C0-89A7-4C80-B2D4-4FC7A8B956FF}"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8ADDE116-51D4-45D1-8DAD-1FCFC1D3288E}">
      <dgm:prSet/>
      <dgm:spPr/>
      <dgm:t>
        <a:bodyPr/>
        <a:lstStyle/>
        <a:p>
          <a:r>
            <a:rPr lang="tr-TR" b="1" dirty="0"/>
            <a:t>Bu nedenle, yeniden ışınlama için güvenilir doz kısıtlamaları - birkaç istisna dışında- pratikte mevcut değil.</a:t>
          </a:r>
          <a:endParaRPr lang="en-US" b="1" dirty="0"/>
        </a:p>
      </dgm:t>
    </dgm:pt>
    <dgm:pt modelId="{847BDF44-B7B9-4A43-B15D-2A551D4C0818}" type="parTrans" cxnId="{8FEE10A9-2939-41E4-BF94-A1D994ED2ADD}">
      <dgm:prSet/>
      <dgm:spPr/>
      <dgm:t>
        <a:bodyPr/>
        <a:lstStyle/>
        <a:p>
          <a:endParaRPr lang="en-US"/>
        </a:p>
      </dgm:t>
    </dgm:pt>
    <dgm:pt modelId="{436F394C-561A-4B96-8B2E-C1F6E0242271}" type="sibTrans" cxnId="{8FEE10A9-2939-41E4-BF94-A1D994ED2ADD}">
      <dgm:prSet/>
      <dgm:spPr/>
      <dgm:t>
        <a:bodyPr/>
        <a:lstStyle/>
        <a:p>
          <a:endParaRPr lang="en-US"/>
        </a:p>
      </dgm:t>
    </dgm:pt>
    <dgm:pt modelId="{86C0AD7B-9AFD-4AF8-95CB-B23184EEE008}">
      <dgm:prSet/>
      <dgm:spPr/>
      <dgm:t>
        <a:bodyPr/>
        <a:lstStyle/>
        <a:p>
          <a:r>
            <a:rPr lang="tr-TR" b="1" dirty="0"/>
            <a:t>Yeniden ışınlama için altı kılavuz bulundu ve tam metinleri değerlendirildi.</a:t>
          </a:r>
          <a:endParaRPr lang="en-US" b="1" dirty="0"/>
        </a:p>
      </dgm:t>
    </dgm:pt>
    <dgm:pt modelId="{BF4E347B-112A-470F-B698-B998BF3B1DF0}" type="parTrans" cxnId="{C8F73542-D419-403A-996B-EC988F0DDD70}">
      <dgm:prSet/>
      <dgm:spPr/>
      <dgm:t>
        <a:bodyPr/>
        <a:lstStyle/>
        <a:p>
          <a:endParaRPr lang="en-US"/>
        </a:p>
      </dgm:t>
    </dgm:pt>
    <dgm:pt modelId="{1DD0D008-F8A9-41CD-A34D-F20E323C52CD}" type="sibTrans" cxnId="{C8F73542-D419-403A-996B-EC988F0DDD70}">
      <dgm:prSet/>
      <dgm:spPr/>
      <dgm:t>
        <a:bodyPr/>
        <a:lstStyle/>
        <a:p>
          <a:endParaRPr lang="en-US"/>
        </a:p>
      </dgm:t>
    </dgm:pt>
    <dgm:pt modelId="{35F98A48-56F4-4E29-9CD2-408D37F3D7ED}">
      <dgm:prSet/>
      <dgm:spPr/>
      <dgm:t>
        <a:bodyPr/>
        <a:lstStyle/>
        <a:p>
          <a:r>
            <a:rPr lang="tr-TR" b="1" dirty="0"/>
            <a:t>Bu kılavuzların referanslarının taranması, yeniden ışınlama için yeni bir kılavuz belirlenmesini sağladı.</a:t>
          </a:r>
          <a:endParaRPr lang="en-US" b="1" dirty="0"/>
        </a:p>
      </dgm:t>
    </dgm:pt>
    <dgm:pt modelId="{06B9EA5F-EA70-43E6-BB4E-D4C37D264B64}" type="parTrans" cxnId="{C03E6470-085C-4599-B32C-C1DEA4DFB7D6}">
      <dgm:prSet/>
      <dgm:spPr/>
      <dgm:t>
        <a:bodyPr/>
        <a:lstStyle/>
        <a:p>
          <a:endParaRPr lang="en-US"/>
        </a:p>
      </dgm:t>
    </dgm:pt>
    <dgm:pt modelId="{5746C582-190D-4BC4-92F4-78BD1949862F}" type="sibTrans" cxnId="{C03E6470-085C-4599-B32C-C1DEA4DFB7D6}">
      <dgm:prSet/>
      <dgm:spPr/>
      <dgm:t>
        <a:bodyPr/>
        <a:lstStyle/>
        <a:p>
          <a:endParaRPr lang="en-US"/>
        </a:p>
      </dgm:t>
    </dgm:pt>
    <dgm:pt modelId="{C1DE5B8C-5676-46D2-883C-6B082183B77B}" type="pres">
      <dgm:prSet presAssocID="{4FB2B4C0-89A7-4C80-B2D4-4FC7A8B956FF}" presName="diagram" presStyleCnt="0">
        <dgm:presLayoutVars>
          <dgm:dir/>
          <dgm:resizeHandles val="exact"/>
        </dgm:presLayoutVars>
      </dgm:prSet>
      <dgm:spPr/>
    </dgm:pt>
    <dgm:pt modelId="{6B12F251-E2CD-44AF-85C9-C17C7841227D}" type="pres">
      <dgm:prSet presAssocID="{8ADDE116-51D4-45D1-8DAD-1FCFC1D3288E}" presName="node" presStyleLbl="node1" presStyleIdx="0" presStyleCnt="3">
        <dgm:presLayoutVars>
          <dgm:bulletEnabled val="1"/>
        </dgm:presLayoutVars>
      </dgm:prSet>
      <dgm:spPr/>
    </dgm:pt>
    <dgm:pt modelId="{2F563D3E-AB7A-4D14-AC2D-48617D88CB81}" type="pres">
      <dgm:prSet presAssocID="{436F394C-561A-4B96-8B2E-C1F6E0242271}" presName="sibTrans" presStyleLbl="sibTrans2D1" presStyleIdx="0" presStyleCnt="2"/>
      <dgm:spPr/>
    </dgm:pt>
    <dgm:pt modelId="{67A98941-0D2C-4D65-A0C6-F813EBD1A143}" type="pres">
      <dgm:prSet presAssocID="{436F394C-561A-4B96-8B2E-C1F6E0242271}" presName="connectorText" presStyleLbl="sibTrans2D1" presStyleIdx="0" presStyleCnt="2"/>
      <dgm:spPr/>
    </dgm:pt>
    <dgm:pt modelId="{6EC4E8F2-4B7A-4AA2-BF44-2DD53023A43A}" type="pres">
      <dgm:prSet presAssocID="{86C0AD7B-9AFD-4AF8-95CB-B23184EEE008}" presName="node" presStyleLbl="node1" presStyleIdx="1" presStyleCnt="3">
        <dgm:presLayoutVars>
          <dgm:bulletEnabled val="1"/>
        </dgm:presLayoutVars>
      </dgm:prSet>
      <dgm:spPr/>
    </dgm:pt>
    <dgm:pt modelId="{C4647D49-0DAD-41A9-B999-276A66A1DD36}" type="pres">
      <dgm:prSet presAssocID="{1DD0D008-F8A9-41CD-A34D-F20E323C52CD}" presName="sibTrans" presStyleLbl="sibTrans2D1" presStyleIdx="1" presStyleCnt="2"/>
      <dgm:spPr/>
    </dgm:pt>
    <dgm:pt modelId="{9E954071-71BA-46BF-9C0A-27A5ED172F39}" type="pres">
      <dgm:prSet presAssocID="{1DD0D008-F8A9-41CD-A34D-F20E323C52CD}" presName="connectorText" presStyleLbl="sibTrans2D1" presStyleIdx="1" presStyleCnt="2"/>
      <dgm:spPr/>
    </dgm:pt>
    <dgm:pt modelId="{034A8775-D65A-4453-A585-13ABFE75F0FF}" type="pres">
      <dgm:prSet presAssocID="{35F98A48-56F4-4E29-9CD2-408D37F3D7ED}" presName="node" presStyleLbl="node1" presStyleIdx="2" presStyleCnt="3">
        <dgm:presLayoutVars>
          <dgm:bulletEnabled val="1"/>
        </dgm:presLayoutVars>
      </dgm:prSet>
      <dgm:spPr/>
    </dgm:pt>
  </dgm:ptLst>
  <dgm:cxnLst>
    <dgm:cxn modelId="{C8F73542-D419-403A-996B-EC988F0DDD70}" srcId="{4FB2B4C0-89A7-4C80-B2D4-4FC7A8B956FF}" destId="{86C0AD7B-9AFD-4AF8-95CB-B23184EEE008}" srcOrd="1" destOrd="0" parTransId="{BF4E347B-112A-470F-B698-B998BF3B1DF0}" sibTransId="{1DD0D008-F8A9-41CD-A34D-F20E323C52CD}"/>
    <dgm:cxn modelId="{C8DAE765-7ACC-4549-A654-B87CAA985B98}" type="presOf" srcId="{35F98A48-56F4-4E29-9CD2-408D37F3D7ED}" destId="{034A8775-D65A-4453-A585-13ABFE75F0FF}" srcOrd="0" destOrd="0" presId="urn:microsoft.com/office/officeart/2005/8/layout/process5"/>
    <dgm:cxn modelId="{0133D749-4B29-4B30-AE22-5444CFCE7D41}" type="presOf" srcId="{86C0AD7B-9AFD-4AF8-95CB-B23184EEE008}" destId="{6EC4E8F2-4B7A-4AA2-BF44-2DD53023A43A}" srcOrd="0" destOrd="0" presId="urn:microsoft.com/office/officeart/2005/8/layout/process5"/>
    <dgm:cxn modelId="{C03E6470-085C-4599-B32C-C1DEA4DFB7D6}" srcId="{4FB2B4C0-89A7-4C80-B2D4-4FC7A8B956FF}" destId="{35F98A48-56F4-4E29-9CD2-408D37F3D7ED}" srcOrd="2" destOrd="0" parTransId="{06B9EA5F-EA70-43E6-BB4E-D4C37D264B64}" sibTransId="{5746C582-190D-4BC4-92F4-78BD1949862F}"/>
    <dgm:cxn modelId="{CB830077-0064-4848-8524-63E99DFACE90}" type="presOf" srcId="{4FB2B4C0-89A7-4C80-B2D4-4FC7A8B956FF}" destId="{C1DE5B8C-5676-46D2-883C-6B082183B77B}" srcOrd="0" destOrd="0" presId="urn:microsoft.com/office/officeart/2005/8/layout/process5"/>
    <dgm:cxn modelId="{1892DF89-0AF7-49AB-BD3D-861F1D51DECC}" type="presOf" srcId="{436F394C-561A-4B96-8B2E-C1F6E0242271}" destId="{67A98941-0D2C-4D65-A0C6-F813EBD1A143}" srcOrd="1" destOrd="0" presId="urn:microsoft.com/office/officeart/2005/8/layout/process5"/>
    <dgm:cxn modelId="{8FEE10A9-2939-41E4-BF94-A1D994ED2ADD}" srcId="{4FB2B4C0-89A7-4C80-B2D4-4FC7A8B956FF}" destId="{8ADDE116-51D4-45D1-8DAD-1FCFC1D3288E}" srcOrd="0" destOrd="0" parTransId="{847BDF44-B7B9-4A43-B15D-2A551D4C0818}" sibTransId="{436F394C-561A-4B96-8B2E-C1F6E0242271}"/>
    <dgm:cxn modelId="{2B1AFAC0-E06A-4FD2-AD2E-0A79782CF93A}" type="presOf" srcId="{436F394C-561A-4B96-8B2E-C1F6E0242271}" destId="{2F563D3E-AB7A-4D14-AC2D-48617D88CB81}" srcOrd="0" destOrd="0" presId="urn:microsoft.com/office/officeart/2005/8/layout/process5"/>
    <dgm:cxn modelId="{3CB345C1-02F5-48DE-A70C-C21E8245613C}" type="presOf" srcId="{1DD0D008-F8A9-41CD-A34D-F20E323C52CD}" destId="{C4647D49-0DAD-41A9-B999-276A66A1DD36}" srcOrd="0" destOrd="0" presId="urn:microsoft.com/office/officeart/2005/8/layout/process5"/>
    <dgm:cxn modelId="{2729B6D7-2636-4CF5-BE4D-5F2BD3D8A130}" type="presOf" srcId="{8ADDE116-51D4-45D1-8DAD-1FCFC1D3288E}" destId="{6B12F251-E2CD-44AF-85C9-C17C7841227D}" srcOrd="0" destOrd="0" presId="urn:microsoft.com/office/officeart/2005/8/layout/process5"/>
    <dgm:cxn modelId="{E8F643DC-0CDF-43FE-8FD2-74B828D39250}" type="presOf" srcId="{1DD0D008-F8A9-41CD-A34D-F20E323C52CD}" destId="{9E954071-71BA-46BF-9C0A-27A5ED172F39}" srcOrd="1" destOrd="0" presId="urn:microsoft.com/office/officeart/2005/8/layout/process5"/>
    <dgm:cxn modelId="{B8C7452C-FFE4-4F98-9332-FB6898289384}" type="presParOf" srcId="{C1DE5B8C-5676-46D2-883C-6B082183B77B}" destId="{6B12F251-E2CD-44AF-85C9-C17C7841227D}" srcOrd="0" destOrd="0" presId="urn:microsoft.com/office/officeart/2005/8/layout/process5"/>
    <dgm:cxn modelId="{2AA292F4-9518-496E-9169-FA806E5650C2}" type="presParOf" srcId="{C1DE5B8C-5676-46D2-883C-6B082183B77B}" destId="{2F563D3E-AB7A-4D14-AC2D-48617D88CB81}" srcOrd="1" destOrd="0" presId="urn:microsoft.com/office/officeart/2005/8/layout/process5"/>
    <dgm:cxn modelId="{0ECB9EF9-8149-4746-887D-FEFE8CB55030}" type="presParOf" srcId="{2F563D3E-AB7A-4D14-AC2D-48617D88CB81}" destId="{67A98941-0D2C-4D65-A0C6-F813EBD1A143}" srcOrd="0" destOrd="0" presId="urn:microsoft.com/office/officeart/2005/8/layout/process5"/>
    <dgm:cxn modelId="{BBF1DB20-5657-4145-BABB-ED3112C1F016}" type="presParOf" srcId="{C1DE5B8C-5676-46D2-883C-6B082183B77B}" destId="{6EC4E8F2-4B7A-4AA2-BF44-2DD53023A43A}" srcOrd="2" destOrd="0" presId="urn:microsoft.com/office/officeart/2005/8/layout/process5"/>
    <dgm:cxn modelId="{24314358-5926-4345-8D87-92F826E691C0}" type="presParOf" srcId="{C1DE5B8C-5676-46D2-883C-6B082183B77B}" destId="{C4647D49-0DAD-41A9-B999-276A66A1DD36}" srcOrd="3" destOrd="0" presId="urn:microsoft.com/office/officeart/2005/8/layout/process5"/>
    <dgm:cxn modelId="{FC4B8E85-017F-4F19-9652-6FD0A677818C}" type="presParOf" srcId="{C4647D49-0DAD-41A9-B999-276A66A1DD36}" destId="{9E954071-71BA-46BF-9C0A-27A5ED172F39}" srcOrd="0" destOrd="0" presId="urn:microsoft.com/office/officeart/2005/8/layout/process5"/>
    <dgm:cxn modelId="{4FD8865B-F615-4C9E-B3CA-1A7E936DEE8A}" type="presParOf" srcId="{C1DE5B8C-5676-46D2-883C-6B082183B77B}" destId="{034A8775-D65A-4453-A585-13ABFE75F0F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16B88F-D29C-41C6-BE0F-CEF9BE11050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6EB4108-7B37-43FB-954B-4F0FB5AA2374}">
      <dgm:prSet/>
      <dgm:spPr/>
      <dgm:t>
        <a:bodyPr/>
        <a:lstStyle/>
        <a:p>
          <a:r>
            <a:rPr lang="tr-TR"/>
            <a:t>Neyse ki,genel sağ kalım(OS) ve toksisite, retrospektif çalışmalarda eksik raporlamanın doğal önyargısına rağmen, çoğu makalede tutarlı bir şekilde rapor edilmiş</a:t>
          </a:r>
          <a:endParaRPr lang="en-US"/>
        </a:p>
      </dgm:t>
    </dgm:pt>
    <dgm:pt modelId="{48446318-9FD7-4A0A-A500-15C5375B7963}" type="parTrans" cxnId="{2387B325-0B3C-4118-8D75-5BBF68C0671A}">
      <dgm:prSet/>
      <dgm:spPr/>
      <dgm:t>
        <a:bodyPr/>
        <a:lstStyle/>
        <a:p>
          <a:endParaRPr lang="en-US"/>
        </a:p>
      </dgm:t>
    </dgm:pt>
    <dgm:pt modelId="{D60D8D8F-2351-4F93-9E43-34EEC2C3B470}" type="sibTrans" cxnId="{2387B325-0B3C-4118-8D75-5BBF68C0671A}">
      <dgm:prSet/>
      <dgm:spPr/>
      <dgm:t>
        <a:bodyPr/>
        <a:lstStyle/>
        <a:p>
          <a:endParaRPr lang="en-US"/>
        </a:p>
      </dgm:t>
    </dgm:pt>
    <dgm:pt modelId="{5EA00646-FED0-4308-95C5-FACDAE1F30D3}">
      <dgm:prSet/>
      <dgm:spPr/>
      <dgm:t>
        <a:bodyPr/>
        <a:lstStyle/>
        <a:p>
          <a:r>
            <a:rPr lang="tr-TR"/>
            <a:t>Bununla birlikte, yeniden ışınlama endikasyonu ve ortak karar verme için en önemli parametrelerden biri olan yaşam kalitesi, bu çalışmaların çoğunda yok</a:t>
          </a:r>
          <a:endParaRPr lang="en-US"/>
        </a:p>
      </dgm:t>
    </dgm:pt>
    <dgm:pt modelId="{C88336C9-0CF7-464E-AADF-442CAFC8B267}" type="parTrans" cxnId="{378D7EA3-581A-409B-B4D4-89073877DE64}">
      <dgm:prSet/>
      <dgm:spPr/>
      <dgm:t>
        <a:bodyPr/>
        <a:lstStyle/>
        <a:p>
          <a:endParaRPr lang="en-US"/>
        </a:p>
      </dgm:t>
    </dgm:pt>
    <dgm:pt modelId="{0C0E470E-E607-4CD7-957F-3152820F5EDD}" type="sibTrans" cxnId="{378D7EA3-581A-409B-B4D4-89073877DE64}">
      <dgm:prSet/>
      <dgm:spPr/>
      <dgm:t>
        <a:bodyPr/>
        <a:lstStyle/>
        <a:p>
          <a:endParaRPr lang="en-US"/>
        </a:p>
      </dgm:t>
    </dgm:pt>
    <dgm:pt modelId="{ADE08F8A-8918-4C3A-A467-C9E56B8DD9E4}">
      <dgm:prSet/>
      <dgm:spPr/>
      <dgm:t>
        <a:bodyPr/>
        <a:lstStyle/>
        <a:p>
          <a:r>
            <a:rPr lang="tr-TR"/>
            <a:t>Ek olarak, yeniden ışınlama durumunda özel öneme sahip radyoterapi parametreleri nadiren rapor edilmiş</a:t>
          </a:r>
          <a:endParaRPr lang="en-US"/>
        </a:p>
      </dgm:t>
    </dgm:pt>
    <dgm:pt modelId="{2A78E64E-5330-42DF-9E3F-EB3741C50CE8}" type="parTrans" cxnId="{F2B8001B-B14F-47D8-BAE2-1950618F27FF}">
      <dgm:prSet/>
      <dgm:spPr/>
      <dgm:t>
        <a:bodyPr/>
        <a:lstStyle/>
        <a:p>
          <a:endParaRPr lang="en-US"/>
        </a:p>
      </dgm:t>
    </dgm:pt>
    <dgm:pt modelId="{94D9C5B8-B449-4459-81FA-B21AE529A850}" type="sibTrans" cxnId="{F2B8001B-B14F-47D8-BAE2-1950618F27FF}">
      <dgm:prSet/>
      <dgm:spPr/>
      <dgm:t>
        <a:bodyPr/>
        <a:lstStyle/>
        <a:p>
          <a:endParaRPr lang="en-US"/>
        </a:p>
      </dgm:t>
    </dgm:pt>
    <dgm:pt modelId="{92582A1D-3DDE-42F9-A2A6-0B9EAFE38A3A}">
      <dgm:prSet/>
      <dgm:spPr/>
      <dgm:t>
        <a:bodyPr/>
        <a:lstStyle/>
        <a:p>
          <a:r>
            <a:rPr lang="tr-TR"/>
            <a:t>Çoğu çalışma, yalnızca önceki radyoterapi ve yeniden ışınlamadan reçete edilen dozu bildirmekte; risk altındaki hedefler ve organlar için kümülatif doz parametreleri nadiren rapor edilmiş</a:t>
          </a:r>
          <a:endParaRPr lang="en-US"/>
        </a:p>
      </dgm:t>
    </dgm:pt>
    <dgm:pt modelId="{A8F6ADC3-8D52-4E12-B998-382EA43992D2}" type="parTrans" cxnId="{26849AE5-A579-4171-935F-FAA878C2204F}">
      <dgm:prSet/>
      <dgm:spPr/>
      <dgm:t>
        <a:bodyPr/>
        <a:lstStyle/>
        <a:p>
          <a:endParaRPr lang="en-US"/>
        </a:p>
      </dgm:t>
    </dgm:pt>
    <dgm:pt modelId="{E16E29DC-0C98-40ED-ABBA-1F28BAFD1A88}" type="sibTrans" cxnId="{26849AE5-A579-4171-935F-FAA878C2204F}">
      <dgm:prSet/>
      <dgm:spPr/>
      <dgm:t>
        <a:bodyPr/>
        <a:lstStyle/>
        <a:p>
          <a:endParaRPr lang="en-US"/>
        </a:p>
      </dgm:t>
    </dgm:pt>
    <dgm:pt modelId="{8DF8E15A-12E8-41E4-AFB0-9B22CD116E0F}">
      <dgm:prSet/>
      <dgm:spPr/>
      <dgm:t>
        <a:bodyPr/>
        <a:lstStyle/>
        <a:p>
          <a:r>
            <a:rPr lang="tr-TR"/>
            <a:t>Dozimetrik parametrelerin bilgisi, çapraz çalışma karşılaştırmasına ve bu parametrelerin klinik uygulamaya güvenli bir şekilde uygulanmasına izin vermek için çok önemlidir.</a:t>
          </a:r>
          <a:endParaRPr lang="en-US"/>
        </a:p>
      </dgm:t>
    </dgm:pt>
    <dgm:pt modelId="{797906B4-3937-4C1C-9738-AFAB4B54C37B}" type="parTrans" cxnId="{EDB2C72E-608D-46E1-8BF3-0D3AAA8387F7}">
      <dgm:prSet/>
      <dgm:spPr/>
      <dgm:t>
        <a:bodyPr/>
        <a:lstStyle/>
        <a:p>
          <a:endParaRPr lang="en-US"/>
        </a:p>
      </dgm:t>
    </dgm:pt>
    <dgm:pt modelId="{9C2BBCFF-AC2F-4368-8E28-C229037415A0}" type="sibTrans" cxnId="{EDB2C72E-608D-46E1-8BF3-0D3AAA8387F7}">
      <dgm:prSet/>
      <dgm:spPr/>
      <dgm:t>
        <a:bodyPr/>
        <a:lstStyle/>
        <a:p>
          <a:endParaRPr lang="en-US"/>
        </a:p>
      </dgm:t>
    </dgm:pt>
    <dgm:pt modelId="{7D3426AC-30C7-4FF2-B03C-10417B635C84}" type="pres">
      <dgm:prSet presAssocID="{2016B88F-D29C-41C6-BE0F-CEF9BE110502}" presName="linear" presStyleCnt="0">
        <dgm:presLayoutVars>
          <dgm:animLvl val="lvl"/>
          <dgm:resizeHandles val="exact"/>
        </dgm:presLayoutVars>
      </dgm:prSet>
      <dgm:spPr/>
    </dgm:pt>
    <dgm:pt modelId="{9467EBF5-27D0-48AA-9482-080394CB3A9D}" type="pres">
      <dgm:prSet presAssocID="{76EB4108-7B37-43FB-954B-4F0FB5AA2374}" presName="parentText" presStyleLbl="node1" presStyleIdx="0" presStyleCnt="5">
        <dgm:presLayoutVars>
          <dgm:chMax val="0"/>
          <dgm:bulletEnabled val="1"/>
        </dgm:presLayoutVars>
      </dgm:prSet>
      <dgm:spPr/>
    </dgm:pt>
    <dgm:pt modelId="{A954BF93-1334-41AE-AF55-DA492D73EEF4}" type="pres">
      <dgm:prSet presAssocID="{D60D8D8F-2351-4F93-9E43-34EEC2C3B470}" presName="spacer" presStyleCnt="0"/>
      <dgm:spPr/>
    </dgm:pt>
    <dgm:pt modelId="{35A28C0A-A15D-400F-89F1-ECFF2BDF0E70}" type="pres">
      <dgm:prSet presAssocID="{5EA00646-FED0-4308-95C5-FACDAE1F30D3}" presName="parentText" presStyleLbl="node1" presStyleIdx="1" presStyleCnt="5">
        <dgm:presLayoutVars>
          <dgm:chMax val="0"/>
          <dgm:bulletEnabled val="1"/>
        </dgm:presLayoutVars>
      </dgm:prSet>
      <dgm:spPr/>
    </dgm:pt>
    <dgm:pt modelId="{20323E9A-957B-4A61-BA8A-3FBFAAEFA8B6}" type="pres">
      <dgm:prSet presAssocID="{0C0E470E-E607-4CD7-957F-3152820F5EDD}" presName="spacer" presStyleCnt="0"/>
      <dgm:spPr/>
    </dgm:pt>
    <dgm:pt modelId="{791A3E77-F9FA-4D7D-BA85-751DCF265ABF}" type="pres">
      <dgm:prSet presAssocID="{ADE08F8A-8918-4C3A-A467-C9E56B8DD9E4}" presName="parentText" presStyleLbl="node1" presStyleIdx="2" presStyleCnt="5">
        <dgm:presLayoutVars>
          <dgm:chMax val="0"/>
          <dgm:bulletEnabled val="1"/>
        </dgm:presLayoutVars>
      </dgm:prSet>
      <dgm:spPr/>
    </dgm:pt>
    <dgm:pt modelId="{B8C9C44A-F3F7-4C11-8EF8-47311DDFC6E1}" type="pres">
      <dgm:prSet presAssocID="{94D9C5B8-B449-4459-81FA-B21AE529A850}" presName="spacer" presStyleCnt="0"/>
      <dgm:spPr/>
    </dgm:pt>
    <dgm:pt modelId="{833B577F-6124-4C6B-B757-DACC9C46FF2B}" type="pres">
      <dgm:prSet presAssocID="{92582A1D-3DDE-42F9-A2A6-0B9EAFE38A3A}" presName="parentText" presStyleLbl="node1" presStyleIdx="3" presStyleCnt="5">
        <dgm:presLayoutVars>
          <dgm:chMax val="0"/>
          <dgm:bulletEnabled val="1"/>
        </dgm:presLayoutVars>
      </dgm:prSet>
      <dgm:spPr/>
    </dgm:pt>
    <dgm:pt modelId="{6474844E-BABD-4229-82E1-844BCEB901B1}" type="pres">
      <dgm:prSet presAssocID="{E16E29DC-0C98-40ED-ABBA-1F28BAFD1A88}" presName="spacer" presStyleCnt="0"/>
      <dgm:spPr/>
    </dgm:pt>
    <dgm:pt modelId="{1043F865-08DC-4E10-BD05-B626BEB99BE1}" type="pres">
      <dgm:prSet presAssocID="{8DF8E15A-12E8-41E4-AFB0-9B22CD116E0F}" presName="parentText" presStyleLbl="node1" presStyleIdx="4" presStyleCnt="5">
        <dgm:presLayoutVars>
          <dgm:chMax val="0"/>
          <dgm:bulletEnabled val="1"/>
        </dgm:presLayoutVars>
      </dgm:prSet>
      <dgm:spPr/>
    </dgm:pt>
  </dgm:ptLst>
  <dgm:cxnLst>
    <dgm:cxn modelId="{8A8BB611-DB2B-49A5-82D6-2A7434F91D58}" type="presOf" srcId="{76EB4108-7B37-43FB-954B-4F0FB5AA2374}" destId="{9467EBF5-27D0-48AA-9482-080394CB3A9D}" srcOrd="0" destOrd="0" presId="urn:microsoft.com/office/officeart/2005/8/layout/vList2"/>
    <dgm:cxn modelId="{F2B8001B-B14F-47D8-BAE2-1950618F27FF}" srcId="{2016B88F-D29C-41C6-BE0F-CEF9BE110502}" destId="{ADE08F8A-8918-4C3A-A467-C9E56B8DD9E4}" srcOrd="2" destOrd="0" parTransId="{2A78E64E-5330-42DF-9E3F-EB3741C50CE8}" sibTransId="{94D9C5B8-B449-4459-81FA-B21AE529A850}"/>
    <dgm:cxn modelId="{2387B325-0B3C-4118-8D75-5BBF68C0671A}" srcId="{2016B88F-D29C-41C6-BE0F-CEF9BE110502}" destId="{76EB4108-7B37-43FB-954B-4F0FB5AA2374}" srcOrd="0" destOrd="0" parTransId="{48446318-9FD7-4A0A-A500-15C5375B7963}" sibTransId="{D60D8D8F-2351-4F93-9E43-34EEC2C3B470}"/>
    <dgm:cxn modelId="{EDB2C72E-608D-46E1-8BF3-0D3AAA8387F7}" srcId="{2016B88F-D29C-41C6-BE0F-CEF9BE110502}" destId="{8DF8E15A-12E8-41E4-AFB0-9B22CD116E0F}" srcOrd="4" destOrd="0" parTransId="{797906B4-3937-4C1C-9738-AFAB4B54C37B}" sibTransId="{9C2BBCFF-AC2F-4368-8E28-C229037415A0}"/>
    <dgm:cxn modelId="{43DD9F34-0A85-45D2-B10E-B14FBDA9806E}" type="presOf" srcId="{92582A1D-3DDE-42F9-A2A6-0B9EAFE38A3A}" destId="{833B577F-6124-4C6B-B757-DACC9C46FF2B}" srcOrd="0" destOrd="0" presId="urn:microsoft.com/office/officeart/2005/8/layout/vList2"/>
    <dgm:cxn modelId="{8220D247-CD1C-4894-9E3D-DDB1F2BE126D}" type="presOf" srcId="{ADE08F8A-8918-4C3A-A467-C9E56B8DD9E4}" destId="{791A3E77-F9FA-4D7D-BA85-751DCF265ABF}" srcOrd="0" destOrd="0" presId="urn:microsoft.com/office/officeart/2005/8/layout/vList2"/>
    <dgm:cxn modelId="{378D7EA3-581A-409B-B4D4-89073877DE64}" srcId="{2016B88F-D29C-41C6-BE0F-CEF9BE110502}" destId="{5EA00646-FED0-4308-95C5-FACDAE1F30D3}" srcOrd="1" destOrd="0" parTransId="{C88336C9-0CF7-464E-AADF-442CAFC8B267}" sibTransId="{0C0E470E-E607-4CD7-957F-3152820F5EDD}"/>
    <dgm:cxn modelId="{2335C1B4-A899-4AC5-839F-1E6AABE295EB}" type="presOf" srcId="{2016B88F-D29C-41C6-BE0F-CEF9BE110502}" destId="{7D3426AC-30C7-4FF2-B03C-10417B635C84}" srcOrd="0" destOrd="0" presId="urn:microsoft.com/office/officeart/2005/8/layout/vList2"/>
    <dgm:cxn modelId="{4B8E7DE1-2339-478E-B3AD-9BAFCA47D606}" type="presOf" srcId="{5EA00646-FED0-4308-95C5-FACDAE1F30D3}" destId="{35A28C0A-A15D-400F-89F1-ECFF2BDF0E70}" srcOrd="0" destOrd="0" presId="urn:microsoft.com/office/officeart/2005/8/layout/vList2"/>
    <dgm:cxn modelId="{239289E2-B835-4865-A5AB-54E8F799DEC6}" type="presOf" srcId="{8DF8E15A-12E8-41E4-AFB0-9B22CD116E0F}" destId="{1043F865-08DC-4E10-BD05-B626BEB99BE1}" srcOrd="0" destOrd="0" presId="urn:microsoft.com/office/officeart/2005/8/layout/vList2"/>
    <dgm:cxn modelId="{26849AE5-A579-4171-935F-FAA878C2204F}" srcId="{2016B88F-D29C-41C6-BE0F-CEF9BE110502}" destId="{92582A1D-3DDE-42F9-A2A6-0B9EAFE38A3A}" srcOrd="3" destOrd="0" parTransId="{A8F6ADC3-8D52-4E12-B998-382EA43992D2}" sibTransId="{E16E29DC-0C98-40ED-ABBA-1F28BAFD1A88}"/>
    <dgm:cxn modelId="{7A947C78-F64D-4EA6-BD8F-A4FD3334F90B}" type="presParOf" srcId="{7D3426AC-30C7-4FF2-B03C-10417B635C84}" destId="{9467EBF5-27D0-48AA-9482-080394CB3A9D}" srcOrd="0" destOrd="0" presId="urn:microsoft.com/office/officeart/2005/8/layout/vList2"/>
    <dgm:cxn modelId="{33473E29-0793-4D6C-B256-77F3D1416344}" type="presParOf" srcId="{7D3426AC-30C7-4FF2-B03C-10417B635C84}" destId="{A954BF93-1334-41AE-AF55-DA492D73EEF4}" srcOrd="1" destOrd="0" presId="urn:microsoft.com/office/officeart/2005/8/layout/vList2"/>
    <dgm:cxn modelId="{12A0969A-4F2C-40AB-A6B3-DA081A10D544}" type="presParOf" srcId="{7D3426AC-30C7-4FF2-B03C-10417B635C84}" destId="{35A28C0A-A15D-400F-89F1-ECFF2BDF0E70}" srcOrd="2" destOrd="0" presId="urn:microsoft.com/office/officeart/2005/8/layout/vList2"/>
    <dgm:cxn modelId="{1B1B6160-B7C8-459C-B83A-87DF88776549}" type="presParOf" srcId="{7D3426AC-30C7-4FF2-B03C-10417B635C84}" destId="{20323E9A-957B-4A61-BA8A-3FBFAAEFA8B6}" srcOrd="3" destOrd="0" presId="urn:microsoft.com/office/officeart/2005/8/layout/vList2"/>
    <dgm:cxn modelId="{2AAEC666-D3A9-49E4-BE29-DBAFFD9EF2B5}" type="presParOf" srcId="{7D3426AC-30C7-4FF2-B03C-10417B635C84}" destId="{791A3E77-F9FA-4D7D-BA85-751DCF265ABF}" srcOrd="4" destOrd="0" presId="urn:microsoft.com/office/officeart/2005/8/layout/vList2"/>
    <dgm:cxn modelId="{DA2C9083-8711-4767-84FE-BEBDFF953715}" type="presParOf" srcId="{7D3426AC-30C7-4FF2-B03C-10417B635C84}" destId="{B8C9C44A-F3F7-4C11-8EF8-47311DDFC6E1}" srcOrd="5" destOrd="0" presId="urn:microsoft.com/office/officeart/2005/8/layout/vList2"/>
    <dgm:cxn modelId="{113C59C1-EAE2-47AC-9BA7-01E57CED8AF1}" type="presParOf" srcId="{7D3426AC-30C7-4FF2-B03C-10417B635C84}" destId="{833B577F-6124-4C6B-B757-DACC9C46FF2B}" srcOrd="6" destOrd="0" presId="urn:microsoft.com/office/officeart/2005/8/layout/vList2"/>
    <dgm:cxn modelId="{7D48720D-C458-423D-8799-4BC5987E9452}" type="presParOf" srcId="{7D3426AC-30C7-4FF2-B03C-10417B635C84}" destId="{6474844E-BABD-4229-82E1-844BCEB901B1}" srcOrd="7" destOrd="0" presId="urn:microsoft.com/office/officeart/2005/8/layout/vList2"/>
    <dgm:cxn modelId="{9527BAAB-7CEA-4F9F-AE50-6B885E0A7F77}" type="presParOf" srcId="{7D3426AC-30C7-4FF2-B03C-10417B635C84}" destId="{1043F865-08DC-4E10-BD05-B626BEB99BE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D0BF31-F5CC-4946-9BB9-0F5B5F6B39E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7F98E21-A95E-430F-BBE5-7418BB3CDB0C}">
      <dgm:prSet/>
      <dgm:spPr/>
      <dgm:t>
        <a:bodyPr/>
        <a:lstStyle/>
        <a:p>
          <a:r>
            <a:rPr lang="tr-TR"/>
            <a:t>Bu kılavuzda raporlanan yönergeler, yeniden ışınlama üzerine çalışmalar yapan araştırmacılara rehberlik etmeyi, standartlaştırılmış, yüksek kaliteli raporlamayı sağlamayı ve çapraz çalışma karşılaştırmasını veya meta-analiz tabanlı sistematik incelemeleri kolaylaştırmayı amaçlamaktadır. </a:t>
          </a:r>
          <a:endParaRPr lang="en-US"/>
        </a:p>
      </dgm:t>
    </dgm:pt>
    <dgm:pt modelId="{A4090E0D-E3F8-4267-B09F-60244AF8DBCC}" type="parTrans" cxnId="{5EA89B38-571D-4300-9732-773088F2D992}">
      <dgm:prSet/>
      <dgm:spPr/>
      <dgm:t>
        <a:bodyPr/>
        <a:lstStyle/>
        <a:p>
          <a:endParaRPr lang="en-US"/>
        </a:p>
      </dgm:t>
    </dgm:pt>
    <dgm:pt modelId="{BB4F0AD1-5A2B-4C83-8F7E-53DCF7B1E40D}" type="sibTrans" cxnId="{5EA89B38-571D-4300-9732-773088F2D992}">
      <dgm:prSet/>
      <dgm:spPr/>
      <dgm:t>
        <a:bodyPr/>
        <a:lstStyle/>
        <a:p>
          <a:endParaRPr lang="en-US"/>
        </a:p>
      </dgm:t>
    </dgm:pt>
    <dgm:pt modelId="{16C47BAB-0FE4-41EB-B5E0-C2CF6B0EF521}">
      <dgm:prSet/>
      <dgm:spPr/>
      <dgm:t>
        <a:bodyPr/>
        <a:lstStyle/>
        <a:p>
          <a:r>
            <a:rPr lang="tr-TR"/>
            <a:t>Kılavuzun amacı, yeniden ışınlamayla ilgili klinik araştırmalar için özellikle ilgili öğeleri ana hatlarıyla belirtmek suretiyle bu tür raporlama kılavuzlarını tamamlamaktır.</a:t>
          </a:r>
          <a:endParaRPr lang="en-US"/>
        </a:p>
      </dgm:t>
    </dgm:pt>
    <dgm:pt modelId="{1E73AAE4-C42C-4759-BAEC-C6A5EBEAD046}" type="parTrans" cxnId="{88C8CE49-17A6-4ADA-B578-9BCF22B8654A}">
      <dgm:prSet/>
      <dgm:spPr/>
      <dgm:t>
        <a:bodyPr/>
        <a:lstStyle/>
        <a:p>
          <a:endParaRPr lang="en-US"/>
        </a:p>
      </dgm:t>
    </dgm:pt>
    <dgm:pt modelId="{FBAB2A24-561D-42B4-8B06-C2658EC63CBC}" type="sibTrans" cxnId="{88C8CE49-17A6-4ADA-B578-9BCF22B8654A}">
      <dgm:prSet/>
      <dgm:spPr/>
      <dgm:t>
        <a:bodyPr/>
        <a:lstStyle/>
        <a:p>
          <a:endParaRPr lang="en-US"/>
        </a:p>
      </dgm:t>
    </dgm:pt>
    <dgm:pt modelId="{CC20545D-A499-4D3C-B236-7D99A2588C05}" type="pres">
      <dgm:prSet presAssocID="{66D0BF31-F5CC-4946-9BB9-0F5B5F6B39E2}" presName="linear" presStyleCnt="0">
        <dgm:presLayoutVars>
          <dgm:animLvl val="lvl"/>
          <dgm:resizeHandles val="exact"/>
        </dgm:presLayoutVars>
      </dgm:prSet>
      <dgm:spPr/>
    </dgm:pt>
    <dgm:pt modelId="{A69691C4-2A0A-4542-BEB4-ABAFB0D589E0}" type="pres">
      <dgm:prSet presAssocID="{67F98E21-A95E-430F-BBE5-7418BB3CDB0C}" presName="parentText" presStyleLbl="node1" presStyleIdx="0" presStyleCnt="2">
        <dgm:presLayoutVars>
          <dgm:chMax val="0"/>
          <dgm:bulletEnabled val="1"/>
        </dgm:presLayoutVars>
      </dgm:prSet>
      <dgm:spPr/>
    </dgm:pt>
    <dgm:pt modelId="{E47C3CAE-E9C9-41FC-A603-66026A1A0791}" type="pres">
      <dgm:prSet presAssocID="{BB4F0AD1-5A2B-4C83-8F7E-53DCF7B1E40D}" presName="spacer" presStyleCnt="0"/>
      <dgm:spPr/>
    </dgm:pt>
    <dgm:pt modelId="{27D560D4-E57D-46B1-AEFF-89D6DBBFC750}" type="pres">
      <dgm:prSet presAssocID="{16C47BAB-0FE4-41EB-B5E0-C2CF6B0EF521}" presName="parentText" presStyleLbl="node1" presStyleIdx="1" presStyleCnt="2">
        <dgm:presLayoutVars>
          <dgm:chMax val="0"/>
          <dgm:bulletEnabled val="1"/>
        </dgm:presLayoutVars>
      </dgm:prSet>
      <dgm:spPr/>
    </dgm:pt>
  </dgm:ptLst>
  <dgm:cxnLst>
    <dgm:cxn modelId="{31DC5B15-280D-422D-AF58-F586B5B03228}" type="presOf" srcId="{67F98E21-A95E-430F-BBE5-7418BB3CDB0C}" destId="{A69691C4-2A0A-4542-BEB4-ABAFB0D589E0}" srcOrd="0" destOrd="0" presId="urn:microsoft.com/office/officeart/2005/8/layout/vList2"/>
    <dgm:cxn modelId="{5EA89B38-571D-4300-9732-773088F2D992}" srcId="{66D0BF31-F5CC-4946-9BB9-0F5B5F6B39E2}" destId="{67F98E21-A95E-430F-BBE5-7418BB3CDB0C}" srcOrd="0" destOrd="0" parTransId="{A4090E0D-E3F8-4267-B09F-60244AF8DBCC}" sibTransId="{BB4F0AD1-5A2B-4C83-8F7E-53DCF7B1E40D}"/>
    <dgm:cxn modelId="{88C8CE49-17A6-4ADA-B578-9BCF22B8654A}" srcId="{66D0BF31-F5CC-4946-9BB9-0F5B5F6B39E2}" destId="{16C47BAB-0FE4-41EB-B5E0-C2CF6B0EF521}" srcOrd="1" destOrd="0" parTransId="{1E73AAE4-C42C-4759-BAEC-C6A5EBEAD046}" sibTransId="{FBAB2A24-561D-42B4-8B06-C2658EC63CBC}"/>
    <dgm:cxn modelId="{790D149D-50EB-4037-AE6F-FCBE3DDB6D57}" type="presOf" srcId="{16C47BAB-0FE4-41EB-B5E0-C2CF6B0EF521}" destId="{27D560D4-E57D-46B1-AEFF-89D6DBBFC750}" srcOrd="0" destOrd="0" presId="urn:microsoft.com/office/officeart/2005/8/layout/vList2"/>
    <dgm:cxn modelId="{43E927CF-5C67-4D3E-BCDE-461F6899A4C8}" type="presOf" srcId="{66D0BF31-F5CC-4946-9BB9-0F5B5F6B39E2}" destId="{CC20545D-A499-4D3C-B236-7D99A2588C05}" srcOrd="0" destOrd="0" presId="urn:microsoft.com/office/officeart/2005/8/layout/vList2"/>
    <dgm:cxn modelId="{36600825-A766-4A0B-93B8-21BF99931829}" type="presParOf" srcId="{CC20545D-A499-4D3C-B236-7D99A2588C05}" destId="{A69691C4-2A0A-4542-BEB4-ABAFB0D589E0}" srcOrd="0" destOrd="0" presId="urn:microsoft.com/office/officeart/2005/8/layout/vList2"/>
    <dgm:cxn modelId="{E212B69C-CE90-4FF4-8D5B-A1D1ABAD8FC7}" type="presParOf" srcId="{CC20545D-A499-4D3C-B236-7D99A2588C05}" destId="{E47C3CAE-E9C9-41FC-A603-66026A1A0791}" srcOrd="1" destOrd="0" presId="urn:microsoft.com/office/officeart/2005/8/layout/vList2"/>
    <dgm:cxn modelId="{E2DBD3C6-91E6-40E4-B165-7103B86D601B}" type="presParOf" srcId="{CC20545D-A499-4D3C-B236-7D99A2588C05}" destId="{27D560D4-E57D-46B1-AEFF-89D6DBBFC75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79321D-B142-4007-B132-01296AF7909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B5740C0-1797-4EF3-9778-3BE3DC329F51}">
      <dgm:prSet/>
      <dgm:spPr/>
      <dgm:t>
        <a:bodyPr/>
        <a:lstStyle/>
        <a:p>
          <a:pPr>
            <a:lnSpc>
              <a:spcPct val="100000"/>
            </a:lnSpc>
          </a:pPr>
          <a:r>
            <a:rPr lang="tr-TR" dirty="0"/>
            <a:t>1 - Radyoterapiye alternatif tedaviler ve radyoterapi sonrası kurtarma seçenekleri, cerrahlar ve medikal onkologlar da dahil olmak üzere disiplinler arası bir ekipte, hastayla birlikte ortak karar vermek için tartışılmalıdır.  ( %88 – 15/17) </a:t>
          </a:r>
          <a:endParaRPr lang="en-US" dirty="0"/>
        </a:p>
      </dgm:t>
    </dgm:pt>
    <dgm:pt modelId="{BC498C27-4AF1-4665-B224-6BFD2378121A}" type="parTrans" cxnId="{F5FF3374-F9D8-4E8E-9A7D-726D6D9FFA0B}">
      <dgm:prSet/>
      <dgm:spPr/>
      <dgm:t>
        <a:bodyPr/>
        <a:lstStyle/>
        <a:p>
          <a:endParaRPr lang="en-US"/>
        </a:p>
      </dgm:t>
    </dgm:pt>
    <dgm:pt modelId="{57B10623-2835-45E7-A459-745346F0D365}" type="sibTrans" cxnId="{F5FF3374-F9D8-4E8E-9A7D-726D6D9FFA0B}">
      <dgm:prSet/>
      <dgm:spPr/>
      <dgm:t>
        <a:bodyPr/>
        <a:lstStyle/>
        <a:p>
          <a:endParaRPr lang="en-US"/>
        </a:p>
      </dgm:t>
    </dgm:pt>
    <dgm:pt modelId="{2E208951-33A5-42A3-965D-7F54927F295A}">
      <dgm:prSet/>
      <dgm:spPr/>
      <dgm:t>
        <a:bodyPr/>
        <a:lstStyle/>
        <a:p>
          <a:pPr>
            <a:lnSpc>
              <a:spcPct val="100000"/>
            </a:lnSpc>
          </a:pPr>
          <a:r>
            <a:rPr lang="tr-TR" dirty="0"/>
            <a:t>2- Yaşam beklentisi kısa olan </a:t>
          </a:r>
          <a:r>
            <a:rPr lang="tr-TR" dirty="0">
              <a:latin typeface="Calibri Light" panose="020F0302020204030204"/>
            </a:rPr>
            <a:t>hastalarda</a:t>
          </a:r>
          <a:r>
            <a:rPr lang="tr-TR" dirty="0"/>
            <a:t>, aşırı kümülatif dozlara rağmen geri dönüşümsüz toksisite endişesi olmadan semptom kontrolü için yeniden ışınlama düşünülebilir.(%76 – 13/17) </a:t>
          </a:r>
          <a:endParaRPr lang="en-US" dirty="0"/>
        </a:p>
      </dgm:t>
    </dgm:pt>
    <dgm:pt modelId="{96FBE1AF-D2DB-46F6-9FC5-AA40A244905A}" type="parTrans" cxnId="{4258FB3D-8361-4645-8494-57F06B4A792F}">
      <dgm:prSet/>
      <dgm:spPr/>
      <dgm:t>
        <a:bodyPr/>
        <a:lstStyle/>
        <a:p>
          <a:endParaRPr lang="en-US"/>
        </a:p>
      </dgm:t>
    </dgm:pt>
    <dgm:pt modelId="{4EA5890F-58A8-4A10-A047-A9AEBBF3E059}" type="sibTrans" cxnId="{4258FB3D-8361-4645-8494-57F06B4A792F}">
      <dgm:prSet/>
      <dgm:spPr/>
      <dgm:t>
        <a:bodyPr/>
        <a:lstStyle/>
        <a:p>
          <a:endParaRPr lang="en-US"/>
        </a:p>
      </dgm:t>
    </dgm:pt>
    <dgm:pt modelId="{F7AAEF86-3FEB-4D92-930E-9A5421B9FE76}">
      <dgm:prSet/>
      <dgm:spPr/>
      <dgm:t>
        <a:bodyPr/>
        <a:lstStyle/>
        <a:p>
          <a:pPr rtl="0">
            <a:lnSpc>
              <a:spcPct val="100000"/>
            </a:lnSpc>
          </a:pPr>
          <a:r>
            <a:rPr lang="tr-TR" dirty="0"/>
            <a:t>3-Tedavi amacı, disiplinler arası bir şekilde tanımlanmalı ve optimal ortak karar verme için hastayla şeffaf bir şekilde iletişim kurulmalıdır</a:t>
          </a:r>
          <a:r>
            <a:rPr lang="tr-TR" dirty="0">
              <a:latin typeface="Calibri Light" panose="020F0302020204030204"/>
            </a:rPr>
            <a:t>.(%</a:t>
          </a:r>
          <a:r>
            <a:rPr lang="tr-TR" dirty="0"/>
            <a:t>100 – 17/17) </a:t>
          </a:r>
          <a:endParaRPr lang="en-US" dirty="0">
            <a:latin typeface="Calibri Light" panose="020F0302020204030204"/>
          </a:endParaRPr>
        </a:p>
      </dgm:t>
    </dgm:pt>
    <dgm:pt modelId="{CF64D590-3988-4566-9276-2FBF75418C68}" type="parTrans" cxnId="{5A9202A1-6F28-4A6A-B5B3-A5E6A0C5B0B7}">
      <dgm:prSet/>
      <dgm:spPr/>
      <dgm:t>
        <a:bodyPr/>
        <a:lstStyle/>
        <a:p>
          <a:endParaRPr lang="en-US"/>
        </a:p>
      </dgm:t>
    </dgm:pt>
    <dgm:pt modelId="{4026A59A-AA56-4DB7-929F-FAF7B8ED911E}" type="sibTrans" cxnId="{5A9202A1-6F28-4A6A-B5B3-A5E6A0C5B0B7}">
      <dgm:prSet/>
      <dgm:spPr/>
      <dgm:t>
        <a:bodyPr/>
        <a:lstStyle/>
        <a:p>
          <a:endParaRPr lang="en-US"/>
        </a:p>
      </dgm:t>
    </dgm:pt>
    <dgm:pt modelId="{6291F605-C3BF-436E-BE11-F7BF671077DA}" type="pres">
      <dgm:prSet presAssocID="{4579321D-B142-4007-B132-01296AF79093}" presName="root" presStyleCnt="0">
        <dgm:presLayoutVars>
          <dgm:dir/>
          <dgm:resizeHandles val="exact"/>
        </dgm:presLayoutVars>
      </dgm:prSet>
      <dgm:spPr/>
    </dgm:pt>
    <dgm:pt modelId="{C84D6C43-AF5C-4E0C-BB04-69E2DE91F619}" type="pres">
      <dgm:prSet presAssocID="{9B5740C0-1797-4EF3-9778-3BE3DC329F51}" presName="compNode" presStyleCnt="0"/>
      <dgm:spPr/>
    </dgm:pt>
    <dgm:pt modelId="{5D07A538-4FF6-49E2-81EF-58B82630B361}" type="pres">
      <dgm:prSet presAssocID="{9B5740C0-1797-4EF3-9778-3BE3DC329F5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kal"/>
        </a:ext>
      </dgm:extLst>
    </dgm:pt>
    <dgm:pt modelId="{33A64D49-E52B-42B9-8280-03A78A582CCD}" type="pres">
      <dgm:prSet presAssocID="{9B5740C0-1797-4EF3-9778-3BE3DC329F51}" presName="spaceRect" presStyleCnt="0"/>
      <dgm:spPr/>
    </dgm:pt>
    <dgm:pt modelId="{F1D1DD3A-ADB0-42D2-9114-9F2FEE81099F}" type="pres">
      <dgm:prSet presAssocID="{9B5740C0-1797-4EF3-9778-3BE3DC329F51}" presName="textRect" presStyleLbl="revTx" presStyleIdx="0" presStyleCnt="3">
        <dgm:presLayoutVars>
          <dgm:chMax val="1"/>
          <dgm:chPref val="1"/>
        </dgm:presLayoutVars>
      </dgm:prSet>
      <dgm:spPr/>
    </dgm:pt>
    <dgm:pt modelId="{F8970398-2BFB-4456-B3F0-76A6E5621375}" type="pres">
      <dgm:prSet presAssocID="{57B10623-2835-45E7-A459-745346F0D365}" presName="sibTrans" presStyleCnt="0"/>
      <dgm:spPr/>
    </dgm:pt>
    <dgm:pt modelId="{7EDFAA88-1717-4B2E-8C03-79D45C551BA3}" type="pres">
      <dgm:prSet presAssocID="{2E208951-33A5-42A3-965D-7F54927F295A}" presName="compNode" presStyleCnt="0"/>
      <dgm:spPr/>
    </dgm:pt>
    <dgm:pt modelId="{AE5A501A-E376-46F2-BCAB-B6E37229C2BE}" type="pres">
      <dgm:prSet presAssocID="{2E208951-33A5-42A3-965D-7F54927F29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rular"/>
        </a:ext>
      </dgm:extLst>
    </dgm:pt>
    <dgm:pt modelId="{8E6D3743-FCEB-477D-8614-6749F8E7D8B3}" type="pres">
      <dgm:prSet presAssocID="{2E208951-33A5-42A3-965D-7F54927F295A}" presName="spaceRect" presStyleCnt="0"/>
      <dgm:spPr/>
    </dgm:pt>
    <dgm:pt modelId="{8BAE9EE7-5F6E-462C-A8E7-C52C68B589FA}" type="pres">
      <dgm:prSet presAssocID="{2E208951-33A5-42A3-965D-7F54927F295A}" presName="textRect" presStyleLbl="revTx" presStyleIdx="1" presStyleCnt="3">
        <dgm:presLayoutVars>
          <dgm:chMax val="1"/>
          <dgm:chPref val="1"/>
        </dgm:presLayoutVars>
      </dgm:prSet>
      <dgm:spPr/>
    </dgm:pt>
    <dgm:pt modelId="{A25D0003-382C-4665-955A-D10D2FEEC86B}" type="pres">
      <dgm:prSet presAssocID="{4EA5890F-58A8-4A10-A047-A9AEBBF3E059}" presName="sibTrans" presStyleCnt="0"/>
      <dgm:spPr/>
    </dgm:pt>
    <dgm:pt modelId="{7E0F2EB8-19DB-425D-B142-7E3C9E154472}" type="pres">
      <dgm:prSet presAssocID="{F7AAEF86-3FEB-4D92-930E-9A5421B9FE76}" presName="compNode" presStyleCnt="0"/>
      <dgm:spPr/>
    </dgm:pt>
    <dgm:pt modelId="{06EA7A26-3485-4BE5-9C09-726D1799F61E}" type="pres">
      <dgm:prSet presAssocID="{F7AAEF86-3FEB-4D92-930E-9A5421B9FE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kalaşma"/>
        </a:ext>
      </dgm:extLst>
    </dgm:pt>
    <dgm:pt modelId="{E1182589-2A8F-42B4-BAA9-C5B911212CAA}" type="pres">
      <dgm:prSet presAssocID="{F7AAEF86-3FEB-4D92-930E-9A5421B9FE76}" presName="spaceRect" presStyleCnt="0"/>
      <dgm:spPr/>
    </dgm:pt>
    <dgm:pt modelId="{065BCA82-933D-4856-B2DE-16FAF1FD2277}" type="pres">
      <dgm:prSet presAssocID="{F7AAEF86-3FEB-4D92-930E-9A5421B9FE76}" presName="textRect" presStyleLbl="revTx" presStyleIdx="2" presStyleCnt="3">
        <dgm:presLayoutVars>
          <dgm:chMax val="1"/>
          <dgm:chPref val="1"/>
        </dgm:presLayoutVars>
      </dgm:prSet>
      <dgm:spPr/>
    </dgm:pt>
  </dgm:ptLst>
  <dgm:cxnLst>
    <dgm:cxn modelId="{4258FB3D-8361-4645-8494-57F06B4A792F}" srcId="{4579321D-B142-4007-B132-01296AF79093}" destId="{2E208951-33A5-42A3-965D-7F54927F295A}" srcOrd="1" destOrd="0" parTransId="{96FBE1AF-D2DB-46F6-9FC5-AA40A244905A}" sibTransId="{4EA5890F-58A8-4A10-A047-A9AEBBF3E059}"/>
    <dgm:cxn modelId="{F5FF3374-F9D8-4E8E-9A7D-726D6D9FFA0B}" srcId="{4579321D-B142-4007-B132-01296AF79093}" destId="{9B5740C0-1797-4EF3-9778-3BE3DC329F51}" srcOrd="0" destOrd="0" parTransId="{BC498C27-4AF1-4665-B224-6BFD2378121A}" sibTransId="{57B10623-2835-45E7-A459-745346F0D365}"/>
    <dgm:cxn modelId="{5A9202A1-6F28-4A6A-B5B3-A5E6A0C5B0B7}" srcId="{4579321D-B142-4007-B132-01296AF79093}" destId="{F7AAEF86-3FEB-4D92-930E-9A5421B9FE76}" srcOrd="2" destOrd="0" parTransId="{CF64D590-3988-4566-9276-2FBF75418C68}" sibTransId="{4026A59A-AA56-4DB7-929F-FAF7B8ED911E}"/>
    <dgm:cxn modelId="{33A18EAC-59A7-43E3-A1AF-CD678FFEE763}" type="presOf" srcId="{4579321D-B142-4007-B132-01296AF79093}" destId="{6291F605-C3BF-436E-BE11-F7BF671077DA}" srcOrd="0" destOrd="0" presId="urn:microsoft.com/office/officeart/2018/2/layout/IconLabelList"/>
    <dgm:cxn modelId="{EC74B1B8-6D58-4BC3-8E31-9992A4F4AA97}" type="presOf" srcId="{F7AAEF86-3FEB-4D92-930E-9A5421B9FE76}" destId="{065BCA82-933D-4856-B2DE-16FAF1FD2277}" srcOrd="0" destOrd="0" presId="urn:microsoft.com/office/officeart/2018/2/layout/IconLabelList"/>
    <dgm:cxn modelId="{B87D3AE6-DC94-4E9A-B334-BD838AB40E25}" type="presOf" srcId="{2E208951-33A5-42A3-965D-7F54927F295A}" destId="{8BAE9EE7-5F6E-462C-A8E7-C52C68B589FA}" srcOrd="0" destOrd="0" presId="urn:microsoft.com/office/officeart/2018/2/layout/IconLabelList"/>
    <dgm:cxn modelId="{08A20AF0-57B3-4C14-BCDE-3CB8D7811209}" type="presOf" srcId="{9B5740C0-1797-4EF3-9778-3BE3DC329F51}" destId="{F1D1DD3A-ADB0-42D2-9114-9F2FEE81099F}" srcOrd="0" destOrd="0" presId="urn:microsoft.com/office/officeart/2018/2/layout/IconLabelList"/>
    <dgm:cxn modelId="{B0479DE5-C9FF-4568-90BC-268A9228BD68}" type="presParOf" srcId="{6291F605-C3BF-436E-BE11-F7BF671077DA}" destId="{C84D6C43-AF5C-4E0C-BB04-69E2DE91F619}" srcOrd="0" destOrd="0" presId="urn:microsoft.com/office/officeart/2018/2/layout/IconLabelList"/>
    <dgm:cxn modelId="{5B65C651-8C9B-42C7-9BB2-10B8F0322739}" type="presParOf" srcId="{C84D6C43-AF5C-4E0C-BB04-69E2DE91F619}" destId="{5D07A538-4FF6-49E2-81EF-58B82630B361}" srcOrd="0" destOrd="0" presId="urn:microsoft.com/office/officeart/2018/2/layout/IconLabelList"/>
    <dgm:cxn modelId="{ADEDE522-E38A-4EC5-A322-BF8F80198CDF}" type="presParOf" srcId="{C84D6C43-AF5C-4E0C-BB04-69E2DE91F619}" destId="{33A64D49-E52B-42B9-8280-03A78A582CCD}" srcOrd="1" destOrd="0" presId="urn:microsoft.com/office/officeart/2018/2/layout/IconLabelList"/>
    <dgm:cxn modelId="{70945621-A979-40FF-AE37-1A713A7B4471}" type="presParOf" srcId="{C84D6C43-AF5C-4E0C-BB04-69E2DE91F619}" destId="{F1D1DD3A-ADB0-42D2-9114-9F2FEE81099F}" srcOrd="2" destOrd="0" presId="urn:microsoft.com/office/officeart/2018/2/layout/IconLabelList"/>
    <dgm:cxn modelId="{B427F497-74AB-4789-8362-E7B783974B40}" type="presParOf" srcId="{6291F605-C3BF-436E-BE11-F7BF671077DA}" destId="{F8970398-2BFB-4456-B3F0-76A6E5621375}" srcOrd="1" destOrd="0" presId="urn:microsoft.com/office/officeart/2018/2/layout/IconLabelList"/>
    <dgm:cxn modelId="{8F6812BB-78D9-4DB8-96C5-CC1B05227CE9}" type="presParOf" srcId="{6291F605-C3BF-436E-BE11-F7BF671077DA}" destId="{7EDFAA88-1717-4B2E-8C03-79D45C551BA3}" srcOrd="2" destOrd="0" presId="urn:microsoft.com/office/officeart/2018/2/layout/IconLabelList"/>
    <dgm:cxn modelId="{CDC847F8-A2F1-4C55-9B8C-A03783035DC8}" type="presParOf" srcId="{7EDFAA88-1717-4B2E-8C03-79D45C551BA3}" destId="{AE5A501A-E376-46F2-BCAB-B6E37229C2BE}" srcOrd="0" destOrd="0" presId="urn:microsoft.com/office/officeart/2018/2/layout/IconLabelList"/>
    <dgm:cxn modelId="{B33C4CD6-450A-4DC3-B3CD-2613FE095A29}" type="presParOf" srcId="{7EDFAA88-1717-4B2E-8C03-79D45C551BA3}" destId="{8E6D3743-FCEB-477D-8614-6749F8E7D8B3}" srcOrd="1" destOrd="0" presId="urn:microsoft.com/office/officeart/2018/2/layout/IconLabelList"/>
    <dgm:cxn modelId="{4A46A3A1-8E2D-4378-9BC4-35A2C8FBB9D7}" type="presParOf" srcId="{7EDFAA88-1717-4B2E-8C03-79D45C551BA3}" destId="{8BAE9EE7-5F6E-462C-A8E7-C52C68B589FA}" srcOrd="2" destOrd="0" presId="urn:microsoft.com/office/officeart/2018/2/layout/IconLabelList"/>
    <dgm:cxn modelId="{CBC4A9B3-C1C1-434F-ADC2-56189EB6E6A2}" type="presParOf" srcId="{6291F605-C3BF-436E-BE11-F7BF671077DA}" destId="{A25D0003-382C-4665-955A-D10D2FEEC86B}" srcOrd="3" destOrd="0" presId="urn:microsoft.com/office/officeart/2018/2/layout/IconLabelList"/>
    <dgm:cxn modelId="{9BF8894D-C8D5-409D-84E4-115B2F2EBAE1}" type="presParOf" srcId="{6291F605-C3BF-436E-BE11-F7BF671077DA}" destId="{7E0F2EB8-19DB-425D-B142-7E3C9E154472}" srcOrd="4" destOrd="0" presId="urn:microsoft.com/office/officeart/2018/2/layout/IconLabelList"/>
    <dgm:cxn modelId="{E4ABC6CA-3723-4550-AE79-0C4C8AEAE250}" type="presParOf" srcId="{7E0F2EB8-19DB-425D-B142-7E3C9E154472}" destId="{06EA7A26-3485-4BE5-9C09-726D1799F61E}" srcOrd="0" destOrd="0" presId="urn:microsoft.com/office/officeart/2018/2/layout/IconLabelList"/>
    <dgm:cxn modelId="{077EFC75-1F1F-4F38-AA00-F3B76E4202CA}" type="presParOf" srcId="{7E0F2EB8-19DB-425D-B142-7E3C9E154472}" destId="{E1182589-2A8F-42B4-BAA9-C5B911212CAA}" srcOrd="1" destOrd="0" presId="urn:microsoft.com/office/officeart/2018/2/layout/IconLabelList"/>
    <dgm:cxn modelId="{D0BF7CE2-E2D8-4456-8943-729B1AE0B380}" type="presParOf" srcId="{7E0F2EB8-19DB-425D-B142-7E3C9E154472}" destId="{065BCA82-933D-4856-B2DE-16FAF1FD227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451954-084E-4DB8-A7D0-7F55E0DEEEE3}"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AF423E99-C858-4438-88C0-1EB15495C604}">
      <dgm:prSet/>
      <dgm:spPr/>
      <dgm:t>
        <a:bodyPr/>
        <a:lstStyle/>
        <a:p>
          <a:r>
            <a:rPr lang="tr-TR" dirty="0"/>
            <a:t>1-Yüksek doz yeniden ışınlama düşünülürse, kümülatif doz toplamının değerlendirilmesi için görüntüleme, tedavi planları ve doz dağılımları dahil olmak üzere önceki tedavilerle ilgili tüm bilgilere erişim şiddetle tavsiye edilir.(%76 – 13/17)</a:t>
          </a:r>
          <a:endParaRPr lang="en-US" dirty="0"/>
        </a:p>
      </dgm:t>
    </dgm:pt>
    <dgm:pt modelId="{E6125A63-1DF8-4297-9D5D-3490062ADE74}" type="parTrans" cxnId="{50C04B2C-5468-4167-B1B2-03C2C259069C}">
      <dgm:prSet/>
      <dgm:spPr/>
      <dgm:t>
        <a:bodyPr/>
        <a:lstStyle/>
        <a:p>
          <a:endParaRPr lang="en-US"/>
        </a:p>
      </dgm:t>
    </dgm:pt>
    <dgm:pt modelId="{91ED228E-84F6-409A-86A8-94245B9EED40}" type="sibTrans" cxnId="{50C04B2C-5468-4167-B1B2-03C2C259069C}">
      <dgm:prSet/>
      <dgm:spPr/>
      <dgm:t>
        <a:bodyPr/>
        <a:lstStyle/>
        <a:p>
          <a:endParaRPr lang="en-US"/>
        </a:p>
      </dgm:t>
    </dgm:pt>
    <dgm:pt modelId="{98E58892-801B-4713-B00A-986C6293F124}">
      <dgm:prSet/>
      <dgm:spPr/>
      <dgm:t>
        <a:bodyPr/>
        <a:lstStyle/>
        <a:p>
          <a:pPr rtl="0"/>
          <a:r>
            <a:rPr lang="tr-TR" dirty="0"/>
            <a:t>2-Önceki doz dağılımı, dozun yeniden yapılandırılması için herhangi bir makul formatta mevcut değilse, reçete edilen dozun, kümülatif dozların risk altındaki bir bölge veya organa homojen olarak verildiği varsayılabilir.(%76 – 13/17)</a:t>
          </a:r>
          <a:endParaRPr lang="en-US" dirty="0"/>
        </a:p>
      </dgm:t>
    </dgm:pt>
    <dgm:pt modelId="{D4699374-5061-46B8-B2C6-30500D65C613}" type="parTrans" cxnId="{AFA17EA6-FAEB-444F-83D1-423E8C947628}">
      <dgm:prSet/>
      <dgm:spPr/>
      <dgm:t>
        <a:bodyPr/>
        <a:lstStyle/>
        <a:p>
          <a:endParaRPr lang="en-US"/>
        </a:p>
      </dgm:t>
    </dgm:pt>
    <dgm:pt modelId="{D89B07EC-3A1F-4A18-A971-81ADBDE2F6C9}" type="sibTrans" cxnId="{AFA17EA6-FAEB-444F-83D1-423E8C947628}">
      <dgm:prSet/>
      <dgm:spPr/>
      <dgm:t>
        <a:bodyPr/>
        <a:lstStyle/>
        <a:p>
          <a:endParaRPr lang="en-US"/>
        </a:p>
      </dgm:t>
    </dgm:pt>
    <dgm:pt modelId="{8ECF19A0-15C0-44C3-BC96-8BE0AF69452E}">
      <dgm:prSet/>
      <dgm:spPr/>
      <dgm:t>
        <a:bodyPr/>
        <a:lstStyle/>
        <a:p>
          <a:pPr rtl="0"/>
          <a:r>
            <a:rPr lang="tr-TR" dirty="0"/>
            <a:t>3-Önceki doz dağılımı elektronik formatta mevcut değilse, ancak simülasyon alanlarından veya portal görüntülerinden yeniden oluşturulabiliyorsa, bilgisayar hesaplı 3D doz toplamı için</a:t>
          </a:r>
          <a:r>
            <a:rPr lang="tr-TR" dirty="0">
              <a:latin typeface="Calibri Light" panose="020F0302020204030204"/>
            </a:rPr>
            <a:t> temkinli</a:t>
          </a:r>
          <a:r>
            <a:rPr lang="tr-TR" dirty="0"/>
            <a:t> yaklaşım mantıklıdır.(%94 – 16/17)</a:t>
          </a:r>
          <a:endParaRPr lang="en-US" dirty="0"/>
        </a:p>
      </dgm:t>
    </dgm:pt>
    <dgm:pt modelId="{5C672925-4547-441C-BF3A-F8EDD3CCEFEF}" type="parTrans" cxnId="{9C38E83A-7A06-4E87-AD7F-5626DAD00CB1}">
      <dgm:prSet/>
      <dgm:spPr/>
      <dgm:t>
        <a:bodyPr/>
        <a:lstStyle/>
        <a:p>
          <a:endParaRPr lang="en-US"/>
        </a:p>
      </dgm:t>
    </dgm:pt>
    <dgm:pt modelId="{B4E5E999-ADFD-4EB1-844A-2EC00E5312DA}" type="sibTrans" cxnId="{9C38E83A-7A06-4E87-AD7F-5626DAD00CB1}">
      <dgm:prSet/>
      <dgm:spPr/>
      <dgm:t>
        <a:bodyPr/>
        <a:lstStyle/>
        <a:p>
          <a:endParaRPr lang="en-US"/>
        </a:p>
      </dgm:t>
    </dgm:pt>
    <dgm:pt modelId="{655CC94B-2791-4198-BE3E-259B3338C17C}" type="pres">
      <dgm:prSet presAssocID="{5F451954-084E-4DB8-A7D0-7F55E0DEEEE3}" presName="linear" presStyleCnt="0">
        <dgm:presLayoutVars>
          <dgm:animLvl val="lvl"/>
          <dgm:resizeHandles val="exact"/>
        </dgm:presLayoutVars>
      </dgm:prSet>
      <dgm:spPr/>
    </dgm:pt>
    <dgm:pt modelId="{D95BF4AD-3301-4EA2-84EE-0BE94BBC2AA1}" type="pres">
      <dgm:prSet presAssocID="{AF423E99-C858-4438-88C0-1EB15495C604}" presName="parentText" presStyleLbl="node1" presStyleIdx="0" presStyleCnt="3">
        <dgm:presLayoutVars>
          <dgm:chMax val="0"/>
          <dgm:bulletEnabled val="1"/>
        </dgm:presLayoutVars>
      </dgm:prSet>
      <dgm:spPr/>
    </dgm:pt>
    <dgm:pt modelId="{22D65045-D527-4832-994E-88952C25043D}" type="pres">
      <dgm:prSet presAssocID="{91ED228E-84F6-409A-86A8-94245B9EED40}" presName="spacer" presStyleCnt="0"/>
      <dgm:spPr/>
    </dgm:pt>
    <dgm:pt modelId="{73E96C2B-5518-437E-BD4E-4596BADA36CE}" type="pres">
      <dgm:prSet presAssocID="{98E58892-801B-4713-B00A-986C6293F124}" presName="parentText" presStyleLbl="node1" presStyleIdx="1" presStyleCnt="3">
        <dgm:presLayoutVars>
          <dgm:chMax val="0"/>
          <dgm:bulletEnabled val="1"/>
        </dgm:presLayoutVars>
      </dgm:prSet>
      <dgm:spPr/>
    </dgm:pt>
    <dgm:pt modelId="{29A8D336-28B5-4463-8A2A-1732234E9231}" type="pres">
      <dgm:prSet presAssocID="{D89B07EC-3A1F-4A18-A971-81ADBDE2F6C9}" presName="spacer" presStyleCnt="0"/>
      <dgm:spPr/>
    </dgm:pt>
    <dgm:pt modelId="{8602A888-4A62-465A-9592-64B99CC2943A}" type="pres">
      <dgm:prSet presAssocID="{8ECF19A0-15C0-44C3-BC96-8BE0AF69452E}" presName="parentText" presStyleLbl="node1" presStyleIdx="2" presStyleCnt="3">
        <dgm:presLayoutVars>
          <dgm:chMax val="0"/>
          <dgm:bulletEnabled val="1"/>
        </dgm:presLayoutVars>
      </dgm:prSet>
      <dgm:spPr/>
    </dgm:pt>
  </dgm:ptLst>
  <dgm:cxnLst>
    <dgm:cxn modelId="{E17DD81B-7FF0-493F-9ACD-6E7A7C8C5638}" type="presOf" srcId="{8ECF19A0-15C0-44C3-BC96-8BE0AF69452E}" destId="{8602A888-4A62-465A-9592-64B99CC2943A}" srcOrd="0" destOrd="0" presId="urn:microsoft.com/office/officeart/2005/8/layout/vList2"/>
    <dgm:cxn modelId="{50C04B2C-5468-4167-B1B2-03C2C259069C}" srcId="{5F451954-084E-4DB8-A7D0-7F55E0DEEEE3}" destId="{AF423E99-C858-4438-88C0-1EB15495C604}" srcOrd="0" destOrd="0" parTransId="{E6125A63-1DF8-4297-9D5D-3490062ADE74}" sibTransId="{91ED228E-84F6-409A-86A8-94245B9EED40}"/>
    <dgm:cxn modelId="{9C38E83A-7A06-4E87-AD7F-5626DAD00CB1}" srcId="{5F451954-084E-4DB8-A7D0-7F55E0DEEEE3}" destId="{8ECF19A0-15C0-44C3-BC96-8BE0AF69452E}" srcOrd="2" destOrd="0" parTransId="{5C672925-4547-441C-BF3A-F8EDD3CCEFEF}" sibTransId="{B4E5E999-ADFD-4EB1-844A-2EC00E5312DA}"/>
    <dgm:cxn modelId="{15F0597A-2F67-4E18-BB3E-36B028B964E0}" type="presOf" srcId="{5F451954-084E-4DB8-A7D0-7F55E0DEEEE3}" destId="{655CC94B-2791-4198-BE3E-259B3338C17C}" srcOrd="0" destOrd="0" presId="urn:microsoft.com/office/officeart/2005/8/layout/vList2"/>
    <dgm:cxn modelId="{AFA17EA6-FAEB-444F-83D1-423E8C947628}" srcId="{5F451954-084E-4DB8-A7D0-7F55E0DEEEE3}" destId="{98E58892-801B-4713-B00A-986C6293F124}" srcOrd="1" destOrd="0" parTransId="{D4699374-5061-46B8-B2C6-30500D65C613}" sibTransId="{D89B07EC-3A1F-4A18-A971-81ADBDE2F6C9}"/>
    <dgm:cxn modelId="{B1022CAB-0288-4967-A100-B266E7FBF88C}" type="presOf" srcId="{98E58892-801B-4713-B00A-986C6293F124}" destId="{73E96C2B-5518-437E-BD4E-4596BADA36CE}" srcOrd="0" destOrd="0" presId="urn:microsoft.com/office/officeart/2005/8/layout/vList2"/>
    <dgm:cxn modelId="{F15B08F2-D78D-4859-9253-3767C3B9E0B2}" type="presOf" srcId="{AF423E99-C858-4438-88C0-1EB15495C604}" destId="{D95BF4AD-3301-4EA2-84EE-0BE94BBC2AA1}" srcOrd="0" destOrd="0" presId="urn:microsoft.com/office/officeart/2005/8/layout/vList2"/>
    <dgm:cxn modelId="{889C555B-7770-4AE9-B7F1-095566F03387}" type="presParOf" srcId="{655CC94B-2791-4198-BE3E-259B3338C17C}" destId="{D95BF4AD-3301-4EA2-84EE-0BE94BBC2AA1}" srcOrd="0" destOrd="0" presId="urn:microsoft.com/office/officeart/2005/8/layout/vList2"/>
    <dgm:cxn modelId="{75508988-0750-4BF2-B4A0-007822A8F135}" type="presParOf" srcId="{655CC94B-2791-4198-BE3E-259B3338C17C}" destId="{22D65045-D527-4832-994E-88952C25043D}" srcOrd="1" destOrd="0" presId="urn:microsoft.com/office/officeart/2005/8/layout/vList2"/>
    <dgm:cxn modelId="{7D3C3DC2-A4BF-4A9B-9372-A4AC1F7C3CF3}" type="presParOf" srcId="{655CC94B-2791-4198-BE3E-259B3338C17C}" destId="{73E96C2B-5518-437E-BD4E-4596BADA36CE}" srcOrd="2" destOrd="0" presId="urn:microsoft.com/office/officeart/2005/8/layout/vList2"/>
    <dgm:cxn modelId="{13E64B8B-30C3-4A2C-92C0-7E7906E8C44E}" type="presParOf" srcId="{655CC94B-2791-4198-BE3E-259B3338C17C}" destId="{29A8D336-28B5-4463-8A2A-1732234E9231}" srcOrd="3" destOrd="0" presId="urn:microsoft.com/office/officeart/2005/8/layout/vList2"/>
    <dgm:cxn modelId="{C600C944-F936-4538-8371-849122C10520}" type="presParOf" srcId="{655CC94B-2791-4198-BE3E-259B3338C17C}" destId="{8602A888-4A62-465A-9592-64B99CC294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6801A7-E14C-49EA-BC7B-93F11FCC7CA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91000F-9B8A-4FDD-850B-3A785E9D2DF6}">
      <dgm:prSet/>
      <dgm:spPr/>
      <dgm:t>
        <a:bodyPr/>
        <a:lstStyle/>
        <a:p>
          <a:pPr rtl="0"/>
          <a:r>
            <a:rPr lang="tr-TR" dirty="0"/>
            <a:t>Her tur, Google Formlar ile çevrimiçi bir anketten ve ardından video konferans yoluyla sanal bir toplantı ve tartışmadan oluşuyordu.</a:t>
          </a:r>
          <a:r>
            <a:rPr lang="tr-TR" dirty="0">
              <a:latin typeface="Calibri Light" panose="020F0302020204030204"/>
            </a:rPr>
            <a:t> </a:t>
          </a:r>
          <a:endParaRPr lang="en-US" dirty="0"/>
        </a:p>
      </dgm:t>
    </dgm:pt>
    <dgm:pt modelId="{B557B7D4-7A02-4599-869F-18CCFD4EFB9C}" type="parTrans" cxnId="{FD90F8A7-1030-44E2-95CD-F2D8198DAB1C}">
      <dgm:prSet/>
      <dgm:spPr/>
      <dgm:t>
        <a:bodyPr/>
        <a:lstStyle/>
        <a:p>
          <a:endParaRPr lang="en-US"/>
        </a:p>
      </dgm:t>
    </dgm:pt>
    <dgm:pt modelId="{2561F9B6-3B56-46DF-BEBD-003384FE3FF5}" type="sibTrans" cxnId="{FD90F8A7-1030-44E2-95CD-F2D8198DAB1C}">
      <dgm:prSet/>
      <dgm:spPr/>
      <dgm:t>
        <a:bodyPr/>
        <a:lstStyle/>
        <a:p>
          <a:endParaRPr lang="en-US"/>
        </a:p>
      </dgm:t>
    </dgm:pt>
    <dgm:pt modelId="{4A2F26A5-1307-4B06-92CB-B4C973951720}">
      <dgm:prSet/>
      <dgm:spPr/>
      <dgm:t>
        <a:bodyPr/>
        <a:lstStyle/>
        <a:p>
          <a:r>
            <a:rPr lang="tr-TR" dirty="0"/>
            <a:t>Panelistler, 5'li </a:t>
          </a:r>
          <a:r>
            <a:rPr lang="tr-TR" dirty="0" err="1"/>
            <a:t>Likert</a:t>
          </a:r>
          <a:r>
            <a:rPr lang="tr-TR" dirty="0"/>
            <a:t> ölçeğinde farklı maddeleri </a:t>
          </a:r>
          <a:r>
            <a:rPr lang="tr-TR" dirty="0">
              <a:latin typeface="Calibri Light" panose="020F0302020204030204"/>
            </a:rPr>
            <a:t>oylayabildiler</a:t>
          </a:r>
          <a:r>
            <a:rPr lang="tr-TR" dirty="0"/>
            <a:t> (1: kesinlikle katılıyorum, 2: katılıyorum, 3: emin değilim, 4: katılmıyorum ve 5: kesinlikle katılmıyorum).</a:t>
          </a:r>
          <a:endParaRPr lang="en-US" dirty="0"/>
        </a:p>
      </dgm:t>
    </dgm:pt>
    <dgm:pt modelId="{F090B528-F30E-468A-AB51-47DB98263DFF}" type="parTrans" cxnId="{D95C1CE5-8825-4710-8E1F-0DF9ABB64F29}">
      <dgm:prSet/>
      <dgm:spPr/>
      <dgm:t>
        <a:bodyPr/>
        <a:lstStyle/>
        <a:p>
          <a:endParaRPr lang="en-US"/>
        </a:p>
      </dgm:t>
    </dgm:pt>
    <dgm:pt modelId="{8E6C04FB-A141-44F1-BC91-E4CE46AB725B}" type="sibTrans" cxnId="{D95C1CE5-8825-4710-8E1F-0DF9ABB64F29}">
      <dgm:prSet/>
      <dgm:spPr/>
      <dgm:t>
        <a:bodyPr/>
        <a:lstStyle/>
        <a:p>
          <a:endParaRPr lang="en-US"/>
        </a:p>
      </dgm:t>
    </dgm:pt>
    <dgm:pt modelId="{231A7EAA-3245-4FC6-84BB-8460E039AE82}">
      <dgm:prSet/>
      <dgm:spPr/>
      <dgm:t>
        <a:bodyPr/>
        <a:lstStyle/>
        <a:p>
          <a:r>
            <a:rPr lang="tr-TR" dirty="0"/>
            <a:t>Panelistler arasındaki anlaşma düzeyi, kesinlikle katılıyorum ve katılıyorum oylarının birleşik oranı olarak tanımlandı. Üçüncü tur oylamanın ardından uzlaşmaya varılamayan ifadeler değerlendirme dışı bırakıldı.</a:t>
          </a:r>
        </a:p>
      </dgm:t>
    </dgm:pt>
    <dgm:pt modelId="{6687B2BB-A2DB-410C-9A28-AA8F482CE771}" type="parTrans" cxnId="{168DA950-546C-4C1F-8E9C-FE98C6FEB1B5}">
      <dgm:prSet/>
      <dgm:spPr/>
      <dgm:t>
        <a:bodyPr/>
        <a:lstStyle/>
        <a:p>
          <a:endParaRPr lang="en-US"/>
        </a:p>
      </dgm:t>
    </dgm:pt>
    <dgm:pt modelId="{0DC8A7ED-96F9-4656-822C-ED7AA8F2C61C}" type="sibTrans" cxnId="{168DA950-546C-4C1F-8E9C-FE98C6FEB1B5}">
      <dgm:prSet/>
      <dgm:spPr/>
      <dgm:t>
        <a:bodyPr/>
        <a:lstStyle/>
        <a:p>
          <a:endParaRPr lang="en-US"/>
        </a:p>
      </dgm:t>
    </dgm:pt>
    <dgm:pt modelId="{1E4F737C-3496-441D-A8FA-469CEDAD0AA7}" type="pres">
      <dgm:prSet presAssocID="{0D6801A7-E14C-49EA-BC7B-93F11FCC7CA6}" presName="root" presStyleCnt="0">
        <dgm:presLayoutVars>
          <dgm:dir/>
          <dgm:resizeHandles val="exact"/>
        </dgm:presLayoutVars>
      </dgm:prSet>
      <dgm:spPr/>
    </dgm:pt>
    <dgm:pt modelId="{56BFD3DC-9368-41E3-94C6-96968809F459}" type="pres">
      <dgm:prSet presAssocID="{D791000F-9B8A-4FDD-850B-3A785E9D2DF6}" presName="compNode" presStyleCnt="0"/>
      <dgm:spPr/>
    </dgm:pt>
    <dgm:pt modelId="{37CFF1B1-995E-48F8-B431-4603C08AD8A2}" type="pres">
      <dgm:prSet presAssocID="{D791000F-9B8A-4FDD-850B-3A785E9D2D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züstü Bilgisayar"/>
        </a:ext>
      </dgm:extLst>
    </dgm:pt>
    <dgm:pt modelId="{8DC18F49-2D03-4F5C-B671-1E8B2D53414D}" type="pres">
      <dgm:prSet presAssocID="{D791000F-9B8A-4FDD-850B-3A785E9D2DF6}" presName="spaceRect" presStyleCnt="0"/>
      <dgm:spPr/>
    </dgm:pt>
    <dgm:pt modelId="{29E3D10C-72E8-47AF-80B9-1FC29ADAC676}" type="pres">
      <dgm:prSet presAssocID="{D791000F-9B8A-4FDD-850B-3A785E9D2DF6}" presName="textRect" presStyleLbl="revTx" presStyleIdx="0" presStyleCnt="3">
        <dgm:presLayoutVars>
          <dgm:chMax val="1"/>
          <dgm:chPref val="1"/>
        </dgm:presLayoutVars>
      </dgm:prSet>
      <dgm:spPr/>
    </dgm:pt>
    <dgm:pt modelId="{4AFE1CE5-11DF-49AB-AF93-3C6BF7B04EEA}" type="pres">
      <dgm:prSet presAssocID="{2561F9B6-3B56-46DF-BEBD-003384FE3FF5}" presName="sibTrans" presStyleCnt="0"/>
      <dgm:spPr/>
    </dgm:pt>
    <dgm:pt modelId="{9BAF93B5-C0AB-4F4F-ADA3-EE2426E52819}" type="pres">
      <dgm:prSet presAssocID="{4A2F26A5-1307-4B06-92CB-B4C973951720}" presName="compNode" presStyleCnt="0"/>
      <dgm:spPr/>
    </dgm:pt>
    <dgm:pt modelId="{C020B043-2FA1-44CE-BF16-ED8348C408A7}" type="pres">
      <dgm:prSet presAssocID="{4A2F26A5-1307-4B06-92CB-B4C9739517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kış Çizelgesi"/>
        </a:ext>
      </dgm:extLst>
    </dgm:pt>
    <dgm:pt modelId="{D1CFE4B3-092B-423A-B0DF-0618BE541E79}" type="pres">
      <dgm:prSet presAssocID="{4A2F26A5-1307-4B06-92CB-B4C973951720}" presName="spaceRect" presStyleCnt="0"/>
      <dgm:spPr/>
    </dgm:pt>
    <dgm:pt modelId="{CDBC75E1-8BB4-4711-92DE-01AC899ECF14}" type="pres">
      <dgm:prSet presAssocID="{4A2F26A5-1307-4B06-92CB-B4C973951720}" presName="textRect" presStyleLbl="revTx" presStyleIdx="1" presStyleCnt="3">
        <dgm:presLayoutVars>
          <dgm:chMax val="1"/>
          <dgm:chPref val="1"/>
        </dgm:presLayoutVars>
      </dgm:prSet>
      <dgm:spPr/>
    </dgm:pt>
    <dgm:pt modelId="{993291EB-577E-4783-B554-9B4555F4A599}" type="pres">
      <dgm:prSet presAssocID="{8E6C04FB-A141-44F1-BC91-E4CE46AB725B}" presName="sibTrans" presStyleCnt="0"/>
      <dgm:spPr/>
    </dgm:pt>
    <dgm:pt modelId="{2C6190F9-5FE6-45BD-8E1C-40199E2B9D98}" type="pres">
      <dgm:prSet presAssocID="{231A7EAA-3245-4FC6-84BB-8460E039AE82}" presName="compNode" presStyleCnt="0"/>
      <dgm:spPr/>
    </dgm:pt>
    <dgm:pt modelId="{F883CC9A-82DF-44AD-BB3D-F61B6D74308F}" type="pres">
      <dgm:prSet presAssocID="{231A7EAA-3245-4FC6-84BB-8460E039AE8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kalaşma"/>
        </a:ext>
      </dgm:extLst>
    </dgm:pt>
    <dgm:pt modelId="{1E30DF51-9305-41D5-A4C5-C77EE10CA498}" type="pres">
      <dgm:prSet presAssocID="{231A7EAA-3245-4FC6-84BB-8460E039AE82}" presName="spaceRect" presStyleCnt="0"/>
      <dgm:spPr/>
    </dgm:pt>
    <dgm:pt modelId="{0E3A7E92-C62F-44D0-92F1-D2244A0DD570}" type="pres">
      <dgm:prSet presAssocID="{231A7EAA-3245-4FC6-84BB-8460E039AE82}" presName="textRect" presStyleLbl="revTx" presStyleIdx="2" presStyleCnt="3">
        <dgm:presLayoutVars>
          <dgm:chMax val="1"/>
          <dgm:chPref val="1"/>
        </dgm:presLayoutVars>
      </dgm:prSet>
      <dgm:spPr/>
    </dgm:pt>
  </dgm:ptLst>
  <dgm:cxnLst>
    <dgm:cxn modelId="{66F07F18-EB45-4A75-B1D6-B796B6B3C135}" type="presOf" srcId="{0D6801A7-E14C-49EA-BC7B-93F11FCC7CA6}" destId="{1E4F737C-3496-441D-A8FA-469CEDAD0AA7}" srcOrd="0" destOrd="0" presId="urn:microsoft.com/office/officeart/2018/2/layout/IconLabelList"/>
    <dgm:cxn modelId="{0405696F-EE7A-4DB0-8364-17EA1DEA0B20}" type="presOf" srcId="{D791000F-9B8A-4FDD-850B-3A785E9D2DF6}" destId="{29E3D10C-72E8-47AF-80B9-1FC29ADAC676}" srcOrd="0" destOrd="0" presId="urn:microsoft.com/office/officeart/2018/2/layout/IconLabelList"/>
    <dgm:cxn modelId="{168DA950-546C-4C1F-8E9C-FE98C6FEB1B5}" srcId="{0D6801A7-E14C-49EA-BC7B-93F11FCC7CA6}" destId="{231A7EAA-3245-4FC6-84BB-8460E039AE82}" srcOrd="2" destOrd="0" parTransId="{6687B2BB-A2DB-410C-9A28-AA8F482CE771}" sibTransId="{0DC8A7ED-96F9-4656-822C-ED7AA8F2C61C}"/>
    <dgm:cxn modelId="{EFCC5578-823F-415A-A869-2C8BEF6A053D}" type="presOf" srcId="{231A7EAA-3245-4FC6-84BB-8460E039AE82}" destId="{0E3A7E92-C62F-44D0-92F1-D2244A0DD570}" srcOrd="0" destOrd="0" presId="urn:microsoft.com/office/officeart/2018/2/layout/IconLabelList"/>
    <dgm:cxn modelId="{FD90F8A7-1030-44E2-95CD-F2D8198DAB1C}" srcId="{0D6801A7-E14C-49EA-BC7B-93F11FCC7CA6}" destId="{D791000F-9B8A-4FDD-850B-3A785E9D2DF6}" srcOrd="0" destOrd="0" parTransId="{B557B7D4-7A02-4599-869F-18CCFD4EFB9C}" sibTransId="{2561F9B6-3B56-46DF-BEBD-003384FE3FF5}"/>
    <dgm:cxn modelId="{6957A2C9-7CCB-4D58-B9FB-58C5487BACFC}" type="presOf" srcId="{4A2F26A5-1307-4B06-92CB-B4C973951720}" destId="{CDBC75E1-8BB4-4711-92DE-01AC899ECF14}" srcOrd="0" destOrd="0" presId="urn:microsoft.com/office/officeart/2018/2/layout/IconLabelList"/>
    <dgm:cxn modelId="{D95C1CE5-8825-4710-8E1F-0DF9ABB64F29}" srcId="{0D6801A7-E14C-49EA-BC7B-93F11FCC7CA6}" destId="{4A2F26A5-1307-4B06-92CB-B4C973951720}" srcOrd="1" destOrd="0" parTransId="{F090B528-F30E-468A-AB51-47DB98263DFF}" sibTransId="{8E6C04FB-A141-44F1-BC91-E4CE46AB725B}"/>
    <dgm:cxn modelId="{4EE15B44-D201-4DF7-8C34-462B85DC86F9}" type="presParOf" srcId="{1E4F737C-3496-441D-A8FA-469CEDAD0AA7}" destId="{56BFD3DC-9368-41E3-94C6-96968809F459}" srcOrd="0" destOrd="0" presId="urn:microsoft.com/office/officeart/2018/2/layout/IconLabelList"/>
    <dgm:cxn modelId="{6ED4400F-7BAE-4926-BFAE-61D27A839154}" type="presParOf" srcId="{56BFD3DC-9368-41E3-94C6-96968809F459}" destId="{37CFF1B1-995E-48F8-B431-4603C08AD8A2}" srcOrd="0" destOrd="0" presId="urn:microsoft.com/office/officeart/2018/2/layout/IconLabelList"/>
    <dgm:cxn modelId="{20BB8171-44AE-4099-99FF-B7427D67BC9C}" type="presParOf" srcId="{56BFD3DC-9368-41E3-94C6-96968809F459}" destId="{8DC18F49-2D03-4F5C-B671-1E8B2D53414D}" srcOrd="1" destOrd="0" presId="urn:microsoft.com/office/officeart/2018/2/layout/IconLabelList"/>
    <dgm:cxn modelId="{5E8A7795-36A4-42D7-9857-795245581111}" type="presParOf" srcId="{56BFD3DC-9368-41E3-94C6-96968809F459}" destId="{29E3D10C-72E8-47AF-80B9-1FC29ADAC676}" srcOrd="2" destOrd="0" presId="urn:microsoft.com/office/officeart/2018/2/layout/IconLabelList"/>
    <dgm:cxn modelId="{89E2F225-BF63-4471-9291-ABA6630E862F}" type="presParOf" srcId="{1E4F737C-3496-441D-A8FA-469CEDAD0AA7}" destId="{4AFE1CE5-11DF-49AB-AF93-3C6BF7B04EEA}" srcOrd="1" destOrd="0" presId="urn:microsoft.com/office/officeart/2018/2/layout/IconLabelList"/>
    <dgm:cxn modelId="{7C6B4E62-54CF-488A-8B18-0DCA65580E38}" type="presParOf" srcId="{1E4F737C-3496-441D-A8FA-469CEDAD0AA7}" destId="{9BAF93B5-C0AB-4F4F-ADA3-EE2426E52819}" srcOrd="2" destOrd="0" presId="urn:microsoft.com/office/officeart/2018/2/layout/IconLabelList"/>
    <dgm:cxn modelId="{B8898C4F-C515-4C17-AB17-23853C1D5F5F}" type="presParOf" srcId="{9BAF93B5-C0AB-4F4F-ADA3-EE2426E52819}" destId="{C020B043-2FA1-44CE-BF16-ED8348C408A7}" srcOrd="0" destOrd="0" presId="urn:microsoft.com/office/officeart/2018/2/layout/IconLabelList"/>
    <dgm:cxn modelId="{1AD0ECE6-D904-42D7-BAE7-EA8A9BF2056F}" type="presParOf" srcId="{9BAF93B5-C0AB-4F4F-ADA3-EE2426E52819}" destId="{D1CFE4B3-092B-423A-B0DF-0618BE541E79}" srcOrd="1" destOrd="0" presId="urn:microsoft.com/office/officeart/2018/2/layout/IconLabelList"/>
    <dgm:cxn modelId="{7DA5B54A-A81A-4370-8CE5-30226A322A77}" type="presParOf" srcId="{9BAF93B5-C0AB-4F4F-ADA3-EE2426E52819}" destId="{CDBC75E1-8BB4-4711-92DE-01AC899ECF14}" srcOrd="2" destOrd="0" presId="urn:microsoft.com/office/officeart/2018/2/layout/IconLabelList"/>
    <dgm:cxn modelId="{8872C294-5174-4861-9221-CF7F21F18D61}" type="presParOf" srcId="{1E4F737C-3496-441D-A8FA-469CEDAD0AA7}" destId="{993291EB-577E-4783-B554-9B4555F4A599}" srcOrd="3" destOrd="0" presId="urn:microsoft.com/office/officeart/2018/2/layout/IconLabelList"/>
    <dgm:cxn modelId="{20F4F55D-2D4E-4AAD-89F9-41C04A45F646}" type="presParOf" srcId="{1E4F737C-3496-441D-A8FA-469CEDAD0AA7}" destId="{2C6190F9-5FE6-45BD-8E1C-40199E2B9D98}" srcOrd="4" destOrd="0" presId="urn:microsoft.com/office/officeart/2018/2/layout/IconLabelList"/>
    <dgm:cxn modelId="{F0149026-883F-4941-AAE7-507206C09A74}" type="presParOf" srcId="{2C6190F9-5FE6-45BD-8E1C-40199E2B9D98}" destId="{F883CC9A-82DF-44AD-BB3D-F61B6D74308F}" srcOrd="0" destOrd="0" presId="urn:microsoft.com/office/officeart/2018/2/layout/IconLabelList"/>
    <dgm:cxn modelId="{80AA268A-5073-4E17-8F7E-3197BAD791A0}" type="presParOf" srcId="{2C6190F9-5FE6-45BD-8E1C-40199E2B9D98}" destId="{1E30DF51-9305-41D5-A4C5-C77EE10CA498}" srcOrd="1" destOrd="0" presId="urn:microsoft.com/office/officeart/2018/2/layout/IconLabelList"/>
    <dgm:cxn modelId="{FE985B5D-35C5-4DBA-B65B-4331953CDB7C}" type="presParOf" srcId="{2C6190F9-5FE6-45BD-8E1C-40199E2B9D98}" destId="{0E3A7E92-C62F-44D0-92F1-D2244A0DD57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80AD98-0E2C-4970-B635-1FD665C082F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019CBB4-DC17-4270-B433-0B7FF9C1F955}">
      <dgm:prSet/>
      <dgm:spPr/>
      <dgm:t>
        <a:bodyPr/>
        <a:lstStyle/>
        <a:p>
          <a:r>
            <a:rPr lang="tr-TR" dirty="0"/>
            <a:t>493 çalışmanın 327'sinde (%66) medyan takip süresi 12 aydan uzundu</a:t>
          </a:r>
          <a:endParaRPr lang="en-US" dirty="0"/>
        </a:p>
      </dgm:t>
    </dgm:pt>
    <dgm:pt modelId="{A873C8E1-3812-4180-9CD3-04E8F16E99B7}" type="parTrans" cxnId="{4F555D64-5C9E-422E-8856-C3588D3CE038}">
      <dgm:prSet/>
      <dgm:spPr/>
      <dgm:t>
        <a:bodyPr/>
        <a:lstStyle/>
        <a:p>
          <a:endParaRPr lang="en-US"/>
        </a:p>
      </dgm:t>
    </dgm:pt>
    <dgm:pt modelId="{19AAE6E8-F427-4383-AB5F-658938B3B589}" type="sibTrans" cxnId="{4F555D64-5C9E-422E-8856-C3588D3CE038}">
      <dgm:prSet/>
      <dgm:spPr/>
      <dgm:t>
        <a:bodyPr/>
        <a:lstStyle/>
        <a:p>
          <a:endParaRPr lang="en-US"/>
        </a:p>
      </dgm:t>
    </dgm:pt>
    <dgm:pt modelId="{21EB703F-A3C7-4F7A-8C41-E052C979F58A}">
      <dgm:prSet/>
      <dgm:spPr/>
      <dgm:t>
        <a:bodyPr/>
        <a:lstStyle/>
        <a:p>
          <a:pPr rtl="0"/>
          <a:r>
            <a:rPr lang="tr-TR" dirty="0"/>
            <a:t>İki anahtar sonlanım noktasından, çalışmaların 460'ında (%93) genel sağkalım ve 485'inde (%98) toksisite rapor </a:t>
          </a:r>
          <a:r>
            <a:rPr lang="tr-TR" dirty="0">
              <a:latin typeface="Calibri Light" panose="020F0302020204030204"/>
            </a:rPr>
            <a:t>edilmişti</a:t>
          </a:r>
          <a:endParaRPr lang="en-US" dirty="0"/>
        </a:p>
      </dgm:t>
    </dgm:pt>
    <dgm:pt modelId="{3B1EB408-0693-4CED-8390-2421E5F472FF}" type="parTrans" cxnId="{BD87BD14-3B4D-4598-9DE7-3012FDBF20B9}">
      <dgm:prSet/>
      <dgm:spPr/>
      <dgm:t>
        <a:bodyPr/>
        <a:lstStyle/>
        <a:p>
          <a:endParaRPr lang="en-US"/>
        </a:p>
      </dgm:t>
    </dgm:pt>
    <dgm:pt modelId="{CA406AC3-E391-42A6-88EB-35F9C9A06371}" type="sibTrans" cxnId="{BD87BD14-3B4D-4598-9DE7-3012FDBF20B9}">
      <dgm:prSet/>
      <dgm:spPr/>
      <dgm:t>
        <a:bodyPr/>
        <a:lstStyle/>
        <a:p>
          <a:endParaRPr lang="en-US"/>
        </a:p>
      </dgm:t>
    </dgm:pt>
    <dgm:pt modelId="{5EF2F208-9ABB-4CDF-91E9-227F0129B668}">
      <dgm:prSet/>
      <dgm:spPr/>
      <dgm:t>
        <a:bodyPr/>
        <a:lstStyle/>
        <a:p>
          <a:r>
            <a:rPr lang="tr-TR" dirty="0"/>
            <a:t>Sadece 40'ında (%8) yeniden ışınlamadan sonra yaşam kalitesi </a:t>
          </a:r>
          <a:r>
            <a:rPr lang="tr-TR" dirty="0">
              <a:latin typeface="Calibri Light" panose="020F0302020204030204"/>
            </a:rPr>
            <a:t>bildirilmişti</a:t>
          </a:r>
          <a:endParaRPr lang="en-US" dirty="0"/>
        </a:p>
      </dgm:t>
    </dgm:pt>
    <dgm:pt modelId="{E3ACE884-3744-4356-9DB7-004F95F63ADA}" type="parTrans" cxnId="{AB73E508-A013-4D1E-A35B-005F02C04FD3}">
      <dgm:prSet/>
      <dgm:spPr/>
      <dgm:t>
        <a:bodyPr/>
        <a:lstStyle/>
        <a:p>
          <a:endParaRPr lang="en-US"/>
        </a:p>
      </dgm:t>
    </dgm:pt>
    <dgm:pt modelId="{F9139017-9B30-44D2-96EB-FA807302B351}" type="sibTrans" cxnId="{AB73E508-A013-4D1E-A35B-005F02C04FD3}">
      <dgm:prSet/>
      <dgm:spPr/>
      <dgm:t>
        <a:bodyPr/>
        <a:lstStyle/>
        <a:p>
          <a:endParaRPr lang="en-US"/>
        </a:p>
      </dgm:t>
    </dgm:pt>
    <dgm:pt modelId="{69D90A11-4DB7-43B7-A1FC-5981CE42610D}" type="pres">
      <dgm:prSet presAssocID="{9B80AD98-0E2C-4970-B635-1FD665C082F3}" presName="root" presStyleCnt="0">
        <dgm:presLayoutVars>
          <dgm:dir/>
          <dgm:resizeHandles val="exact"/>
        </dgm:presLayoutVars>
      </dgm:prSet>
      <dgm:spPr/>
    </dgm:pt>
    <dgm:pt modelId="{2D7B62C4-5143-4C95-8E52-2BFBC1B8EFE8}" type="pres">
      <dgm:prSet presAssocID="{1019CBB4-DC17-4270-B433-0B7FF9C1F955}" presName="compNode" presStyleCnt="0"/>
      <dgm:spPr/>
    </dgm:pt>
    <dgm:pt modelId="{8873BC42-FFFE-44AF-9C39-90F098D5D3A4}" type="pres">
      <dgm:prSet presAssocID="{1019CBB4-DC17-4270-B433-0B7FF9C1F955}" presName="bgRect" presStyleLbl="bgShp" presStyleIdx="0" presStyleCnt="3"/>
      <dgm:spPr/>
    </dgm:pt>
    <dgm:pt modelId="{24B52A46-4510-4FFA-8859-51AC71B53167}" type="pres">
      <dgm:prSet presAssocID="{1019CBB4-DC17-4270-B433-0B7FF9C1F9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oom Out"/>
        </a:ext>
      </dgm:extLst>
    </dgm:pt>
    <dgm:pt modelId="{0DB5C055-A01D-48FC-8CDE-3149E566F797}" type="pres">
      <dgm:prSet presAssocID="{1019CBB4-DC17-4270-B433-0B7FF9C1F955}" presName="spaceRect" presStyleCnt="0"/>
      <dgm:spPr/>
    </dgm:pt>
    <dgm:pt modelId="{0908DDBE-418B-474D-9449-64B9D74F9446}" type="pres">
      <dgm:prSet presAssocID="{1019CBB4-DC17-4270-B433-0B7FF9C1F955}" presName="parTx" presStyleLbl="revTx" presStyleIdx="0" presStyleCnt="3">
        <dgm:presLayoutVars>
          <dgm:chMax val="0"/>
          <dgm:chPref val="0"/>
        </dgm:presLayoutVars>
      </dgm:prSet>
      <dgm:spPr/>
    </dgm:pt>
    <dgm:pt modelId="{33DE0C2F-7CB0-4C7E-8381-57B77187C4A7}" type="pres">
      <dgm:prSet presAssocID="{19AAE6E8-F427-4383-AB5F-658938B3B589}" presName="sibTrans" presStyleCnt="0"/>
      <dgm:spPr/>
    </dgm:pt>
    <dgm:pt modelId="{10E368A5-B509-4AAC-A484-6351AEF00580}" type="pres">
      <dgm:prSet presAssocID="{21EB703F-A3C7-4F7A-8C41-E052C979F58A}" presName="compNode" presStyleCnt="0"/>
      <dgm:spPr/>
    </dgm:pt>
    <dgm:pt modelId="{25775F2A-6D60-4EDF-A40C-840369430CC3}" type="pres">
      <dgm:prSet presAssocID="{21EB703F-A3C7-4F7A-8C41-E052C979F58A}" presName="bgRect" presStyleLbl="bgShp" presStyleIdx="1" presStyleCnt="3"/>
      <dgm:spPr/>
    </dgm:pt>
    <dgm:pt modelId="{893CBA01-F121-4CA9-8911-4E49E69EAEEC}" type="pres">
      <dgm:prSet presAssocID="{21EB703F-A3C7-4F7A-8C41-E052C979F5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ağıt Öğütücü"/>
        </a:ext>
      </dgm:extLst>
    </dgm:pt>
    <dgm:pt modelId="{B24BDF15-DEAC-4699-8AB5-FC123D142DAF}" type="pres">
      <dgm:prSet presAssocID="{21EB703F-A3C7-4F7A-8C41-E052C979F58A}" presName="spaceRect" presStyleCnt="0"/>
      <dgm:spPr/>
    </dgm:pt>
    <dgm:pt modelId="{32830E65-91A7-4186-9D13-0E9206F17550}" type="pres">
      <dgm:prSet presAssocID="{21EB703F-A3C7-4F7A-8C41-E052C979F58A}" presName="parTx" presStyleLbl="revTx" presStyleIdx="1" presStyleCnt="3">
        <dgm:presLayoutVars>
          <dgm:chMax val="0"/>
          <dgm:chPref val="0"/>
        </dgm:presLayoutVars>
      </dgm:prSet>
      <dgm:spPr/>
    </dgm:pt>
    <dgm:pt modelId="{E520C8C4-C951-4DD8-90BA-19A5AF810948}" type="pres">
      <dgm:prSet presAssocID="{CA406AC3-E391-42A6-88EB-35F9C9A06371}" presName="sibTrans" presStyleCnt="0"/>
      <dgm:spPr/>
    </dgm:pt>
    <dgm:pt modelId="{89BD088F-AED5-43CA-9821-65154B3F2854}" type="pres">
      <dgm:prSet presAssocID="{5EF2F208-9ABB-4CDF-91E9-227F0129B668}" presName="compNode" presStyleCnt="0"/>
      <dgm:spPr/>
    </dgm:pt>
    <dgm:pt modelId="{9911AD33-1EFA-4BBE-9D48-25DE7C9DBA20}" type="pres">
      <dgm:prSet presAssocID="{5EF2F208-9ABB-4CDF-91E9-227F0129B668}" presName="bgRect" presStyleLbl="bgShp" presStyleIdx="2" presStyleCnt="3"/>
      <dgm:spPr/>
    </dgm:pt>
    <dgm:pt modelId="{63B3D347-74F0-4FCA-91DA-7FF27E600E26}" type="pres">
      <dgm:prSet presAssocID="{5EF2F208-9ABB-4CDF-91E9-227F0129B6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şlangıç"/>
        </a:ext>
      </dgm:extLst>
    </dgm:pt>
    <dgm:pt modelId="{429DAA6E-EC71-4D57-8ECD-0C9BF54CE42E}" type="pres">
      <dgm:prSet presAssocID="{5EF2F208-9ABB-4CDF-91E9-227F0129B668}" presName="spaceRect" presStyleCnt="0"/>
      <dgm:spPr/>
    </dgm:pt>
    <dgm:pt modelId="{F47367E2-F402-47F0-8611-5B1B9EC24FE9}" type="pres">
      <dgm:prSet presAssocID="{5EF2F208-9ABB-4CDF-91E9-227F0129B668}" presName="parTx" presStyleLbl="revTx" presStyleIdx="2" presStyleCnt="3">
        <dgm:presLayoutVars>
          <dgm:chMax val="0"/>
          <dgm:chPref val="0"/>
        </dgm:presLayoutVars>
      </dgm:prSet>
      <dgm:spPr/>
    </dgm:pt>
  </dgm:ptLst>
  <dgm:cxnLst>
    <dgm:cxn modelId="{AB73E508-A013-4D1E-A35B-005F02C04FD3}" srcId="{9B80AD98-0E2C-4970-B635-1FD665C082F3}" destId="{5EF2F208-9ABB-4CDF-91E9-227F0129B668}" srcOrd="2" destOrd="0" parTransId="{E3ACE884-3744-4356-9DB7-004F95F63ADA}" sibTransId="{F9139017-9B30-44D2-96EB-FA807302B351}"/>
    <dgm:cxn modelId="{BD87BD14-3B4D-4598-9DE7-3012FDBF20B9}" srcId="{9B80AD98-0E2C-4970-B635-1FD665C082F3}" destId="{21EB703F-A3C7-4F7A-8C41-E052C979F58A}" srcOrd="1" destOrd="0" parTransId="{3B1EB408-0693-4CED-8390-2421E5F472FF}" sibTransId="{CA406AC3-E391-42A6-88EB-35F9C9A06371}"/>
    <dgm:cxn modelId="{D01DDD1F-4AE8-4263-8F5E-BDF268E222FA}" type="presOf" srcId="{5EF2F208-9ABB-4CDF-91E9-227F0129B668}" destId="{F47367E2-F402-47F0-8611-5B1B9EC24FE9}" srcOrd="0" destOrd="0" presId="urn:microsoft.com/office/officeart/2018/2/layout/IconVerticalSolidList"/>
    <dgm:cxn modelId="{BDB9702E-040F-4A61-902A-21F0E7AD0CC7}" type="presOf" srcId="{21EB703F-A3C7-4F7A-8C41-E052C979F58A}" destId="{32830E65-91A7-4186-9D13-0E9206F17550}" srcOrd="0" destOrd="0" presId="urn:microsoft.com/office/officeart/2018/2/layout/IconVerticalSolidList"/>
    <dgm:cxn modelId="{4F555D64-5C9E-422E-8856-C3588D3CE038}" srcId="{9B80AD98-0E2C-4970-B635-1FD665C082F3}" destId="{1019CBB4-DC17-4270-B433-0B7FF9C1F955}" srcOrd="0" destOrd="0" parTransId="{A873C8E1-3812-4180-9CD3-04E8F16E99B7}" sibTransId="{19AAE6E8-F427-4383-AB5F-658938B3B589}"/>
    <dgm:cxn modelId="{E16E1F87-BAC0-4E87-9514-2E2D452847AC}" type="presOf" srcId="{1019CBB4-DC17-4270-B433-0B7FF9C1F955}" destId="{0908DDBE-418B-474D-9449-64B9D74F9446}" srcOrd="0" destOrd="0" presId="urn:microsoft.com/office/officeart/2018/2/layout/IconVerticalSolidList"/>
    <dgm:cxn modelId="{142FA1D6-11BB-40A8-A5FD-56CD3D3C22D2}" type="presOf" srcId="{9B80AD98-0E2C-4970-B635-1FD665C082F3}" destId="{69D90A11-4DB7-43B7-A1FC-5981CE42610D}" srcOrd="0" destOrd="0" presId="urn:microsoft.com/office/officeart/2018/2/layout/IconVerticalSolidList"/>
    <dgm:cxn modelId="{CD05525B-C790-45FE-BC03-9FE45B87144C}" type="presParOf" srcId="{69D90A11-4DB7-43B7-A1FC-5981CE42610D}" destId="{2D7B62C4-5143-4C95-8E52-2BFBC1B8EFE8}" srcOrd="0" destOrd="0" presId="urn:microsoft.com/office/officeart/2018/2/layout/IconVerticalSolidList"/>
    <dgm:cxn modelId="{3357BD1E-BE38-451E-91C6-B8E1D61B4A87}" type="presParOf" srcId="{2D7B62C4-5143-4C95-8E52-2BFBC1B8EFE8}" destId="{8873BC42-FFFE-44AF-9C39-90F098D5D3A4}" srcOrd="0" destOrd="0" presId="urn:microsoft.com/office/officeart/2018/2/layout/IconVerticalSolidList"/>
    <dgm:cxn modelId="{A3A5717F-6041-40C0-8AB4-F7BCAAA63D97}" type="presParOf" srcId="{2D7B62C4-5143-4C95-8E52-2BFBC1B8EFE8}" destId="{24B52A46-4510-4FFA-8859-51AC71B53167}" srcOrd="1" destOrd="0" presId="urn:microsoft.com/office/officeart/2018/2/layout/IconVerticalSolidList"/>
    <dgm:cxn modelId="{58242302-080C-46D7-B5D1-4EA130D01E4B}" type="presParOf" srcId="{2D7B62C4-5143-4C95-8E52-2BFBC1B8EFE8}" destId="{0DB5C055-A01D-48FC-8CDE-3149E566F797}" srcOrd="2" destOrd="0" presId="urn:microsoft.com/office/officeart/2018/2/layout/IconVerticalSolidList"/>
    <dgm:cxn modelId="{509D4B72-8DF9-4081-B9F3-9F94130127AD}" type="presParOf" srcId="{2D7B62C4-5143-4C95-8E52-2BFBC1B8EFE8}" destId="{0908DDBE-418B-474D-9449-64B9D74F9446}" srcOrd="3" destOrd="0" presId="urn:microsoft.com/office/officeart/2018/2/layout/IconVerticalSolidList"/>
    <dgm:cxn modelId="{21A318DC-6268-4877-8B12-E0E5E449BC31}" type="presParOf" srcId="{69D90A11-4DB7-43B7-A1FC-5981CE42610D}" destId="{33DE0C2F-7CB0-4C7E-8381-57B77187C4A7}" srcOrd="1" destOrd="0" presId="urn:microsoft.com/office/officeart/2018/2/layout/IconVerticalSolidList"/>
    <dgm:cxn modelId="{F28A473E-70D4-4A56-BC4D-602E47F00657}" type="presParOf" srcId="{69D90A11-4DB7-43B7-A1FC-5981CE42610D}" destId="{10E368A5-B509-4AAC-A484-6351AEF00580}" srcOrd="2" destOrd="0" presId="urn:microsoft.com/office/officeart/2018/2/layout/IconVerticalSolidList"/>
    <dgm:cxn modelId="{3C8222C9-AF18-47A4-8A5A-2CC54B7A08B7}" type="presParOf" srcId="{10E368A5-B509-4AAC-A484-6351AEF00580}" destId="{25775F2A-6D60-4EDF-A40C-840369430CC3}" srcOrd="0" destOrd="0" presId="urn:microsoft.com/office/officeart/2018/2/layout/IconVerticalSolidList"/>
    <dgm:cxn modelId="{C1D9C91C-22F1-4B25-8757-E90F53487DB1}" type="presParOf" srcId="{10E368A5-B509-4AAC-A484-6351AEF00580}" destId="{893CBA01-F121-4CA9-8911-4E49E69EAEEC}" srcOrd="1" destOrd="0" presId="urn:microsoft.com/office/officeart/2018/2/layout/IconVerticalSolidList"/>
    <dgm:cxn modelId="{AEA72A56-A91C-4B3F-8976-B86E63855A39}" type="presParOf" srcId="{10E368A5-B509-4AAC-A484-6351AEF00580}" destId="{B24BDF15-DEAC-4699-8AB5-FC123D142DAF}" srcOrd="2" destOrd="0" presId="urn:microsoft.com/office/officeart/2018/2/layout/IconVerticalSolidList"/>
    <dgm:cxn modelId="{DE3EB8C6-6493-49E7-A013-9AF1D4A092C7}" type="presParOf" srcId="{10E368A5-B509-4AAC-A484-6351AEF00580}" destId="{32830E65-91A7-4186-9D13-0E9206F17550}" srcOrd="3" destOrd="0" presId="urn:microsoft.com/office/officeart/2018/2/layout/IconVerticalSolidList"/>
    <dgm:cxn modelId="{BFF64447-2BE6-41DF-9330-49FF33F99087}" type="presParOf" srcId="{69D90A11-4DB7-43B7-A1FC-5981CE42610D}" destId="{E520C8C4-C951-4DD8-90BA-19A5AF810948}" srcOrd="3" destOrd="0" presId="urn:microsoft.com/office/officeart/2018/2/layout/IconVerticalSolidList"/>
    <dgm:cxn modelId="{A3D22CB9-85B0-47E8-944A-46F00AA8525F}" type="presParOf" srcId="{69D90A11-4DB7-43B7-A1FC-5981CE42610D}" destId="{89BD088F-AED5-43CA-9821-65154B3F2854}" srcOrd="4" destOrd="0" presId="urn:microsoft.com/office/officeart/2018/2/layout/IconVerticalSolidList"/>
    <dgm:cxn modelId="{576D028F-0067-4666-A150-B96E83252067}" type="presParOf" srcId="{89BD088F-AED5-43CA-9821-65154B3F2854}" destId="{9911AD33-1EFA-4BBE-9D48-25DE7C9DBA20}" srcOrd="0" destOrd="0" presId="urn:microsoft.com/office/officeart/2018/2/layout/IconVerticalSolidList"/>
    <dgm:cxn modelId="{C0AF2A5B-68C4-41C8-B54E-CC757B8F9952}" type="presParOf" srcId="{89BD088F-AED5-43CA-9821-65154B3F2854}" destId="{63B3D347-74F0-4FCA-91DA-7FF27E600E26}" srcOrd="1" destOrd="0" presId="urn:microsoft.com/office/officeart/2018/2/layout/IconVerticalSolidList"/>
    <dgm:cxn modelId="{B46C0B7F-2842-4259-8D22-9CE82128E3BD}" type="presParOf" srcId="{89BD088F-AED5-43CA-9821-65154B3F2854}" destId="{429DAA6E-EC71-4D57-8ECD-0C9BF54CE42E}" srcOrd="2" destOrd="0" presId="urn:microsoft.com/office/officeart/2018/2/layout/IconVerticalSolidList"/>
    <dgm:cxn modelId="{F7B455F0-916D-4229-A9D6-202D38FF37FA}" type="presParOf" srcId="{89BD088F-AED5-43CA-9821-65154B3F2854}" destId="{F47367E2-F402-47F0-8611-5B1B9EC24F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FB802A-BC2A-4B90-8193-A8B4D34E09FE}" type="doc">
      <dgm:prSet loTypeId="urn:microsoft.com/office/officeart/2005/8/layout/hierarchy1" loCatId="hierarchy" qsTypeId="urn:microsoft.com/office/officeart/2005/8/quickstyle/simple4" qsCatId="simple" csTypeId="urn:microsoft.com/office/officeart/2005/8/colors/accent3_2" csCatId="accent3" phldr="1"/>
      <dgm:spPr/>
      <dgm:t>
        <a:bodyPr/>
        <a:lstStyle/>
        <a:p>
          <a:endParaRPr lang="en-US"/>
        </a:p>
      </dgm:t>
    </dgm:pt>
    <dgm:pt modelId="{072CAAEF-D899-4AAA-B95D-56387B636D63}">
      <dgm:prSet/>
      <dgm:spPr/>
      <dgm:t>
        <a:bodyPr/>
        <a:lstStyle/>
        <a:p>
          <a:pPr rtl="0"/>
          <a:r>
            <a:rPr lang="tr-TR" dirty="0"/>
            <a:t>Yeniden ışınlama, bu fikir birliğinde tip 1 veya tip 2 olarak ayırt edeceğimiz iki farklı senaryo için genel bir </a:t>
          </a:r>
          <a:r>
            <a:rPr lang="tr-TR" dirty="0">
              <a:latin typeface="Calibri Light" panose="020F0302020204030204"/>
            </a:rPr>
            <a:t>terim haline getirildi.</a:t>
          </a:r>
          <a:endParaRPr lang="en-US" dirty="0"/>
        </a:p>
      </dgm:t>
    </dgm:pt>
    <dgm:pt modelId="{69258FEA-7E53-41E5-BA2C-DDB3F324AAEC}" type="parTrans" cxnId="{D0FA5D37-F7E6-4150-B223-A60E7DAA75C5}">
      <dgm:prSet/>
      <dgm:spPr/>
      <dgm:t>
        <a:bodyPr/>
        <a:lstStyle/>
        <a:p>
          <a:endParaRPr lang="en-US"/>
        </a:p>
      </dgm:t>
    </dgm:pt>
    <dgm:pt modelId="{65DBF744-0205-4C75-9C94-AA3A1ABF7959}" type="sibTrans" cxnId="{D0FA5D37-F7E6-4150-B223-A60E7DAA75C5}">
      <dgm:prSet/>
      <dgm:spPr/>
      <dgm:t>
        <a:bodyPr/>
        <a:lstStyle/>
        <a:p>
          <a:endParaRPr lang="en-US"/>
        </a:p>
      </dgm:t>
    </dgm:pt>
    <dgm:pt modelId="{0FCDED48-2CAF-4924-8472-E526A6F46682}">
      <dgm:prSet/>
      <dgm:spPr/>
      <dgm:t>
        <a:bodyPr/>
        <a:lstStyle/>
        <a:p>
          <a:r>
            <a:rPr lang="tr-TR" dirty="0"/>
            <a:t>Yeniden ışınlama tip 1, eski </a:t>
          </a:r>
          <a:r>
            <a:rPr lang="tr-TR" dirty="0" err="1"/>
            <a:t>rt</a:t>
          </a:r>
          <a:r>
            <a:rPr lang="tr-TR" dirty="0"/>
            <a:t> sahası ile  örtüşen yeni bir radyoterapi kursu iken yeniden ışınlama tip 2, kümülatif dozlardan kaynaklanan toksisite kaygıları olan, ancak önceki RT sahası ile örtüşmeyen yeni bir kurstur.</a:t>
          </a:r>
          <a:endParaRPr lang="en-US" dirty="0"/>
        </a:p>
      </dgm:t>
    </dgm:pt>
    <dgm:pt modelId="{FFC50C2A-827A-4D4A-8A13-DDF7049E4690}" type="parTrans" cxnId="{1374AA0D-4802-4F52-A0BF-36BECDB5D8FF}">
      <dgm:prSet/>
      <dgm:spPr/>
      <dgm:t>
        <a:bodyPr/>
        <a:lstStyle/>
        <a:p>
          <a:endParaRPr lang="en-US"/>
        </a:p>
      </dgm:t>
    </dgm:pt>
    <dgm:pt modelId="{A3ABEF92-9BD6-4AAD-8C02-8A6D9657F1B7}" type="sibTrans" cxnId="{1374AA0D-4802-4F52-A0BF-36BECDB5D8FF}">
      <dgm:prSet/>
      <dgm:spPr/>
      <dgm:t>
        <a:bodyPr/>
        <a:lstStyle/>
        <a:p>
          <a:endParaRPr lang="en-US"/>
        </a:p>
      </dgm:t>
    </dgm:pt>
    <dgm:pt modelId="{D4D51976-5FCB-4A5F-B106-FEABFBDD7FA6}" type="pres">
      <dgm:prSet presAssocID="{D9FB802A-BC2A-4B90-8193-A8B4D34E09FE}" presName="hierChild1" presStyleCnt="0">
        <dgm:presLayoutVars>
          <dgm:chPref val="1"/>
          <dgm:dir/>
          <dgm:animOne val="branch"/>
          <dgm:animLvl val="lvl"/>
          <dgm:resizeHandles/>
        </dgm:presLayoutVars>
      </dgm:prSet>
      <dgm:spPr/>
    </dgm:pt>
    <dgm:pt modelId="{29A980E3-A1F5-46FA-B46B-B5254BF18F6F}" type="pres">
      <dgm:prSet presAssocID="{072CAAEF-D899-4AAA-B95D-56387B636D63}" presName="hierRoot1" presStyleCnt="0"/>
      <dgm:spPr/>
    </dgm:pt>
    <dgm:pt modelId="{2F359952-3B19-49BA-9CFF-6BAB1A7161C9}" type="pres">
      <dgm:prSet presAssocID="{072CAAEF-D899-4AAA-B95D-56387B636D63}" presName="composite" presStyleCnt="0"/>
      <dgm:spPr/>
    </dgm:pt>
    <dgm:pt modelId="{6E489DF5-DE29-4F07-8802-4C2AEBF6E064}" type="pres">
      <dgm:prSet presAssocID="{072CAAEF-D899-4AAA-B95D-56387B636D63}" presName="background" presStyleLbl="node0" presStyleIdx="0" presStyleCnt="2"/>
      <dgm:spPr/>
    </dgm:pt>
    <dgm:pt modelId="{2E9508E7-77E7-4DCF-A896-8F8619889231}" type="pres">
      <dgm:prSet presAssocID="{072CAAEF-D899-4AAA-B95D-56387B636D63}" presName="text" presStyleLbl="fgAcc0" presStyleIdx="0" presStyleCnt="2">
        <dgm:presLayoutVars>
          <dgm:chPref val="3"/>
        </dgm:presLayoutVars>
      </dgm:prSet>
      <dgm:spPr/>
    </dgm:pt>
    <dgm:pt modelId="{F47D1861-07DA-4A13-B1A0-537BC3FB7DC9}" type="pres">
      <dgm:prSet presAssocID="{072CAAEF-D899-4AAA-B95D-56387B636D63}" presName="hierChild2" presStyleCnt="0"/>
      <dgm:spPr/>
    </dgm:pt>
    <dgm:pt modelId="{EF135A73-B7F5-4759-B3DB-8AAC8AD2D30C}" type="pres">
      <dgm:prSet presAssocID="{0FCDED48-2CAF-4924-8472-E526A6F46682}" presName="hierRoot1" presStyleCnt="0"/>
      <dgm:spPr/>
    </dgm:pt>
    <dgm:pt modelId="{6A540AA1-A9DE-408D-AC6B-3C2BDF739938}" type="pres">
      <dgm:prSet presAssocID="{0FCDED48-2CAF-4924-8472-E526A6F46682}" presName="composite" presStyleCnt="0"/>
      <dgm:spPr/>
    </dgm:pt>
    <dgm:pt modelId="{BEBDECEF-A3C1-4DB5-8F6F-EA60F36A49C9}" type="pres">
      <dgm:prSet presAssocID="{0FCDED48-2CAF-4924-8472-E526A6F46682}" presName="background" presStyleLbl="node0" presStyleIdx="1" presStyleCnt="2"/>
      <dgm:spPr/>
    </dgm:pt>
    <dgm:pt modelId="{D6723DE3-85AF-4105-AE82-6062B55BE9CE}" type="pres">
      <dgm:prSet presAssocID="{0FCDED48-2CAF-4924-8472-E526A6F46682}" presName="text" presStyleLbl="fgAcc0" presStyleIdx="1" presStyleCnt="2">
        <dgm:presLayoutVars>
          <dgm:chPref val="3"/>
        </dgm:presLayoutVars>
      </dgm:prSet>
      <dgm:spPr/>
    </dgm:pt>
    <dgm:pt modelId="{BE3C2AD9-F043-4E58-90E2-99A364B90E26}" type="pres">
      <dgm:prSet presAssocID="{0FCDED48-2CAF-4924-8472-E526A6F46682}" presName="hierChild2" presStyleCnt="0"/>
      <dgm:spPr/>
    </dgm:pt>
  </dgm:ptLst>
  <dgm:cxnLst>
    <dgm:cxn modelId="{1374AA0D-4802-4F52-A0BF-36BECDB5D8FF}" srcId="{D9FB802A-BC2A-4B90-8193-A8B4D34E09FE}" destId="{0FCDED48-2CAF-4924-8472-E526A6F46682}" srcOrd="1" destOrd="0" parTransId="{FFC50C2A-827A-4D4A-8A13-DDF7049E4690}" sibTransId="{A3ABEF92-9BD6-4AAD-8C02-8A6D9657F1B7}"/>
    <dgm:cxn modelId="{D0FA5D37-F7E6-4150-B223-A60E7DAA75C5}" srcId="{D9FB802A-BC2A-4B90-8193-A8B4D34E09FE}" destId="{072CAAEF-D899-4AAA-B95D-56387B636D63}" srcOrd="0" destOrd="0" parTransId="{69258FEA-7E53-41E5-BA2C-DDB3F324AAEC}" sibTransId="{65DBF744-0205-4C75-9C94-AA3A1ABF7959}"/>
    <dgm:cxn modelId="{1456F574-A872-4F96-B9E6-B4E54AE4F865}" type="presOf" srcId="{D9FB802A-BC2A-4B90-8193-A8B4D34E09FE}" destId="{D4D51976-5FCB-4A5F-B106-FEABFBDD7FA6}" srcOrd="0" destOrd="0" presId="urn:microsoft.com/office/officeart/2005/8/layout/hierarchy1"/>
    <dgm:cxn modelId="{E2BE6B86-E258-4380-B23A-4122F049B3B9}" type="presOf" srcId="{072CAAEF-D899-4AAA-B95D-56387B636D63}" destId="{2E9508E7-77E7-4DCF-A896-8F8619889231}" srcOrd="0" destOrd="0" presId="urn:microsoft.com/office/officeart/2005/8/layout/hierarchy1"/>
    <dgm:cxn modelId="{599785EF-AAD5-4234-810B-3E9CEF296CB0}" type="presOf" srcId="{0FCDED48-2CAF-4924-8472-E526A6F46682}" destId="{D6723DE3-85AF-4105-AE82-6062B55BE9CE}" srcOrd="0" destOrd="0" presId="urn:microsoft.com/office/officeart/2005/8/layout/hierarchy1"/>
    <dgm:cxn modelId="{C933370F-A05C-4B19-9398-4092A64372C7}" type="presParOf" srcId="{D4D51976-5FCB-4A5F-B106-FEABFBDD7FA6}" destId="{29A980E3-A1F5-46FA-B46B-B5254BF18F6F}" srcOrd="0" destOrd="0" presId="urn:microsoft.com/office/officeart/2005/8/layout/hierarchy1"/>
    <dgm:cxn modelId="{8D1777CE-B4C6-4947-9CC5-08FF941D021B}" type="presParOf" srcId="{29A980E3-A1F5-46FA-B46B-B5254BF18F6F}" destId="{2F359952-3B19-49BA-9CFF-6BAB1A7161C9}" srcOrd="0" destOrd="0" presId="urn:microsoft.com/office/officeart/2005/8/layout/hierarchy1"/>
    <dgm:cxn modelId="{34DFCD5B-BCED-4124-B66C-851EC94EA351}" type="presParOf" srcId="{2F359952-3B19-49BA-9CFF-6BAB1A7161C9}" destId="{6E489DF5-DE29-4F07-8802-4C2AEBF6E064}" srcOrd="0" destOrd="0" presId="urn:microsoft.com/office/officeart/2005/8/layout/hierarchy1"/>
    <dgm:cxn modelId="{EB137C67-8C98-42F2-84A9-397742FE2171}" type="presParOf" srcId="{2F359952-3B19-49BA-9CFF-6BAB1A7161C9}" destId="{2E9508E7-77E7-4DCF-A896-8F8619889231}" srcOrd="1" destOrd="0" presId="urn:microsoft.com/office/officeart/2005/8/layout/hierarchy1"/>
    <dgm:cxn modelId="{7DB3AA01-7AB8-4BD3-8DDE-978AB16FCD74}" type="presParOf" srcId="{29A980E3-A1F5-46FA-B46B-B5254BF18F6F}" destId="{F47D1861-07DA-4A13-B1A0-537BC3FB7DC9}" srcOrd="1" destOrd="0" presId="urn:microsoft.com/office/officeart/2005/8/layout/hierarchy1"/>
    <dgm:cxn modelId="{3BC827DE-6B8E-44CE-8D04-BAA9F8592DCB}" type="presParOf" srcId="{D4D51976-5FCB-4A5F-B106-FEABFBDD7FA6}" destId="{EF135A73-B7F5-4759-B3DB-8AAC8AD2D30C}" srcOrd="1" destOrd="0" presId="urn:microsoft.com/office/officeart/2005/8/layout/hierarchy1"/>
    <dgm:cxn modelId="{1668A1E6-FC6D-410B-A16D-B65BFC4E1B89}" type="presParOf" srcId="{EF135A73-B7F5-4759-B3DB-8AAC8AD2D30C}" destId="{6A540AA1-A9DE-408D-AC6B-3C2BDF739938}" srcOrd="0" destOrd="0" presId="urn:microsoft.com/office/officeart/2005/8/layout/hierarchy1"/>
    <dgm:cxn modelId="{3726F4EE-CE2A-44F3-8AD8-0143E76FDD37}" type="presParOf" srcId="{6A540AA1-A9DE-408D-AC6B-3C2BDF739938}" destId="{BEBDECEF-A3C1-4DB5-8F6F-EA60F36A49C9}" srcOrd="0" destOrd="0" presId="urn:microsoft.com/office/officeart/2005/8/layout/hierarchy1"/>
    <dgm:cxn modelId="{642BE845-9331-4CE3-B69F-D2B97D8F7D6D}" type="presParOf" srcId="{6A540AA1-A9DE-408D-AC6B-3C2BDF739938}" destId="{D6723DE3-85AF-4105-AE82-6062B55BE9CE}" srcOrd="1" destOrd="0" presId="urn:microsoft.com/office/officeart/2005/8/layout/hierarchy1"/>
    <dgm:cxn modelId="{68E7847D-FCBB-427B-AB2F-C3FF543B1FAA}" type="presParOf" srcId="{EF135A73-B7F5-4759-B3DB-8AAC8AD2D30C}" destId="{BE3C2AD9-F043-4E58-90E2-99A364B90E2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FCC058-7352-4781-BBF5-331317EFC1C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267EDC3-2400-4955-BD72-4CF1FDE13E49}">
      <dgm:prSet/>
      <dgm:spPr/>
      <dgm:t>
        <a:bodyPr/>
        <a:lstStyle/>
        <a:p>
          <a:r>
            <a:rPr lang="tr-TR" dirty="0"/>
            <a:t>Spesifik hedef hacimlerin veya </a:t>
          </a:r>
          <a:r>
            <a:rPr lang="tr-TR" dirty="0" err="1"/>
            <a:t>izodoz</a:t>
          </a:r>
          <a:r>
            <a:rPr lang="tr-TR" dirty="0"/>
            <a:t> çizgilerinin örtüşmesi yerine ışınlanmış hacimlerin örtüşmesi, risk altındaki organlara verilen dozu daha sağlıklı yansıtır bu nedenle kılavuz oluşturmak için ışınlanmış hacimlerin örtüşmesi farklı klinik senaryolara uygulanmalıdır.</a:t>
          </a:r>
          <a:endParaRPr lang="en-US" dirty="0"/>
        </a:p>
      </dgm:t>
    </dgm:pt>
    <dgm:pt modelId="{BF7F2BA3-1678-4D6F-9C37-2615BE642146}" type="parTrans" cxnId="{6F3BA469-544B-4DF5-9DD1-987D3AA1AAD8}">
      <dgm:prSet/>
      <dgm:spPr/>
      <dgm:t>
        <a:bodyPr/>
        <a:lstStyle/>
        <a:p>
          <a:endParaRPr lang="en-US"/>
        </a:p>
      </dgm:t>
    </dgm:pt>
    <dgm:pt modelId="{37726B2A-CA04-493E-A447-258FA1817701}" type="sibTrans" cxnId="{6F3BA469-544B-4DF5-9DD1-987D3AA1AAD8}">
      <dgm:prSet/>
      <dgm:spPr/>
      <dgm:t>
        <a:bodyPr/>
        <a:lstStyle/>
        <a:p>
          <a:endParaRPr lang="en-US"/>
        </a:p>
      </dgm:t>
    </dgm:pt>
    <dgm:pt modelId="{6BF2B1CE-67B6-47D8-B247-71452CBF2C1C}" type="pres">
      <dgm:prSet presAssocID="{60FCC058-7352-4781-BBF5-331317EFC1C0}" presName="linear" presStyleCnt="0">
        <dgm:presLayoutVars>
          <dgm:animLvl val="lvl"/>
          <dgm:resizeHandles val="exact"/>
        </dgm:presLayoutVars>
      </dgm:prSet>
      <dgm:spPr/>
    </dgm:pt>
    <dgm:pt modelId="{A7C95850-C782-4E3F-9CFD-5957F992E444}" type="pres">
      <dgm:prSet presAssocID="{7267EDC3-2400-4955-BD72-4CF1FDE13E49}" presName="parentText" presStyleLbl="node1" presStyleIdx="0" presStyleCnt="1">
        <dgm:presLayoutVars>
          <dgm:chMax val="0"/>
          <dgm:bulletEnabled val="1"/>
        </dgm:presLayoutVars>
      </dgm:prSet>
      <dgm:spPr/>
    </dgm:pt>
  </dgm:ptLst>
  <dgm:cxnLst>
    <dgm:cxn modelId="{6F3BA469-544B-4DF5-9DD1-987D3AA1AAD8}" srcId="{60FCC058-7352-4781-BBF5-331317EFC1C0}" destId="{7267EDC3-2400-4955-BD72-4CF1FDE13E49}" srcOrd="0" destOrd="0" parTransId="{BF7F2BA3-1678-4D6F-9C37-2615BE642146}" sibTransId="{37726B2A-CA04-493E-A447-258FA1817701}"/>
    <dgm:cxn modelId="{A4CBA56B-D880-479C-9315-4DA313D3AAE2}" type="presOf" srcId="{60FCC058-7352-4781-BBF5-331317EFC1C0}" destId="{6BF2B1CE-67B6-47D8-B247-71452CBF2C1C}" srcOrd="0" destOrd="0" presId="urn:microsoft.com/office/officeart/2005/8/layout/vList2"/>
    <dgm:cxn modelId="{97011C8F-A2C2-45DA-9489-71CE537F34FD}" type="presOf" srcId="{7267EDC3-2400-4955-BD72-4CF1FDE13E49}" destId="{A7C95850-C782-4E3F-9CFD-5957F992E444}" srcOrd="0" destOrd="0" presId="urn:microsoft.com/office/officeart/2005/8/layout/vList2"/>
    <dgm:cxn modelId="{56477F66-F418-4D48-9A5C-5666F6B9BEE4}" type="presParOf" srcId="{6BF2B1CE-67B6-47D8-B247-71452CBF2C1C}" destId="{A7C95850-C782-4E3F-9CFD-5957F992E44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06AE55-82BC-49B3-85A5-7AB3DAC645B6}"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B14FF861-98AB-462D-AA92-289F3A132A67}">
      <dgm:prSet/>
      <dgm:spPr/>
      <dgm:t>
        <a:bodyPr/>
        <a:lstStyle/>
        <a:p>
          <a:pPr rtl="0"/>
          <a:r>
            <a:rPr lang="tr-TR" dirty="0"/>
            <a:t>Tanımdaki bir doz spesifikasyonu ile ilgili olarak, </a:t>
          </a:r>
          <a:r>
            <a:rPr lang="tr-TR" dirty="0">
              <a:latin typeface="Calibri Light" panose="020F0302020204030204"/>
            </a:rPr>
            <a:t>bazı</a:t>
          </a:r>
          <a:r>
            <a:rPr lang="tr-TR" dirty="0"/>
            <a:t> panelistler 60 </a:t>
          </a:r>
          <a:r>
            <a:rPr lang="tr-TR" dirty="0" err="1"/>
            <a:t>Gy</a:t>
          </a:r>
          <a:r>
            <a:rPr lang="tr-TR" dirty="0"/>
            <a:t> EQD2 veya daha yüksek bir radikal </a:t>
          </a:r>
          <a:r>
            <a:rPr lang="tr-TR" dirty="0">
              <a:latin typeface="Calibri Light" panose="020F0302020204030204"/>
            </a:rPr>
            <a:t>dozu</a:t>
          </a:r>
          <a:r>
            <a:rPr lang="tr-TR" dirty="0"/>
            <a:t>, terapötik bir doz (radikal veya palyatif)</a:t>
          </a:r>
          <a:r>
            <a:rPr lang="tr-TR" dirty="0">
              <a:latin typeface="Calibri Light" panose="020F0302020204030204"/>
            </a:rPr>
            <a:t> olarak</a:t>
          </a:r>
          <a:r>
            <a:rPr lang="tr-TR" dirty="0"/>
            <a:t> önerdiler veya tanımın dozdan bağımsız olması gerektiğini belirttiler; bu önerilerin hiçbiri kabul görmedi. </a:t>
          </a:r>
          <a:endParaRPr lang="en-US" dirty="0"/>
        </a:p>
      </dgm:t>
    </dgm:pt>
    <dgm:pt modelId="{CDF88BBA-F967-40D2-AFAC-95D487D9D801}" type="parTrans" cxnId="{8E080537-7582-4E6E-A455-1F5B025694C8}">
      <dgm:prSet/>
      <dgm:spPr/>
      <dgm:t>
        <a:bodyPr/>
        <a:lstStyle/>
        <a:p>
          <a:endParaRPr lang="en-US"/>
        </a:p>
      </dgm:t>
    </dgm:pt>
    <dgm:pt modelId="{C213137F-3711-407E-A141-C92C218FF7B3}" type="sibTrans" cxnId="{8E080537-7582-4E6E-A455-1F5B025694C8}">
      <dgm:prSet/>
      <dgm:spPr/>
      <dgm:t>
        <a:bodyPr/>
        <a:lstStyle/>
        <a:p>
          <a:endParaRPr lang="en-US"/>
        </a:p>
      </dgm:t>
    </dgm:pt>
    <dgm:pt modelId="{F5D87EBA-E468-4441-B64A-C38BA75BF0E4}">
      <dgm:prSet/>
      <dgm:spPr/>
      <dgm:t>
        <a:bodyPr/>
        <a:lstStyle/>
        <a:p>
          <a:r>
            <a:rPr lang="tr-TR" dirty="0"/>
            <a:t>Bunun yerine panelistler, farklı senaryoları kapsadığı kabul edilen  toksisite endişesine neden olan kümülatif dozlar tanımı üzerinde anlaştılar.</a:t>
          </a:r>
          <a:endParaRPr lang="en-US" dirty="0"/>
        </a:p>
      </dgm:t>
    </dgm:pt>
    <dgm:pt modelId="{D490FC4D-C72B-4688-9A45-A7F836644DFF}" type="parTrans" cxnId="{2A56480D-02B8-41E8-A9A6-4ACBA9576740}">
      <dgm:prSet/>
      <dgm:spPr/>
      <dgm:t>
        <a:bodyPr/>
        <a:lstStyle/>
        <a:p>
          <a:endParaRPr lang="en-US"/>
        </a:p>
      </dgm:t>
    </dgm:pt>
    <dgm:pt modelId="{0542A11F-D4C6-48F3-A412-5EE3337A156E}" type="sibTrans" cxnId="{2A56480D-02B8-41E8-A9A6-4ACBA9576740}">
      <dgm:prSet/>
      <dgm:spPr/>
      <dgm:t>
        <a:bodyPr/>
        <a:lstStyle/>
        <a:p>
          <a:endParaRPr lang="en-US"/>
        </a:p>
      </dgm:t>
    </dgm:pt>
    <dgm:pt modelId="{764ADC8F-7FC9-412B-BCF7-74036CE019D8}" type="pres">
      <dgm:prSet presAssocID="{9C06AE55-82BC-49B3-85A5-7AB3DAC645B6}" presName="linear" presStyleCnt="0">
        <dgm:presLayoutVars>
          <dgm:animLvl val="lvl"/>
          <dgm:resizeHandles val="exact"/>
        </dgm:presLayoutVars>
      </dgm:prSet>
      <dgm:spPr/>
    </dgm:pt>
    <dgm:pt modelId="{42A313E7-19B4-4DC0-8FF5-5E7CC3581A22}" type="pres">
      <dgm:prSet presAssocID="{B14FF861-98AB-462D-AA92-289F3A132A67}" presName="parentText" presStyleLbl="node1" presStyleIdx="0" presStyleCnt="2">
        <dgm:presLayoutVars>
          <dgm:chMax val="0"/>
          <dgm:bulletEnabled val="1"/>
        </dgm:presLayoutVars>
      </dgm:prSet>
      <dgm:spPr/>
    </dgm:pt>
    <dgm:pt modelId="{78EA758D-5AAC-4ECC-9933-27A1EF9C6C88}" type="pres">
      <dgm:prSet presAssocID="{C213137F-3711-407E-A141-C92C218FF7B3}" presName="spacer" presStyleCnt="0"/>
      <dgm:spPr/>
    </dgm:pt>
    <dgm:pt modelId="{D230A21D-13A2-4539-9CC4-B0215279ED84}" type="pres">
      <dgm:prSet presAssocID="{F5D87EBA-E468-4441-B64A-C38BA75BF0E4}" presName="parentText" presStyleLbl="node1" presStyleIdx="1" presStyleCnt="2">
        <dgm:presLayoutVars>
          <dgm:chMax val="0"/>
          <dgm:bulletEnabled val="1"/>
        </dgm:presLayoutVars>
      </dgm:prSet>
      <dgm:spPr/>
    </dgm:pt>
  </dgm:ptLst>
  <dgm:cxnLst>
    <dgm:cxn modelId="{2A56480D-02B8-41E8-A9A6-4ACBA9576740}" srcId="{9C06AE55-82BC-49B3-85A5-7AB3DAC645B6}" destId="{F5D87EBA-E468-4441-B64A-C38BA75BF0E4}" srcOrd="1" destOrd="0" parTransId="{D490FC4D-C72B-4688-9A45-A7F836644DFF}" sibTransId="{0542A11F-D4C6-48F3-A412-5EE3337A156E}"/>
    <dgm:cxn modelId="{8E080537-7582-4E6E-A455-1F5B025694C8}" srcId="{9C06AE55-82BC-49B3-85A5-7AB3DAC645B6}" destId="{B14FF861-98AB-462D-AA92-289F3A132A67}" srcOrd="0" destOrd="0" parTransId="{CDF88BBA-F967-40D2-AFAC-95D487D9D801}" sibTransId="{C213137F-3711-407E-A141-C92C218FF7B3}"/>
    <dgm:cxn modelId="{7A735E56-E98B-4D12-9B76-D209D86D3B2C}" type="presOf" srcId="{F5D87EBA-E468-4441-B64A-C38BA75BF0E4}" destId="{D230A21D-13A2-4539-9CC4-B0215279ED84}" srcOrd="0" destOrd="0" presId="urn:microsoft.com/office/officeart/2005/8/layout/vList2"/>
    <dgm:cxn modelId="{8154E08F-768E-4842-96DB-19CBF653C19D}" type="presOf" srcId="{9C06AE55-82BC-49B3-85A5-7AB3DAC645B6}" destId="{764ADC8F-7FC9-412B-BCF7-74036CE019D8}" srcOrd="0" destOrd="0" presId="urn:microsoft.com/office/officeart/2005/8/layout/vList2"/>
    <dgm:cxn modelId="{BF9EABC1-5122-4494-84D7-21100BFDF8D5}" type="presOf" srcId="{B14FF861-98AB-462D-AA92-289F3A132A67}" destId="{42A313E7-19B4-4DC0-8FF5-5E7CC3581A22}" srcOrd="0" destOrd="0" presId="urn:microsoft.com/office/officeart/2005/8/layout/vList2"/>
    <dgm:cxn modelId="{9CFB517E-EDEA-47A0-ABDE-035631D1B52A}" type="presParOf" srcId="{764ADC8F-7FC9-412B-BCF7-74036CE019D8}" destId="{42A313E7-19B4-4DC0-8FF5-5E7CC3581A22}" srcOrd="0" destOrd="0" presId="urn:microsoft.com/office/officeart/2005/8/layout/vList2"/>
    <dgm:cxn modelId="{2B203B5B-8C09-417A-97E4-240D1EBDA29F}" type="presParOf" srcId="{764ADC8F-7FC9-412B-BCF7-74036CE019D8}" destId="{78EA758D-5AAC-4ECC-9933-27A1EF9C6C88}" srcOrd="1" destOrd="0" presId="urn:microsoft.com/office/officeart/2005/8/layout/vList2"/>
    <dgm:cxn modelId="{599A2BE4-91CA-42E7-9EBE-130E5323BCBE}" type="presParOf" srcId="{764ADC8F-7FC9-412B-BCF7-74036CE019D8}" destId="{D230A21D-13A2-4539-9CC4-B0215279ED8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45FEB0-F7CD-4CF5-89E0-F5F2CF89CE6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86AB423-04AE-4051-B381-C548EEB4FD27}">
      <dgm:prSet/>
      <dgm:spPr/>
      <dgm:t>
        <a:bodyPr/>
        <a:lstStyle/>
        <a:p>
          <a:pPr rtl="0"/>
          <a:r>
            <a:rPr lang="tr-TR" dirty="0"/>
            <a:t>Panelistler arasında radyoterapi kürleri arasına belirli bir zaman aralığının dahil edilmesi konusunda fikir birliği olmadığından, yeni bir radyoterapi kürünü yeniden ışınlama olarak sınıflandırmak için iki kür arasında minimum süre yoktur.</a:t>
          </a:r>
          <a:r>
            <a:rPr lang="tr-TR" dirty="0">
              <a:latin typeface="Calibri Light" panose="020F0302020204030204"/>
            </a:rPr>
            <a:t> </a:t>
          </a:r>
          <a:endParaRPr lang="en-US"/>
        </a:p>
      </dgm:t>
    </dgm:pt>
    <dgm:pt modelId="{C09FC3AE-E64E-4B38-B50D-C1C1224FC617}" type="parTrans" cxnId="{850497A8-D380-41C2-BCA2-D69EA327D5BE}">
      <dgm:prSet/>
      <dgm:spPr/>
      <dgm:t>
        <a:bodyPr/>
        <a:lstStyle/>
        <a:p>
          <a:endParaRPr lang="en-US"/>
        </a:p>
      </dgm:t>
    </dgm:pt>
    <dgm:pt modelId="{249E0088-5800-43BB-B354-D9B0F9EA6D86}" type="sibTrans" cxnId="{850497A8-D380-41C2-BCA2-D69EA327D5BE}">
      <dgm:prSet/>
      <dgm:spPr/>
      <dgm:t>
        <a:bodyPr/>
        <a:lstStyle/>
        <a:p>
          <a:endParaRPr lang="en-US"/>
        </a:p>
      </dgm:t>
    </dgm:pt>
    <dgm:pt modelId="{704F2771-3491-4D7A-90B8-7E6E9E7EEB0A}">
      <dgm:prSet/>
      <dgm:spPr/>
      <dgm:t>
        <a:bodyPr/>
        <a:lstStyle/>
        <a:p>
          <a:pPr rtl="0"/>
          <a:r>
            <a:rPr lang="tr-TR" dirty="0"/>
            <a:t>Ancak, fizibilite ve güvenlik değerlendirilirken iki radyoterapi kürü arasındaki zaman aralığı dikkate alınmalıdır, çünkü önceki ışınlamadan sonra zaman geçtikçe meydana gelen iyileşme </a:t>
          </a:r>
          <a:r>
            <a:rPr lang="tr-TR" dirty="0">
              <a:latin typeface="Calibri Light" panose="020F0302020204030204"/>
            </a:rPr>
            <a:t>hesaba katılmalıdır</a:t>
          </a:r>
          <a:endParaRPr lang="en-US" dirty="0"/>
        </a:p>
      </dgm:t>
    </dgm:pt>
    <dgm:pt modelId="{5105623F-BDEF-4D5E-9F85-FB74EA6EDF09}" type="parTrans" cxnId="{E09C4D31-3FB2-4D35-A56B-92F50592A0B9}">
      <dgm:prSet/>
      <dgm:spPr/>
      <dgm:t>
        <a:bodyPr/>
        <a:lstStyle/>
        <a:p>
          <a:endParaRPr lang="en-US"/>
        </a:p>
      </dgm:t>
    </dgm:pt>
    <dgm:pt modelId="{808141E5-C4CB-432C-B3AF-880B2A6E2EBC}" type="sibTrans" cxnId="{E09C4D31-3FB2-4D35-A56B-92F50592A0B9}">
      <dgm:prSet/>
      <dgm:spPr/>
      <dgm:t>
        <a:bodyPr/>
        <a:lstStyle/>
        <a:p>
          <a:endParaRPr lang="en-US"/>
        </a:p>
      </dgm:t>
    </dgm:pt>
    <dgm:pt modelId="{0816E7ED-624F-472A-ABFD-F8FE7EF0FF0B}">
      <dgm:prSet/>
      <dgm:spPr/>
      <dgm:t>
        <a:bodyPr/>
        <a:lstStyle/>
        <a:p>
          <a:r>
            <a:rPr lang="tr-TR" dirty="0"/>
            <a:t>Çoklu metastazların eşzamanlı tedavisi yerine ardışık tedavisi gibi tek seferde birden fazla ardışık tedavi kürü kararı alınmışsa, yeniden ışınlama olarak değerlendirilmemelidir.</a:t>
          </a:r>
          <a:endParaRPr lang="en-US" dirty="0"/>
        </a:p>
      </dgm:t>
    </dgm:pt>
    <dgm:pt modelId="{966E17E3-5772-494A-903C-A76161E4F8DF}" type="parTrans" cxnId="{B626550B-74A9-45F7-AF1F-8859312C8EC0}">
      <dgm:prSet/>
      <dgm:spPr/>
      <dgm:t>
        <a:bodyPr/>
        <a:lstStyle/>
        <a:p>
          <a:endParaRPr lang="en-US"/>
        </a:p>
      </dgm:t>
    </dgm:pt>
    <dgm:pt modelId="{A83782E6-78D5-4B76-B69D-BDB553C8BFF9}" type="sibTrans" cxnId="{B626550B-74A9-45F7-AF1F-8859312C8EC0}">
      <dgm:prSet/>
      <dgm:spPr/>
      <dgm:t>
        <a:bodyPr/>
        <a:lstStyle/>
        <a:p>
          <a:endParaRPr lang="en-US"/>
        </a:p>
      </dgm:t>
    </dgm:pt>
    <dgm:pt modelId="{CDFD8762-34DA-47AE-92CB-0E91511F71FF}" type="pres">
      <dgm:prSet presAssocID="{FA45FEB0-F7CD-4CF5-89E0-F5F2CF89CE63}" presName="linear" presStyleCnt="0">
        <dgm:presLayoutVars>
          <dgm:animLvl val="lvl"/>
          <dgm:resizeHandles val="exact"/>
        </dgm:presLayoutVars>
      </dgm:prSet>
      <dgm:spPr/>
    </dgm:pt>
    <dgm:pt modelId="{49762E57-D75B-4536-8A00-F7D92A2448BE}" type="pres">
      <dgm:prSet presAssocID="{F86AB423-04AE-4051-B381-C548EEB4FD27}" presName="parentText" presStyleLbl="node1" presStyleIdx="0" presStyleCnt="3">
        <dgm:presLayoutVars>
          <dgm:chMax val="0"/>
          <dgm:bulletEnabled val="1"/>
        </dgm:presLayoutVars>
      </dgm:prSet>
      <dgm:spPr/>
    </dgm:pt>
    <dgm:pt modelId="{C2A7BBBE-05C0-4231-89E5-2DD4A407652C}" type="pres">
      <dgm:prSet presAssocID="{249E0088-5800-43BB-B354-D9B0F9EA6D86}" presName="spacer" presStyleCnt="0"/>
      <dgm:spPr/>
    </dgm:pt>
    <dgm:pt modelId="{A6B137BC-321E-4D89-A60B-782E350F3FF4}" type="pres">
      <dgm:prSet presAssocID="{704F2771-3491-4D7A-90B8-7E6E9E7EEB0A}" presName="parentText" presStyleLbl="node1" presStyleIdx="1" presStyleCnt="3">
        <dgm:presLayoutVars>
          <dgm:chMax val="0"/>
          <dgm:bulletEnabled val="1"/>
        </dgm:presLayoutVars>
      </dgm:prSet>
      <dgm:spPr/>
    </dgm:pt>
    <dgm:pt modelId="{92E4A4F9-9B7D-40A3-8C44-C034CA412D04}" type="pres">
      <dgm:prSet presAssocID="{808141E5-C4CB-432C-B3AF-880B2A6E2EBC}" presName="spacer" presStyleCnt="0"/>
      <dgm:spPr/>
    </dgm:pt>
    <dgm:pt modelId="{0CE45276-99D9-4503-9713-3974C617E72D}" type="pres">
      <dgm:prSet presAssocID="{0816E7ED-624F-472A-ABFD-F8FE7EF0FF0B}" presName="parentText" presStyleLbl="node1" presStyleIdx="2" presStyleCnt="3">
        <dgm:presLayoutVars>
          <dgm:chMax val="0"/>
          <dgm:bulletEnabled val="1"/>
        </dgm:presLayoutVars>
      </dgm:prSet>
      <dgm:spPr/>
    </dgm:pt>
  </dgm:ptLst>
  <dgm:cxnLst>
    <dgm:cxn modelId="{B626550B-74A9-45F7-AF1F-8859312C8EC0}" srcId="{FA45FEB0-F7CD-4CF5-89E0-F5F2CF89CE63}" destId="{0816E7ED-624F-472A-ABFD-F8FE7EF0FF0B}" srcOrd="2" destOrd="0" parTransId="{966E17E3-5772-494A-903C-A76161E4F8DF}" sibTransId="{A83782E6-78D5-4B76-B69D-BDB553C8BFF9}"/>
    <dgm:cxn modelId="{E09C4D31-3FB2-4D35-A56B-92F50592A0B9}" srcId="{FA45FEB0-F7CD-4CF5-89E0-F5F2CF89CE63}" destId="{704F2771-3491-4D7A-90B8-7E6E9E7EEB0A}" srcOrd="1" destOrd="0" parTransId="{5105623F-BDEF-4D5E-9F85-FB74EA6EDF09}" sibTransId="{808141E5-C4CB-432C-B3AF-880B2A6E2EBC}"/>
    <dgm:cxn modelId="{9304638B-D836-49CC-8E89-483430F2A34A}" type="presOf" srcId="{0816E7ED-624F-472A-ABFD-F8FE7EF0FF0B}" destId="{0CE45276-99D9-4503-9713-3974C617E72D}" srcOrd="0" destOrd="0" presId="urn:microsoft.com/office/officeart/2005/8/layout/vList2"/>
    <dgm:cxn modelId="{8062F092-0A85-409D-A3A2-F931E3396808}" type="presOf" srcId="{704F2771-3491-4D7A-90B8-7E6E9E7EEB0A}" destId="{A6B137BC-321E-4D89-A60B-782E350F3FF4}" srcOrd="0" destOrd="0" presId="urn:microsoft.com/office/officeart/2005/8/layout/vList2"/>
    <dgm:cxn modelId="{850497A8-D380-41C2-BCA2-D69EA327D5BE}" srcId="{FA45FEB0-F7CD-4CF5-89E0-F5F2CF89CE63}" destId="{F86AB423-04AE-4051-B381-C548EEB4FD27}" srcOrd="0" destOrd="0" parTransId="{C09FC3AE-E64E-4B38-B50D-C1C1224FC617}" sibTransId="{249E0088-5800-43BB-B354-D9B0F9EA6D86}"/>
    <dgm:cxn modelId="{1C39BCDB-38CB-4AE0-AF99-55638FD733E0}" type="presOf" srcId="{F86AB423-04AE-4051-B381-C548EEB4FD27}" destId="{49762E57-D75B-4536-8A00-F7D92A2448BE}" srcOrd="0" destOrd="0" presId="urn:microsoft.com/office/officeart/2005/8/layout/vList2"/>
    <dgm:cxn modelId="{5CB230E5-D88A-426F-B3F4-93A60E9D7DF6}" type="presOf" srcId="{FA45FEB0-F7CD-4CF5-89E0-F5F2CF89CE63}" destId="{CDFD8762-34DA-47AE-92CB-0E91511F71FF}" srcOrd="0" destOrd="0" presId="urn:microsoft.com/office/officeart/2005/8/layout/vList2"/>
    <dgm:cxn modelId="{ABE2F5A2-6EFD-46A9-9351-188A441DF4D8}" type="presParOf" srcId="{CDFD8762-34DA-47AE-92CB-0E91511F71FF}" destId="{49762E57-D75B-4536-8A00-F7D92A2448BE}" srcOrd="0" destOrd="0" presId="urn:microsoft.com/office/officeart/2005/8/layout/vList2"/>
    <dgm:cxn modelId="{3836B3E4-D4E7-4D88-924B-EAA5C3E0C254}" type="presParOf" srcId="{CDFD8762-34DA-47AE-92CB-0E91511F71FF}" destId="{C2A7BBBE-05C0-4231-89E5-2DD4A407652C}" srcOrd="1" destOrd="0" presId="urn:microsoft.com/office/officeart/2005/8/layout/vList2"/>
    <dgm:cxn modelId="{B93B65C5-D2B1-4983-B1F1-1AF20048A827}" type="presParOf" srcId="{CDFD8762-34DA-47AE-92CB-0E91511F71FF}" destId="{A6B137BC-321E-4D89-A60B-782E350F3FF4}" srcOrd="2" destOrd="0" presId="urn:microsoft.com/office/officeart/2005/8/layout/vList2"/>
    <dgm:cxn modelId="{A34012F7-B9A8-4501-A235-0CF7071757AA}" type="presParOf" srcId="{CDFD8762-34DA-47AE-92CB-0E91511F71FF}" destId="{92E4A4F9-9B7D-40A3-8C44-C034CA412D04}" srcOrd="3" destOrd="0" presId="urn:microsoft.com/office/officeart/2005/8/layout/vList2"/>
    <dgm:cxn modelId="{672326EB-3A7F-49DC-A453-D0625A9D61F5}" type="presParOf" srcId="{CDFD8762-34DA-47AE-92CB-0E91511F71FF}" destId="{0CE45276-99D9-4503-9713-3974C617E72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AE1CFB-294B-498C-BFDD-4C430FC2672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8CF9D88-AE87-4B91-9977-7F358EF2B109}">
      <dgm:prSet/>
      <dgm:spPr/>
      <dgm:t>
        <a:bodyPr/>
        <a:lstStyle/>
        <a:p>
          <a:r>
            <a:rPr lang="tr-TR"/>
            <a:t>Rulach ve ark. küçük hücreli dışı akciğer kanseri için torasik yeniden ışınlamanın tek bir tanımı üzerinde fikir birliğine varamadılar</a:t>
          </a:r>
          <a:endParaRPr lang="en-US"/>
        </a:p>
      </dgm:t>
    </dgm:pt>
    <dgm:pt modelId="{5B21D9DE-211E-4441-A349-179269D66391}" type="parTrans" cxnId="{A52B1B3E-D1B6-44B7-AEB1-F8FE282BE2F3}">
      <dgm:prSet/>
      <dgm:spPr/>
      <dgm:t>
        <a:bodyPr/>
        <a:lstStyle/>
        <a:p>
          <a:endParaRPr lang="en-US"/>
        </a:p>
      </dgm:t>
    </dgm:pt>
    <dgm:pt modelId="{FAD8CEF5-EB5E-4F46-B4D2-01F60E3299BA}" type="sibTrans" cxnId="{A52B1B3E-D1B6-44B7-AEB1-F8FE282BE2F3}">
      <dgm:prSet/>
      <dgm:spPr/>
      <dgm:t>
        <a:bodyPr/>
        <a:lstStyle/>
        <a:p>
          <a:endParaRPr lang="en-US"/>
        </a:p>
      </dgm:t>
    </dgm:pt>
    <dgm:pt modelId="{7A2C7A4E-2C9E-472E-8AC1-EFADF4DA1A13}">
      <dgm:prSet/>
      <dgm:spPr/>
      <dgm:t>
        <a:bodyPr/>
        <a:lstStyle/>
        <a:p>
          <a:r>
            <a:rPr lang="tr-TR"/>
            <a:t>Otörler seri organlarda örtüşen dozların ve akciğerler gibi paralel organlarda büyük hacimli düşük doz alanlarının etkilerine ilişkin kanıt azlığının bu anlaşmazlığa neden olduğu sonucuna varmışlardır.</a:t>
          </a:r>
          <a:endParaRPr lang="en-US"/>
        </a:p>
      </dgm:t>
    </dgm:pt>
    <dgm:pt modelId="{BB2906E3-0A83-471B-B4C9-84DBFA61455F}" type="parTrans" cxnId="{BDB5DCBA-1E92-4573-8219-BED5A9F86D9F}">
      <dgm:prSet/>
      <dgm:spPr/>
      <dgm:t>
        <a:bodyPr/>
        <a:lstStyle/>
        <a:p>
          <a:endParaRPr lang="en-US"/>
        </a:p>
      </dgm:t>
    </dgm:pt>
    <dgm:pt modelId="{C7E93AFF-018B-4B48-9CC3-812872F20D9C}" type="sibTrans" cxnId="{BDB5DCBA-1E92-4573-8219-BED5A9F86D9F}">
      <dgm:prSet/>
      <dgm:spPr/>
      <dgm:t>
        <a:bodyPr/>
        <a:lstStyle/>
        <a:p>
          <a:endParaRPr lang="en-US"/>
        </a:p>
      </dgm:t>
    </dgm:pt>
    <dgm:pt modelId="{7DBDD503-93C6-47D8-A745-15CA3C38E285}">
      <dgm:prSet/>
      <dgm:spPr/>
      <dgm:t>
        <a:bodyPr/>
        <a:lstStyle/>
        <a:p>
          <a:r>
            <a:rPr lang="tr-TR"/>
            <a:t>Rulach ve ark. yeniden ışınlamayı lokal nüks ve yeni primerler için farklılaştırmayı önermişler; ancak bu öneri panelistlerin çoğunluğu tarafından kabul edilmemiş.</a:t>
          </a:r>
          <a:endParaRPr lang="en-US"/>
        </a:p>
      </dgm:t>
    </dgm:pt>
    <dgm:pt modelId="{EF4FE1E6-E385-4856-AC14-05295ACBE885}" type="parTrans" cxnId="{6F63EC8E-0B7C-4335-8435-BDBAC66544C5}">
      <dgm:prSet/>
      <dgm:spPr/>
      <dgm:t>
        <a:bodyPr/>
        <a:lstStyle/>
        <a:p>
          <a:endParaRPr lang="en-US"/>
        </a:p>
      </dgm:t>
    </dgm:pt>
    <dgm:pt modelId="{876A0F3A-AF81-45F0-813B-9C19201D2388}" type="sibTrans" cxnId="{6F63EC8E-0B7C-4335-8435-BDBAC66544C5}">
      <dgm:prSet/>
      <dgm:spPr/>
      <dgm:t>
        <a:bodyPr/>
        <a:lstStyle/>
        <a:p>
          <a:endParaRPr lang="en-US"/>
        </a:p>
      </dgm:t>
    </dgm:pt>
    <dgm:pt modelId="{CC9F18F2-286C-41E4-984E-B7002C9C7EE7}" type="pres">
      <dgm:prSet presAssocID="{EAAE1CFB-294B-498C-BFDD-4C430FC26726}" presName="linear" presStyleCnt="0">
        <dgm:presLayoutVars>
          <dgm:animLvl val="lvl"/>
          <dgm:resizeHandles val="exact"/>
        </dgm:presLayoutVars>
      </dgm:prSet>
      <dgm:spPr/>
    </dgm:pt>
    <dgm:pt modelId="{E9BC8CCE-D406-4BD8-8685-17A1D5C037CF}" type="pres">
      <dgm:prSet presAssocID="{38CF9D88-AE87-4B91-9977-7F358EF2B109}" presName="parentText" presStyleLbl="node1" presStyleIdx="0" presStyleCnt="3">
        <dgm:presLayoutVars>
          <dgm:chMax val="0"/>
          <dgm:bulletEnabled val="1"/>
        </dgm:presLayoutVars>
      </dgm:prSet>
      <dgm:spPr/>
    </dgm:pt>
    <dgm:pt modelId="{27BD1585-A378-4EA9-B0BA-8F6D72F65EB9}" type="pres">
      <dgm:prSet presAssocID="{FAD8CEF5-EB5E-4F46-B4D2-01F60E3299BA}" presName="spacer" presStyleCnt="0"/>
      <dgm:spPr/>
    </dgm:pt>
    <dgm:pt modelId="{B2E614A6-3B3E-49AD-897C-560932542ECD}" type="pres">
      <dgm:prSet presAssocID="{7A2C7A4E-2C9E-472E-8AC1-EFADF4DA1A13}" presName="parentText" presStyleLbl="node1" presStyleIdx="1" presStyleCnt="3">
        <dgm:presLayoutVars>
          <dgm:chMax val="0"/>
          <dgm:bulletEnabled val="1"/>
        </dgm:presLayoutVars>
      </dgm:prSet>
      <dgm:spPr/>
    </dgm:pt>
    <dgm:pt modelId="{7D11F719-3F78-43A8-A861-11523A60B17D}" type="pres">
      <dgm:prSet presAssocID="{C7E93AFF-018B-4B48-9CC3-812872F20D9C}" presName="spacer" presStyleCnt="0"/>
      <dgm:spPr/>
    </dgm:pt>
    <dgm:pt modelId="{40C466BA-9647-4E68-A25F-F4F3185E0C5D}" type="pres">
      <dgm:prSet presAssocID="{7DBDD503-93C6-47D8-A745-15CA3C38E285}" presName="parentText" presStyleLbl="node1" presStyleIdx="2" presStyleCnt="3">
        <dgm:presLayoutVars>
          <dgm:chMax val="0"/>
          <dgm:bulletEnabled val="1"/>
        </dgm:presLayoutVars>
      </dgm:prSet>
      <dgm:spPr/>
    </dgm:pt>
  </dgm:ptLst>
  <dgm:cxnLst>
    <dgm:cxn modelId="{A52B1B3E-D1B6-44B7-AEB1-F8FE282BE2F3}" srcId="{EAAE1CFB-294B-498C-BFDD-4C430FC26726}" destId="{38CF9D88-AE87-4B91-9977-7F358EF2B109}" srcOrd="0" destOrd="0" parTransId="{5B21D9DE-211E-4441-A349-179269D66391}" sibTransId="{FAD8CEF5-EB5E-4F46-B4D2-01F60E3299BA}"/>
    <dgm:cxn modelId="{97F42542-410D-43C5-B2E5-663118DAD70D}" type="presOf" srcId="{7DBDD503-93C6-47D8-A745-15CA3C38E285}" destId="{40C466BA-9647-4E68-A25F-F4F3185E0C5D}" srcOrd="0" destOrd="0" presId="urn:microsoft.com/office/officeart/2005/8/layout/vList2"/>
    <dgm:cxn modelId="{A58C0477-9E8E-47DB-A53E-264C5C59A75F}" type="presOf" srcId="{7A2C7A4E-2C9E-472E-8AC1-EFADF4DA1A13}" destId="{B2E614A6-3B3E-49AD-897C-560932542ECD}" srcOrd="0" destOrd="0" presId="urn:microsoft.com/office/officeart/2005/8/layout/vList2"/>
    <dgm:cxn modelId="{6F63EC8E-0B7C-4335-8435-BDBAC66544C5}" srcId="{EAAE1CFB-294B-498C-BFDD-4C430FC26726}" destId="{7DBDD503-93C6-47D8-A745-15CA3C38E285}" srcOrd="2" destOrd="0" parTransId="{EF4FE1E6-E385-4856-AC14-05295ACBE885}" sibTransId="{876A0F3A-AF81-45F0-813B-9C19201D2388}"/>
    <dgm:cxn modelId="{BDB5DCBA-1E92-4573-8219-BED5A9F86D9F}" srcId="{EAAE1CFB-294B-498C-BFDD-4C430FC26726}" destId="{7A2C7A4E-2C9E-472E-8AC1-EFADF4DA1A13}" srcOrd="1" destOrd="0" parTransId="{BB2906E3-0A83-471B-B4C9-84DBFA61455F}" sibTransId="{C7E93AFF-018B-4B48-9CC3-812872F20D9C}"/>
    <dgm:cxn modelId="{8FCB5DDF-AB46-41CF-BD5A-090391BB4BFB}" type="presOf" srcId="{38CF9D88-AE87-4B91-9977-7F358EF2B109}" destId="{E9BC8CCE-D406-4BD8-8685-17A1D5C037CF}" srcOrd="0" destOrd="0" presId="urn:microsoft.com/office/officeart/2005/8/layout/vList2"/>
    <dgm:cxn modelId="{F505F6FE-12FE-4C8E-BB63-490477B5E334}" type="presOf" srcId="{EAAE1CFB-294B-498C-BFDD-4C430FC26726}" destId="{CC9F18F2-286C-41E4-984E-B7002C9C7EE7}" srcOrd="0" destOrd="0" presId="urn:microsoft.com/office/officeart/2005/8/layout/vList2"/>
    <dgm:cxn modelId="{B1C655B4-54B1-4C88-8C01-A859E6EC88FB}" type="presParOf" srcId="{CC9F18F2-286C-41E4-984E-B7002C9C7EE7}" destId="{E9BC8CCE-D406-4BD8-8685-17A1D5C037CF}" srcOrd="0" destOrd="0" presId="urn:microsoft.com/office/officeart/2005/8/layout/vList2"/>
    <dgm:cxn modelId="{631266FB-7CE3-4501-85AE-28ABAB07AA5E}" type="presParOf" srcId="{CC9F18F2-286C-41E4-984E-B7002C9C7EE7}" destId="{27BD1585-A378-4EA9-B0BA-8F6D72F65EB9}" srcOrd="1" destOrd="0" presId="urn:microsoft.com/office/officeart/2005/8/layout/vList2"/>
    <dgm:cxn modelId="{C43488EA-E48B-400E-A408-B7D1F0E1F95E}" type="presParOf" srcId="{CC9F18F2-286C-41E4-984E-B7002C9C7EE7}" destId="{B2E614A6-3B3E-49AD-897C-560932542ECD}" srcOrd="2" destOrd="0" presId="urn:microsoft.com/office/officeart/2005/8/layout/vList2"/>
    <dgm:cxn modelId="{5AB5D685-B408-4232-A46D-18E32B6A96F1}" type="presParOf" srcId="{CC9F18F2-286C-41E4-984E-B7002C9C7EE7}" destId="{7D11F719-3F78-43A8-A861-11523A60B17D}" srcOrd="3" destOrd="0" presId="urn:microsoft.com/office/officeart/2005/8/layout/vList2"/>
    <dgm:cxn modelId="{8CDC1F7B-6AE6-40E0-A060-EEDAD6E4EE94}" type="presParOf" srcId="{CC9F18F2-286C-41E4-984E-B7002C9C7EE7}" destId="{40C466BA-9647-4E68-A25F-F4F3185E0C5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F91807-DBF5-47AD-B773-1A2B949B3B4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4420681-0469-4661-BEEA-A6E32924C54D}">
      <dgm:prSet/>
      <dgm:spPr/>
      <dgm:t>
        <a:bodyPr/>
        <a:lstStyle/>
        <a:p>
          <a:r>
            <a:rPr lang="tr-TR"/>
            <a:t>Mevcut çalışmaların yarısından fazlası, beyin veya baş-boyun bölgesinde yeniden ışınlama ile tedavi edilen hastaları içermektedir.</a:t>
          </a:r>
          <a:endParaRPr lang="en-US"/>
        </a:p>
      </dgm:t>
    </dgm:pt>
    <dgm:pt modelId="{65AAF251-E479-48AB-832D-A4D47EEA9C38}" type="parTrans" cxnId="{54F3AEF4-9859-48E9-AEFE-CFB652CB4906}">
      <dgm:prSet/>
      <dgm:spPr/>
      <dgm:t>
        <a:bodyPr/>
        <a:lstStyle/>
        <a:p>
          <a:endParaRPr lang="en-US"/>
        </a:p>
      </dgm:t>
    </dgm:pt>
    <dgm:pt modelId="{05BF53BE-2382-4F02-8321-F13693409544}" type="sibTrans" cxnId="{54F3AEF4-9859-48E9-AEFE-CFB652CB4906}">
      <dgm:prSet/>
      <dgm:spPr/>
      <dgm:t>
        <a:bodyPr/>
        <a:lstStyle/>
        <a:p>
          <a:endParaRPr lang="en-US"/>
        </a:p>
      </dgm:t>
    </dgm:pt>
    <dgm:pt modelId="{14151B88-876B-4A4B-9156-83113F64E7F2}">
      <dgm:prSet/>
      <dgm:spPr/>
      <dgm:t>
        <a:bodyPr/>
        <a:lstStyle/>
        <a:p>
          <a:r>
            <a:rPr lang="tr-TR"/>
            <a:t>Diğer anatomik bölgelerde yeniden ışınlama hakkında yalnızca birkaç makale rapor edilmiş</a:t>
          </a:r>
          <a:endParaRPr lang="en-US"/>
        </a:p>
      </dgm:t>
    </dgm:pt>
    <dgm:pt modelId="{7A93E8F0-A9E0-4137-B3FB-290246C4A9A3}" type="parTrans" cxnId="{2A439AC2-5ECD-4005-B8DF-7BF7D139D205}">
      <dgm:prSet/>
      <dgm:spPr/>
      <dgm:t>
        <a:bodyPr/>
        <a:lstStyle/>
        <a:p>
          <a:endParaRPr lang="en-US"/>
        </a:p>
      </dgm:t>
    </dgm:pt>
    <dgm:pt modelId="{EE50C62C-FA03-4400-AED8-2B98076D7AB2}" type="sibTrans" cxnId="{2A439AC2-5ECD-4005-B8DF-7BF7D139D205}">
      <dgm:prSet/>
      <dgm:spPr/>
      <dgm:t>
        <a:bodyPr/>
        <a:lstStyle/>
        <a:p>
          <a:endParaRPr lang="en-US"/>
        </a:p>
      </dgm:t>
    </dgm:pt>
    <dgm:pt modelId="{B58BFD59-FC89-4439-A014-4F0282DDF288}">
      <dgm:prSet/>
      <dgm:spPr/>
      <dgm:t>
        <a:bodyPr/>
        <a:lstStyle/>
        <a:p>
          <a:r>
            <a:rPr lang="tr-TR"/>
            <a:t>Bu azlığın bir yayın yanlılığından mı yoksa bu bölgelerde yeniden ışınlama sıklığından mı kaynaklandığı belirsiz bu aynı zamanda rapor edilen farklı radyoterapi yöntemleri için de geçerlidir. </a:t>
          </a:r>
          <a:endParaRPr lang="en-US"/>
        </a:p>
      </dgm:t>
    </dgm:pt>
    <dgm:pt modelId="{9CD71B97-5848-46AE-9B3A-BF3F3DE616C2}" type="parTrans" cxnId="{E923377A-87F0-47C8-9BE7-4AB4D0D190A2}">
      <dgm:prSet/>
      <dgm:spPr/>
      <dgm:t>
        <a:bodyPr/>
        <a:lstStyle/>
        <a:p>
          <a:endParaRPr lang="en-US"/>
        </a:p>
      </dgm:t>
    </dgm:pt>
    <dgm:pt modelId="{61EACC4F-9395-47BB-B12E-B26B22CD15F6}" type="sibTrans" cxnId="{E923377A-87F0-47C8-9BE7-4AB4D0D190A2}">
      <dgm:prSet/>
      <dgm:spPr/>
      <dgm:t>
        <a:bodyPr/>
        <a:lstStyle/>
        <a:p>
          <a:endParaRPr lang="en-US"/>
        </a:p>
      </dgm:t>
    </dgm:pt>
    <dgm:pt modelId="{5A2FE2E9-2688-4794-801D-4082F4BE3C48}">
      <dgm:prSet/>
      <dgm:spPr/>
      <dgm:t>
        <a:bodyPr/>
        <a:lstStyle/>
        <a:p>
          <a:r>
            <a:rPr lang="tr-TR"/>
            <a:t>Çalışmaların küçük örneklem boyutuna sahip olması, güvenli ve etkili yeniden ışınlama hakkında kesin sonuçlara varmak için daha geniş analizlere olan ihtiyacı gösteriyor</a:t>
          </a:r>
          <a:endParaRPr lang="en-US"/>
        </a:p>
      </dgm:t>
    </dgm:pt>
    <dgm:pt modelId="{D8CC96BF-8ED7-4FED-84E8-D9BAF7C15314}" type="parTrans" cxnId="{FFFD25D3-5347-4BB2-9C5E-6D87BA084D10}">
      <dgm:prSet/>
      <dgm:spPr/>
      <dgm:t>
        <a:bodyPr/>
        <a:lstStyle/>
        <a:p>
          <a:endParaRPr lang="en-US"/>
        </a:p>
      </dgm:t>
    </dgm:pt>
    <dgm:pt modelId="{3877BDB1-F483-4FBB-A7D1-C8F19EE2ED17}" type="sibTrans" cxnId="{FFFD25D3-5347-4BB2-9C5E-6D87BA084D10}">
      <dgm:prSet/>
      <dgm:spPr/>
      <dgm:t>
        <a:bodyPr/>
        <a:lstStyle/>
        <a:p>
          <a:endParaRPr lang="en-US"/>
        </a:p>
      </dgm:t>
    </dgm:pt>
    <dgm:pt modelId="{2F3EF0BF-DC05-4187-84E3-783BD9C845A6}" type="pres">
      <dgm:prSet presAssocID="{02F91807-DBF5-47AD-B773-1A2B949B3B47}" presName="vert0" presStyleCnt="0">
        <dgm:presLayoutVars>
          <dgm:dir/>
          <dgm:animOne val="branch"/>
          <dgm:animLvl val="lvl"/>
        </dgm:presLayoutVars>
      </dgm:prSet>
      <dgm:spPr/>
    </dgm:pt>
    <dgm:pt modelId="{0FFC6E15-6A1D-4BE7-866F-FE87C1C7C530}" type="pres">
      <dgm:prSet presAssocID="{24420681-0469-4661-BEEA-A6E32924C54D}" presName="thickLine" presStyleLbl="alignNode1" presStyleIdx="0" presStyleCnt="4"/>
      <dgm:spPr/>
    </dgm:pt>
    <dgm:pt modelId="{06C5FA46-95F1-4EAA-851E-738679E7B982}" type="pres">
      <dgm:prSet presAssocID="{24420681-0469-4661-BEEA-A6E32924C54D}" presName="horz1" presStyleCnt="0"/>
      <dgm:spPr/>
    </dgm:pt>
    <dgm:pt modelId="{E85639BA-C931-4B78-AF34-9A957138CA77}" type="pres">
      <dgm:prSet presAssocID="{24420681-0469-4661-BEEA-A6E32924C54D}" presName="tx1" presStyleLbl="revTx" presStyleIdx="0" presStyleCnt="4"/>
      <dgm:spPr/>
    </dgm:pt>
    <dgm:pt modelId="{4BF07794-3B76-46B9-8BF3-B2D041ECBDC5}" type="pres">
      <dgm:prSet presAssocID="{24420681-0469-4661-BEEA-A6E32924C54D}" presName="vert1" presStyleCnt="0"/>
      <dgm:spPr/>
    </dgm:pt>
    <dgm:pt modelId="{F18D9180-92A0-4211-ACB3-C6920A6A0407}" type="pres">
      <dgm:prSet presAssocID="{14151B88-876B-4A4B-9156-83113F64E7F2}" presName="thickLine" presStyleLbl="alignNode1" presStyleIdx="1" presStyleCnt="4"/>
      <dgm:spPr/>
    </dgm:pt>
    <dgm:pt modelId="{DD582710-4E09-4A66-A169-E5119018745E}" type="pres">
      <dgm:prSet presAssocID="{14151B88-876B-4A4B-9156-83113F64E7F2}" presName="horz1" presStyleCnt="0"/>
      <dgm:spPr/>
    </dgm:pt>
    <dgm:pt modelId="{27E96950-8383-4A82-863B-A461E4A0DB46}" type="pres">
      <dgm:prSet presAssocID="{14151B88-876B-4A4B-9156-83113F64E7F2}" presName="tx1" presStyleLbl="revTx" presStyleIdx="1" presStyleCnt="4"/>
      <dgm:spPr/>
    </dgm:pt>
    <dgm:pt modelId="{AACDD47B-75C7-4732-BDBE-73C61BE62B3A}" type="pres">
      <dgm:prSet presAssocID="{14151B88-876B-4A4B-9156-83113F64E7F2}" presName="vert1" presStyleCnt="0"/>
      <dgm:spPr/>
    </dgm:pt>
    <dgm:pt modelId="{70083DDE-6BD1-44E0-BFF2-147EDBD93EA1}" type="pres">
      <dgm:prSet presAssocID="{B58BFD59-FC89-4439-A014-4F0282DDF288}" presName="thickLine" presStyleLbl="alignNode1" presStyleIdx="2" presStyleCnt="4"/>
      <dgm:spPr/>
    </dgm:pt>
    <dgm:pt modelId="{F18B4F3C-25B4-4D4D-805E-A98B62101256}" type="pres">
      <dgm:prSet presAssocID="{B58BFD59-FC89-4439-A014-4F0282DDF288}" presName="horz1" presStyleCnt="0"/>
      <dgm:spPr/>
    </dgm:pt>
    <dgm:pt modelId="{CCB97A22-FC79-4ECE-B67B-F8FF5D735E73}" type="pres">
      <dgm:prSet presAssocID="{B58BFD59-FC89-4439-A014-4F0282DDF288}" presName="tx1" presStyleLbl="revTx" presStyleIdx="2" presStyleCnt="4"/>
      <dgm:spPr/>
    </dgm:pt>
    <dgm:pt modelId="{5FC73030-5400-4D76-9309-CF81B87DA3AF}" type="pres">
      <dgm:prSet presAssocID="{B58BFD59-FC89-4439-A014-4F0282DDF288}" presName="vert1" presStyleCnt="0"/>
      <dgm:spPr/>
    </dgm:pt>
    <dgm:pt modelId="{B2C656D1-83B4-4EC9-8FBF-6D1DA35AB97A}" type="pres">
      <dgm:prSet presAssocID="{5A2FE2E9-2688-4794-801D-4082F4BE3C48}" presName="thickLine" presStyleLbl="alignNode1" presStyleIdx="3" presStyleCnt="4"/>
      <dgm:spPr/>
    </dgm:pt>
    <dgm:pt modelId="{64C9E9A1-4CDF-48AF-9B59-677DE16DEC02}" type="pres">
      <dgm:prSet presAssocID="{5A2FE2E9-2688-4794-801D-4082F4BE3C48}" presName="horz1" presStyleCnt="0"/>
      <dgm:spPr/>
    </dgm:pt>
    <dgm:pt modelId="{FE27A9D5-3544-4C31-AFE9-C787EECEA633}" type="pres">
      <dgm:prSet presAssocID="{5A2FE2E9-2688-4794-801D-4082F4BE3C48}" presName="tx1" presStyleLbl="revTx" presStyleIdx="3" presStyleCnt="4"/>
      <dgm:spPr/>
    </dgm:pt>
    <dgm:pt modelId="{88E072D7-DB30-4B0C-859E-D0E6E805071E}" type="pres">
      <dgm:prSet presAssocID="{5A2FE2E9-2688-4794-801D-4082F4BE3C48}" presName="vert1" presStyleCnt="0"/>
      <dgm:spPr/>
    </dgm:pt>
  </dgm:ptLst>
  <dgm:cxnLst>
    <dgm:cxn modelId="{B78DC51F-4CD5-42AB-B92F-0A92914F4410}" type="presOf" srcId="{B58BFD59-FC89-4439-A014-4F0282DDF288}" destId="{CCB97A22-FC79-4ECE-B67B-F8FF5D735E73}" srcOrd="0" destOrd="0" presId="urn:microsoft.com/office/officeart/2008/layout/LinedList"/>
    <dgm:cxn modelId="{BF4A455D-A267-4B86-ADFB-0F8ED4624823}" type="presOf" srcId="{14151B88-876B-4A4B-9156-83113F64E7F2}" destId="{27E96950-8383-4A82-863B-A461E4A0DB46}" srcOrd="0" destOrd="0" presId="urn:microsoft.com/office/officeart/2008/layout/LinedList"/>
    <dgm:cxn modelId="{9CAC0A71-E8D1-467E-B4B2-05CA4AD6A1DE}" type="presOf" srcId="{5A2FE2E9-2688-4794-801D-4082F4BE3C48}" destId="{FE27A9D5-3544-4C31-AFE9-C787EECEA633}" srcOrd="0" destOrd="0" presId="urn:microsoft.com/office/officeart/2008/layout/LinedList"/>
    <dgm:cxn modelId="{E923377A-87F0-47C8-9BE7-4AB4D0D190A2}" srcId="{02F91807-DBF5-47AD-B773-1A2B949B3B47}" destId="{B58BFD59-FC89-4439-A014-4F0282DDF288}" srcOrd="2" destOrd="0" parTransId="{9CD71B97-5848-46AE-9B3A-BF3F3DE616C2}" sibTransId="{61EACC4F-9395-47BB-B12E-B26B22CD15F6}"/>
    <dgm:cxn modelId="{8AE0A77A-7139-4059-94B4-DD32A6B50CEE}" type="presOf" srcId="{24420681-0469-4661-BEEA-A6E32924C54D}" destId="{E85639BA-C931-4B78-AF34-9A957138CA77}" srcOrd="0" destOrd="0" presId="urn:microsoft.com/office/officeart/2008/layout/LinedList"/>
    <dgm:cxn modelId="{8BA9E6B5-90FD-4DDA-B78C-FC539B12C84B}" type="presOf" srcId="{02F91807-DBF5-47AD-B773-1A2B949B3B47}" destId="{2F3EF0BF-DC05-4187-84E3-783BD9C845A6}" srcOrd="0" destOrd="0" presId="urn:microsoft.com/office/officeart/2008/layout/LinedList"/>
    <dgm:cxn modelId="{2A439AC2-5ECD-4005-B8DF-7BF7D139D205}" srcId="{02F91807-DBF5-47AD-B773-1A2B949B3B47}" destId="{14151B88-876B-4A4B-9156-83113F64E7F2}" srcOrd="1" destOrd="0" parTransId="{7A93E8F0-A9E0-4137-B3FB-290246C4A9A3}" sibTransId="{EE50C62C-FA03-4400-AED8-2B98076D7AB2}"/>
    <dgm:cxn modelId="{FFFD25D3-5347-4BB2-9C5E-6D87BA084D10}" srcId="{02F91807-DBF5-47AD-B773-1A2B949B3B47}" destId="{5A2FE2E9-2688-4794-801D-4082F4BE3C48}" srcOrd="3" destOrd="0" parTransId="{D8CC96BF-8ED7-4FED-84E8-D9BAF7C15314}" sibTransId="{3877BDB1-F483-4FBB-A7D1-C8F19EE2ED17}"/>
    <dgm:cxn modelId="{54F3AEF4-9859-48E9-AEFE-CFB652CB4906}" srcId="{02F91807-DBF5-47AD-B773-1A2B949B3B47}" destId="{24420681-0469-4661-BEEA-A6E32924C54D}" srcOrd="0" destOrd="0" parTransId="{65AAF251-E479-48AB-832D-A4D47EEA9C38}" sibTransId="{05BF53BE-2382-4F02-8321-F13693409544}"/>
    <dgm:cxn modelId="{F0A7F842-9BB1-4A43-A019-D4740652A925}" type="presParOf" srcId="{2F3EF0BF-DC05-4187-84E3-783BD9C845A6}" destId="{0FFC6E15-6A1D-4BE7-866F-FE87C1C7C530}" srcOrd="0" destOrd="0" presId="urn:microsoft.com/office/officeart/2008/layout/LinedList"/>
    <dgm:cxn modelId="{0B8F9122-E744-4AB4-8DF6-843EF3FCD777}" type="presParOf" srcId="{2F3EF0BF-DC05-4187-84E3-783BD9C845A6}" destId="{06C5FA46-95F1-4EAA-851E-738679E7B982}" srcOrd="1" destOrd="0" presId="urn:microsoft.com/office/officeart/2008/layout/LinedList"/>
    <dgm:cxn modelId="{E75033BB-9356-4DC5-A59E-011AE221E2DA}" type="presParOf" srcId="{06C5FA46-95F1-4EAA-851E-738679E7B982}" destId="{E85639BA-C931-4B78-AF34-9A957138CA77}" srcOrd="0" destOrd="0" presId="urn:microsoft.com/office/officeart/2008/layout/LinedList"/>
    <dgm:cxn modelId="{0186C194-F279-4166-816C-B935598AA726}" type="presParOf" srcId="{06C5FA46-95F1-4EAA-851E-738679E7B982}" destId="{4BF07794-3B76-46B9-8BF3-B2D041ECBDC5}" srcOrd="1" destOrd="0" presId="urn:microsoft.com/office/officeart/2008/layout/LinedList"/>
    <dgm:cxn modelId="{733B721B-A91F-42F6-89E1-9FE686ABED8A}" type="presParOf" srcId="{2F3EF0BF-DC05-4187-84E3-783BD9C845A6}" destId="{F18D9180-92A0-4211-ACB3-C6920A6A0407}" srcOrd="2" destOrd="0" presId="urn:microsoft.com/office/officeart/2008/layout/LinedList"/>
    <dgm:cxn modelId="{86677235-FC3B-47E0-B014-F91F12DF536F}" type="presParOf" srcId="{2F3EF0BF-DC05-4187-84E3-783BD9C845A6}" destId="{DD582710-4E09-4A66-A169-E5119018745E}" srcOrd="3" destOrd="0" presId="urn:microsoft.com/office/officeart/2008/layout/LinedList"/>
    <dgm:cxn modelId="{677815DA-0A52-44E9-8C67-D6B8EE9B7A61}" type="presParOf" srcId="{DD582710-4E09-4A66-A169-E5119018745E}" destId="{27E96950-8383-4A82-863B-A461E4A0DB46}" srcOrd="0" destOrd="0" presId="urn:microsoft.com/office/officeart/2008/layout/LinedList"/>
    <dgm:cxn modelId="{16884C50-B71E-46DE-B9C2-8CD7D0211D8B}" type="presParOf" srcId="{DD582710-4E09-4A66-A169-E5119018745E}" destId="{AACDD47B-75C7-4732-BDBE-73C61BE62B3A}" srcOrd="1" destOrd="0" presId="urn:microsoft.com/office/officeart/2008/layout/LinedList"/>
    <dgm:cxn modelId="{BF6F6D8B-5CBE-480A-9E1C-4AA08BD147AE}" type="presParOf" srcId="{2F3EF0BF-DC05-4187-84E3-783BD9C845A6}" destId="{70083DDE-6BD1-44E0-BFF2-147EDBD93EA1}" srcOrd="4" destOrd="0" presId="urn:microsoft.com/office/officeart/2008/layout/LinedList"/>
    <dgm:cxn modelId="{825B77D5-F27F-41C1-8C3E-17359C21DCCF}" type="presParOf" srcId="{2F3EF0BF-DC05-4187-84E3-783BD9C845A6}" destId="{F18B4F3C-25B4-4D4D-805E-A98B62101256}" srcOrd="5" destOrd="0" presId="urn:microsoft.com/office/officeart/2008/layout/LinedList"/>
    <dgm:cxn modelId="{3CF934FD-7D2C-4054-B163-40076D5374C4}" type="presParOf" srcId="{F18B4F3C-25B4-4D4D-805E-A98B62101256}" destId="{CCB97A22-FC79-4ECE-B67B-F8FF5D735E73}" srcOrd="0" destOrd="0" presId="urn:microsoft.com/office/officeart/2008/layout/LinedList"/>
    <dgm:cxn modelId="{4757BBE8-DE5F-480E-B1F9-63A638EC34C3}" type="presParOf" srcId="{F18B4F3C-25B4-4D4D-805E-A98B62101256}" destId="{5FC73030-5400-4D76-9309-CF81B87DA3AF}" srcOrd="1" destOrd="0" presId="urn:microsoft.com/office/officeart/2008/layout/LinedList"/>
    <dgm:cxn modelId="{ECC7D07B-3D17-4F74-AD84-56FB7D8D2486}" type="presParOf" srcId="{2F3EF0BF-DC05-4187-84E3-783BD9C845A6}" destId="{B2C656D1-83B4-4EC9-8FBF-6D1DA35AB97A}" srcOrd="6" destOrd="0" presId="urn:microsoft.com/office/officeart/2008/layout/LinedList"/>
    <dgm:cxn modelId="{2C77F5FA-C025-4DCD-B16D-48A09C393FE3}" type="presParOf" srcId="{2F3EF0BF-DC05-4187-84E3-783BD9C845A6}" destId="{64C9E9A1-4CDF-48AF-9B59-677DE16DEC02}" srcOrd="7" destOrd="0" presId="urn:microsoft.com/office/officeart/2008/layout/LinedList"/>
    <dgm:cxn modelId="{1EA23D3C-867A-4B8F-89AE-5A892BDA0D16}" type="presParOf" srcId="{64C9E9A1-4CDF-48AF-9B59-677DE16DEC02}" destId="{FE27A9D5-3544-4C31-AFE9-C787EECEA633}" srcOrd="0" destOrd="0" presId="urn:microsoft.com/office/officeart/2008/layout/LinedList"/>
    <dgm:cxn modelId="{4D72650A-CF3E-4B5A-8D18-F94752B24EAD}" type="presParOf" srcId="{64C9E9A1-4CDF-48AF-9B59-677DE16DEC02}" destId="{88E072D7-DB30-4B0C-859E-D0E6E805071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2F251-E2CD-44AF-85C9-C17C7841227D}">
      <dsp:nvSpPr>
        <dsp:cNvPr id="0" name=""/>
        <dsp:cNvSpPr/>
      </dsp:nvSpPr>
      <dsp:spPr>
        <a:xfrm>
          <a:off x="9242" y="1346949"/>
          <a:ext cx="2762398" cy="16574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t>Bu nedenle, yeniden ışınlama için güvenilir doz kısıtlamaları - birkaç istisna dışında- pratikte mevcut değil.</a:t>
          </a:r>
          <a:endParaRPr lang="en-US" sz="1800" b="1" kern="1200" dirty="0"/>
        </a:p>
      </dsp:txBody>
      <dsp:txXfrm>
        <a:off x="57787" y="1395494"/>
        <a:ext cx="2665308" cy="1560349"/>
      </dsp:txXfrm>
    </dsp:sp>
    <dsp:sp modelId="{2F563D3E-AB7A-4D14-AC2D-48617D88CB81}">
      <dsp:nvSpPr>
        <dsp:cNvPr id="0" name=""/>
        <dsp:cNvSpPr/>
      </dsp:nvSpPr>
      <dsp:spPr>
        <a:xfrm>
          <a:off x="3014732" y="1833131"/>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14732" y="1970146"/>
        <a:ext cx="409940" cy="411044"/>
      </dsp:txXfrm>
    </dsp:sp>
    <dsp:sp modelId="{6EC4E8F2-4B7A-4AA2-BF44-2DD53023A43A}">
      <dsp:nvSpPr>
        <dsp:cNvPr id="0" name=""/>
        <dsp:cNvSpPr/>
      </dsp:nvSpPr>
      <dsp:spPr>
        <a:xfrm>
          <a:off x="3876600" y="1346949"/>
          <a:ext cx="2762398" cy="1657439"/>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t>Yeniden ışınlama için altı kılavuz bulundu ve tam metinleri değerlendirildi.</a:t>
          </a:r>
          <a:endParaRPr lang="en-US" sz="1800" b="1" kern="1200" dirty="0"/>
        </a:p>
      </dsp:txBody>
      <dsp:txXfrm>
        <a:off x="3925145" y="1395494"/>
        <a:ext cx="2665308" cy="1560349"/>
      </dsp:txXfrm>
    </dsp:sp>
    <dsp:sp modelId="{C4647D49-0DAD-41A9-B999-276A66A1DD36}">
      <dsp:nvSpPr>
        <dsp:cNvPr id="0" name=""/>
        <dsp:cNvSpPr/>
      </dsp:nvSpPr>
      <dsp:spPr>
        <a:xfrm>
          <a:off x="6882090" y="1833131"/>
          <a:ext cx="585628" cy="685074"/>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882090" y="1970146"/>
        <a:ext cx="409940" cy="411044"/>
      </dsp:txXfrm>
    </dsp:sp>
    <dsp:sp modelId="{034A8775-D65A-4453-A585-13ABFE75F0FF}">
      <dsp:nvSpPr>
        <dsp:cNvPr id="0" name=""/>
        <dsp:cNvSpPr/>
      </dsp:nvSpPr>
      <dsp:spPr>
        <a:xfrm>
          <a:off x="7743958" y="1346949"/>
          <a:ext cx="2762398" cy="165743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b="1" kern="1200" dirty="0"/>
            <a:t>Bu kılavuzların referanslarının taranması, yeniden ışınlama için yeni bir kılavuz belirlenmesini sağladı.</a:t>
          </a:r>
          <a:endParaRPr lang="en-US" sz="1800" b="1" kern="1200" dirty="0"/>
        </a:p>
      </dsp:txBody>
      <dsp:txXfrm>
        <a:off x="7792503" y="1395494"/>
        <a:ext cx="2665308" cy="15603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7EBF5-27D0-48AA-9482-080394CB3A9D}">
      <dsp:nvSpPr>
        <dsp:cNvPr id="0" name=""/>
        <dsp:cNvSpPr/>
      </dsp:nvSpPr>
      <dsp:spPr>
        <a:xfrm>
          <a:off x="0" y="484878"/>
          <a:ext cx="6798539" cy="5171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Neyse ki,genel sağ kalım(OS) ve toksisite, retrospektif çalışmalarda eksik raporlamanın doğal önyargısına rağmen, çoğu makalede tutarlı bir şekilde rapor edilmiş</a:t>
          </a:r>
          <a:endParaRPr lang="en-US" sz="1300" kern="1200"/>
        </a:p>
      </dsp:txBody>
      <dsp:txXfrm>
        <a:off x="25245" y="510123"/>
        <a:ext cx="6748049" cy="466650"/>
      </dsp:txXfrm>
    </dsp:sp>
    <dsp:sp modelId="{35A28C0A-A15D-400F-89F1-ECFF2BDF0E70}">
      <dsp:nvSpPr>
        <dsp:cNvPr id="0" name=""/>
        <dsp:cNvSpPr/>
      </dsp:nvSpPr>
      <dsp:spPr>
        <a:xfrm>
          <a:off x="0" y="1039458"/>
          <a:ext cx="6798539" cy="51714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Bununla birlikte, yeniden ışınlama endikasyonu ve ortak karar verme için en önemli parametrelerden biri olan yaşam kalitesi, bu çalışmaların çoğunda yok</a:t>
          </a:r>
          <a:endParaRPr lang="en-US" sz="1300" kern="1200"/>
        </a:p>
      </dsp:txBody>
      <dsp:txXfrm>
        <a:off x="25245" y="1064703"/>
        <a:ext cx="6748049" cy="466650"/>
      </dsp:txXfrm>
    </dsp:sp>
    <dsp:sp modelId="{791A3E77-F9FA-4D7D-BA85-751DCF265ABF}">
      <dsp:nvSpPr>
        <dsp:cNvPr id="0" name=""/>
        <dsp:cNvSpPr/>
      </dsp:nvSpPr>
      <dsp:spPr>
        <a:xfrm>
          <a:off x="0" y="1594038"/>
          <a:ext cx="6798539" cy="5171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Ek olarak, yeniden ışınlama durumunda özel öneme sahip radyoterapi parametreleri nadiren rapor edilmiş</a:t>
          </a:r>
          <a:endParaRPr lang="en-US" sz="1300" kern="1200"/>
        </a:p>
      </dsp:txBody>
      <dsp:txXfrm>
        <a:off x="25245" y="1619283"/>
        <a:ext cx="6748049" cy="466650"/>
      </dsp:txXfrm>
    </dsp:sp>
    <dsp:sp modelId="{833B577F-6124-4C6B-B757-DACC9C46FF2B}">
      <dsp:nvSpPr>
        <dsp:cNvPr id="0" name=""/>
        <dsp:cNvSpPr/>
      </dsp:nvSpPr>
      <dsp:spPr>
        <a:xfrm>
          <a:off x="0" y="2148618"/>
          <a:ext cx="6798539" cy="51714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Çoğu çalışma, yalnızca önceki radyoterapi ve yeniden ışınlamadan reçete edilen dozu bildirmekte; risk altındaki hedefler ve organlar için kümülatif doz parametreleri nadiren rapor edilmiş</a:t>
          </a:r>
          <a:endParaRPr lang="en-US" sz="1300" kern="1200"/>
        </a:p>
      </dsp:txBody>
      <dsp:txXfrm>
        <a:off x="25245" y="2173863"/>
        <a:ext cx="6748049" cy="466650"/>
      </dsp:txXfrm>
    </dsp:sp>
    <dsp:sp modelId="{1043F865-08DC-4E10-BD05-B626BEB99BE1}">
      <dsp:nvSpPr>
        <dsp:cNvPr id="0" name=""/>
        <dsp:cNvSpPr/>
      </dsp:nvSpPr>
      <dsp:spPr>
        <a:xfrm>
          <a:off x="0" y="2703198"/>
          <a:ext cx="6798539" cy="5171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tr-TR" sz="1300" kern="1200"/>
            <a:t>Dozimetrik parametrelerin bilgisi, çapraz çalışma karşılaştırmasına ve bu parametrelerin klinik uygulamaya güvenli bir şekilde uygulanmasına izin vermek için çok önemlidir.</a:t>
          </a:r>
          <a:endParaRPr lang="en-US" sz="1300" kern="1200"/>
        </a:p>
      </dsp:txBody>
      <dsp:txXfrm>
        <a:off x="25245" y="2728443"/>
        <a:ext cx="6748049" cy="4666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691C4-2A0A-4542-BEB4-ABAFB0D589E0}">
      <dsp:nvSpPr>
        <dsp:cNvPr id="0" name=""/>
        <dsp:cNvSpPr/>
      </dsp:nvSpPr>
      <dsp:spPr>
        <a:xfrm>
          <a:off x="0" y="4188"/>
          <a:ext cx="6798539" cy="18181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Bu kılavuzda raporlanan yönergeler, yeniden ışınlama üzerine çalışmalar yapan araştırmacılara rehberlik etmeyi, standartlaştırılmış, yüksek kaliteli raporlamayı sağlamayı ve çapraz çalışma karşılaştırmasını veya meta-analiz tabanlı sistematik incelemeleri kolaylaştırmayı amaçlamaktadır. </a:t>
          </a:r>
          <a:endParaRPr lang="en-US" sz="2100" kern="1200"/>
        </a:p>
      </dsp:txBody>
      <dsp:txXfrm>
        <a:off x="88756" y="92944"/>
        <a:ext cx="6621027" cy="1640667"/>
      </dsp:txXfrm>
    </dsp:sp>
    <dsp:sp modelId="{27D560D4-E57D-46B1-AEFF-89D6DBBFC750}">
      <dsp:nvSpPr>
        <dsp:cNvPr id="0" name=""/>
        <dsp:cNvSpPr/>
      </dsp:nvSpPr>
      <dsp:spPr>
        <a:xfrm>
          <a:off x="0" y="1882848"/>
          <a:ext cx="6798539" cy="18181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Kılavuzun amacı, yeniden ışınlamayla ilgili klinik araştırmalar için özellikle ilgili öğeleri ana hatlarıyla belirtmek suretiyle bu tür raporlama kılavuzlarını tamamlamaktır.</a:t>
          </a:r>
          <a:endParaRPr lang="en-US" sz="2100" kern="1200"/>
        </a:p>
      </dsp:txBody>
      <dsp:txXfrm>
        <a:off x="88756" y="1971604"/>
        <a:ext cx="6621027" cy="16406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7A538-4FF6-49E2-81EF-58B82630B361}">
      <dsp:nvSpPr>
        <dsp:cNvPr id="0" name=""/>
        <dsp:cNvSpPr/>
      </dsp:nvSpPr>
      <dsp:spPr>
        <a:xfrm>
          <a:off x="493359" y="586863"/>
          <a:ext cx="806044" cy="8060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D1DD3A-ADB0-42D2-9114-9F2FEE81099F}">
      <dsp:nvSpPr>
        <dsp:cNvPr id="0" name=""/>
        <dsp:cNvSpPr/>
      </dsp:nvSpPr>
      <dsp:spPr>
        <a:xfrm>
          <a:off x="776" y="1776372"/>
          <a:ext cx="1791210" cy="136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kern="1200" dirty="0"/>
            <a:t>1 - Radyoterapiye alternatif tedaviler ve radyoterapi sonrası kurtarma seçenekleri, cerrahlar ve medikal onkologlar da dahil olmak üzere disiplinler arası bir ekipte, hastayla birlikte ortak karar vermek için tartışılmalıdır.  ( %88 – 15/17) </a:t>
          </a:r>
          <a:endParaRPr lang="en-US" sz="1100" kern="1200" dirty="0"/>
        </a:p>
      </dsp:txBody>
      <dsp:txXfrm>
        <a:off x="776" y="1776372"/>
        <a:ext cx="1791210" cy="1365798"/>
      </dsp:txXfrm>
    </dsp:sp>
    <dsp:sp modelId="{AE5A501A-E376-46F2-BCAB-B6E37229C2BE}">
      <dsp:nvSpPr>
        <dsp:cNvPr id="0" name=""/>
        <dsp:cNvSpPr/>
      </dsp:nvSpPr>
      <dsp:spPr>
        <a:xfrm>
          <a:off x="2598032" y="586863"/>
          <a:ext cx="806044" cy="8060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E9EE7-5F6E-462C-A8E7-C52C68B589FA}">
      <dsp:nvSpPr>
        <dsp:cNvPr id="0" name=""/>
        <dsp:cNvSpPr/>
      </dsp:nvSpPr>
      <dsp:spPr>
        <a:xfrm>
          <a:off x="2105449" y="1776372"/>
          <a:ext cx="1791210" cy="136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kern="1200" dirty="0"/>
            <a:t>2- Yaşam beklentisi kısa olan </a:t>
          </a:r>
          <a:r>
            <a:rPr lang="tr-TR" sz="1100" kern="1200" dirty="0">
              <a:latin typeface="Calibri Light" panose="020F0302020204030204"/>
            </a:rPr>
            <a:t>hastalarda</a:t>
          </a:r>
          <a:r>
            <a:rPr lang="tr-TR" sz="1100" kern="1200" dirty="0"/>
            <a:t>, aşırı kümülatif dozlara rağmen geri dönüşümsüz toksisite endişesi olmadan semptom kontrolü için yeniden ışınlama düşünülebilir.(%76 – 13/17) </a:t>
          </a:r>
          <a:endParaRPr lang="en-US" sz="1100" kern="1200" dirty="0"/>
        </a:p>
      </dsp:txBody>
      <dsp:txXfrm>
        <a:off x="2105449" y="1776372"/>
        <a:ext cx="1791210" cy="1365798"/>
      </dsp:txXfrm>
    </dsp:sp>
    <dsp:sp modelId="{06EA7A26-3485-4BE5-9C09-726D1799F61E}">
      <dsp:nvSpPr>
        <dsp:cNvPr id="0" name=""/>
        <dsp:cNvSpPr/>
      </dsp:nvSpPr>
      <dsp:spPr>
        <a:xfrm>
          <a:off x="4702705" y="586863"/>
          <a:ext cx="806044" cy="8060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5BCA82-933D-4856-B2DE-16FAF1FD2277}">
      <dsp:nvSpPr>
        <dsp:cNvPr id="0" name=""/>
        <dsp:cNvSpPr/>
      </dsp:nvSpPr>
      <dsp:spPr>
        <a:xfrm>
          <a:off x="4210122" y="1776372"/>
          <a:ext cx="1791210" cy="1365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tr-TR" sz="1100" kern="1200" dirty="0"/>
            <a:t>3-Tedavi amacı, disiplinler arası bir şekilde tanımlanmalı ve optimal ortak karar verme için hastayla şeffaf bir şekilde iletişim kurulmalıdır</a:t>
          </a:r>
          <a:r>
            <a:rPr lang="tr-TR" sz="1100" kern="1200" dirty="0">
              <a:latin typeface="Calibri Light" panose="020F0302020204030204"/>
            </a:rPr>
            <a:t>.(%</a:t>
          </a:r>
          <a:r>
            <a:rPr lang="tr-TR" sz="1100" kern="1200" dirty="0"/>
            <a:t>100 – 17/17) </a:t>
          </a:r>
          <a:endParaRPr lang="en-US" sz="1100" kern="1200" dirty="0">
            <a:latin typeface="Calibri Light" panose="020F0302020204030204"/>
          </a:endParaRPr>
        </a:p>
      </dsp:txBody>
      <dsp:txXfrm>
        <a:off x="4210122" y="1776372"/>
        <a:ext cx="1791210" cy="13657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BF4AD-3301-4EA2-84EE-0BE94BBC2AA1}">
      <dsp:nvSpPr>
        <dsp:cNvPr id="0" name=""/>
        <dsp:cNvSpPr/>
      </dsp:nvSpPr>
      <dsp:spPr>
        <a:xfrm>
          <a:off x="0" y="528259"/>
          <a:ext cx="6666833" cy="1427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t>1-Yüksek doz yeniden ışınlama düşünülürse, kümülatif doz toplamının değerlendirilmesi için görüntüleme, tedavi planları ve doz dağılımları dahil olmak üzere önceki tedavilerle ilgili tüm bilgilere erişim şiddetle tavsiye edilir.(%76 – 13/17)</a:t>
          </a:r>
          <a:endParaRPr lang="en-US" sz="2000" kern="1200" dirty="0"/>
        </a:p>
      </dsp:txBody>
      <dsp:txXfrm>
        <a:off x="69680" y="597939"/>
        <a:ext cx="6527473" cy="1288040"/>
      </dsp:txXfrm>
    </dsp:sp>
    <dsp:sp modelId="{73E96C2B-5518-437E-BD4E-4596BADA36CE}">
      <dsp:nvSpPr>
        <dsp:cNvPr id="0" name=""/>
        <dsp:cNvSpPr/>
      </dsp:nvSpPr>
      <dsp:spPr>
        <a:xfrm>
          <a:off x="0" y="2013260"/>
          <a:ext cx="6666833" cy="14274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t>2-Önceki doz dağılımı, dozun yeniden yapılandırılması için herhangi bir makul formatta mevcut değilse, reçete edilen dozun, kümülatif dozların risk altındaki bir bölge veya organa homojen olarak verildiği varsayılabilir.(%76 – 13/17)</a:t>
          </a:r>
          <a:endParaRPr lang="en-US" sz="2000" kern="1200" dirty="0"/>
        </a:p>
      </dsp:txBody>
      <dsp:txXfrm>
        <a:off x="69680" y="2082940"/>
        <a:ext cx="6527473" cy="1288040"/>
      </dsp:txXfrm>
    </dsp:sp>
    <dsp:sp modelId="{8602A888-4A62-465A-9592-64B99CC2943A}">
      <dsp:nvSpPr>
        <dsp:cNvPr id="0" name=""/>
        <dsp:cNvSpPr/>
      </dsp:nvSpPr>
      <dsp:spPr>
        <a:xfrm>
          <a:off x="0" y="3498260"/>
          <a:ext cx="6666833" cy="14274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t>3-Önceki doz dağılımı elektronik formatta mevcut değilse, ancak simülasyon alanlarından veya portal görüntülerinden yeniden oluşturulabiliyorsa, bilgisayar hesaplı 3D doz toplamı için</a:t>
          </a:r>
          <a:r>
            <a:rPr lang="tr-TR" sz="2000" kern="1200" dirty="0">
              <a:latin typeface="Calibri Light" panose="020F0302020204030204"/>
            </a:rPr>
            <a:t> temkinli</a:t>
          </a:r>
          <a:r>
            <a:rPr lang="tr-TR" sz="2000" kern="1200" dirty="0"/>
            <a:t> yaklaşım mantıklıdır.(%94 – 16/17)</a:t>
          </a:r>
          <a:endParaRPr lang="en-US" sz="2000" kern="1200" dirty="0"/>
        </a:p>
      </dsp:txBody>
      <dsp:txXfrm>
        <a:off x="69680" y="3567940"/>
        <a:ext cx="6527473" cy="1288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FF1B1-995E-48F8-B431-4603C08AD8A2}">
      <dsp:nvSpPr>
        <dsp:cNvPr id="0" name=""/>
        <dsp:cNvSpPr/>
      </dsp:nvSpPr>
      <dsp:spPr>
        <a:xfrm>
          <a:off x="1212569" y="947533"/>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3D10C-72E8-47AF-80B9-1FC29ADAC676}">
      <dsp:nvSpPr>
        <dsp:cNvPr id="0" name=""/>
        <dsp:cNvSpPr/>
      </dsp:nvSpPr>
      <dsp:spPr>
        <a:xfrm>
          <a:off x="417971" y="2616304"/>
          <a:ext cx="288945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90000"/>
            </a:lnSpc>
            <a:spcBef>
              <a:spcPct val="0"/>
            </a:spcBef>
            <a:spcAft>
              <a:spcPct val="35000"/>
            </a:spcAft>
            <a:buNone/>
          </a:pPr>
          <a:r>
            <a:rPr lang="tr-TR" sz="1100" kern="1200" dirty="0"/>
            <a:t>Her tur, Google Formlar ile çevrimiçi bir anketten ve ardından video konferans yoluyla sanal bir toplantı ve tartışmadan oluşuyordu.</a:t>
          </a:r>
          <a:r>
            <a:rPr lang="tr-TR" sz="1100" kern="1200" dirty="0">
              <a:latin typeface="Calibri Light" panose="020F0302020204030204"/>
            </a:rPr>
            <a:t> </a:t>
          </a:r>
          <a:endParaRPr lang="en-US" sz="1100" kern="1200" dirty="0"/>
        </a:p>
      </dsp:txBody>
      <dsp:txXfrm>
        <a:off x="417971" y="2616304"/>
        <a:ext cx="2889450" cy="787500"/>
      </dsp:txXfrm>
    </dsp:sp>
    <dsp:sp modelId="{C020B043-2FA1-44CE-BF16-ED8348C408A7}">
      <dsp:nvSpPr>
        <dsp:cNvPr id="0" name=""/>
        <dsp:cNvSpPr/>
      </dsp:nvSpPr>
      <dsp:spPr>
        <a:xfrm>
          <a:off x="4607673" y="947533"/>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BC75E1-8BB4-4711-92DE-01AC899ECF14}">
      <dsp:nvSpPr>
        <dsp:cNvPr id="0" name=""/>
        <dsp:cNvSpPr/>
      </dsp:nvSpPr>
      <dsp:spPr>
        <a:xfrm>
          <a:off x="3813075" y="2616304"/>
          <a:ext cx="288945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dirty="0"/>
            <a:t>Panelistler, 5'li </a:t>
          </a:r>
          <a:r>
            <a:rPr lang="tr-TR" sz="1100" kern="1200" dirty="0" err="1"/>
            <a:t>Likert</a:t>
          </a:r>
          <a:r>
            <a:rPr lang="tr-TR" sz="1100" kern="1200" dirty="0"/>
            <a:t> ölçeğinde farklı maddeleri </a:t>
          </a:r>
          <a:r>
            <a:rPr lang="tr-TR" sz="1100" kern="1200" dirty="0">
              <a:latin typeface="Calibri Light" panose="020F0302020204030204"/>
            </a:rPr>
            <a:t>oylayabildiler</a:t>
          </a:r>
          <a:r>
            <a:rPr lang="tr-TR" sz="1100" kern="1200" dirty="0"/>
            <a:t> (1: kesinlikle katılıyorum, 2: katılıyorum, 3: emin değilim, 4: katılmıyorum ve 5: kesinlikle katılmıyorum).</a:t>
          </a:r>
          <a:endParaRPr lang="en-US" sz="1100" kern="1200" dirty="0"/>
        </a:p>
      </dsp:txBody>
      <dsp:txXfrm>
        <a:off x="3813075" y="2616304"/>
        <a:ext cx="2889450" cy="787500"/>
      </dsp:txXfrm>
    </dsp:sp>
    <dsp:sp modelId="{F883CC9A-82DF-44AD-BB3D-F61B6D74308F}">
      <dsp:nvSpPr>
        <dsp:cNvPr id="0" name=""/>
        <dsp:cNvSpPr/>
      </dsp:nvSpPr>
      <dsp:spPr>
        <a:xfrm>
          <a:off x="8002777" y="947533"/>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3A7E92-C62F-44D0-92F1-D2244A0DD570}">
      <dsp:nvSpPr>
        <dsp:cNvPr id="0" name=""/>
        <dsp:cNvSpPr/>
      </dsp:nvSpPr>
      <dsp:spPr>
        <a:xfrm>
          <a:off x="7208178" y="2616304"/>
          <a:ext cx="288945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kern="1200" dirty="0"/>
            <a:t>Panelistler arasındaki anlaşma düzeyi, kesinlikle katılıyorum ve katılıyorum oylarının birleşik oranı olarak tanımlandı. Üçüncü tur oylamanın ardından uzlaşmaya varılamayan ifadeler değerlendirme dışı bırakıldı.</a:t>
          </a:r>
        </a:p>
      </dsp:txBody>
      <dsp:txXfrm>
        <a:off x="7208178" y="2616304"/>
        <a:ext cx="2889450" cy="78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3BC42-FFFE-44AF-9C39-90F098D5D3A4}">
      <dsp:nvSpPr>
        <dsp:cNvPr id="0" name=""/>
        <dsp:cNvSpPr/>
      </dsp:nvSpPr>
      <dsp:spPr>
        <a:xfrm>
          <a:off x="0" y="719"/>
          <a:ext cx="6588691" cy="16843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B52A46-4510-4FFA-8859-51AC71B53167}">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08DDBE-418B-474D-9449-64B9D74F9446}">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tr-TR" sz="2300" kern="1200" dirty="0"/>
            <a:t>493 çalışmanın 327'sinde (%66) medyan takip süresi 12 aydan uzundu</a:t>
          </a:r>
          <a:endParaRPr lang="en-US" sz="2300" kern="1200" dirty="0"/>
        </a:p>
      </dsp:txBody>
      <dsp:txXfrm>
        <a:off x="1945450" y="719"/>
        <a:ext cx="4643240" cy="1684372"/>
      </dsp:txXfrm>
    </dsp:sp>
    <dsp:sp modelId="{25775F2A-6D60-4EDF-A40C-840369430CC3}">
      <dsp:nvSpPr>
        <dsp:cNvPr id="0" name=""/>
        <dsp:cNvSpPr/>
      </dsp:nvSpPr>
      <dsp:spPr>
        <a:xfrm>
          <a:off x="0" y="2106185"/>
          <a:ext cx="6588691" cy="16843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3CBA01-F121-4CA9-8911-4E49E69EAEEC}">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830E65-91A7-4186-9D13-0E9206F17550}">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rtl="0">
            <a:lnSpc>
              <a:spcPct val="90000"/>
            </a:lnSpc>
            <a:spcBef>
              <a:spcPct val="0"/>
            </a:spcBef>
            <a:spcAft>
              <a:spcPct val="35000"/>
            </a:spcAft>
            <a:buNone/>
          </a:pPr>
          <a:r>
            <a:rPr lang="tr-TR" sz="2300" kern="1200" dirty="0"/>
            <a:t>İki anahtar sonlanım noktasından, çalışmaların 460'ında (%93) genel sağkalım ve 485'inde (%98) toksisite rapor </a:t>
          </a:r>
          <a:r>
            <a:rPr lang="tr-TR" sz="2300" kern="1200" dirty="0">
              <a:latin typeface="Calibri Light" panose="020F0302020204030204"/>
            </a:rPr>
            <a:t>edilmişti</a:t>
          </a:r>
          <a:endParaRPr lang="en-US" sz="2300" kern="1200" dirty="0"/>
        </a:p>
      </dsp:txBody>
      <dsp:txXfrm>
        <a:off x="1945450" y="2106185"/>
        <a:ext cx="4643240" cy="1684372"/>
      </dsp:txXfrm>
    </dsp:sp>
    <dsp:sp modelId="{9911AD33-1EFA-4BBE-9D48-25DE7C9DBA20}">
      <dsp:nvSpPr>
        <dsp:cNvPr id="0" name=""/>
        <dsp:cNvSpPr/>
      </dsp:nvSpPr>
      <dsp:spPr>
        <a:xfrm>
          <a:off x="0" y="4211650"/>
          <a:ext cx="6588691" cy="16843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3D347-74F0-4FCA-91DA-7FF27E600E26}">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7367E2-F402-47F0-8611-5B1B9EC24FE9}">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022350">
            <a:lnSpc>
              <a:spcPct val="90000"/>
            </a:lnSpc>
            <a:spcBef>
              <a:spcPct val="0"/>
            </a:spcBef>
            <a:spcAft>
              <a:spcPct val="35000"/>
            </a:spcAft>
            <a:buNone/>
          </a:pPr>
          <a:r>
            <a:rPr lang="tr-TR" sz="2300" kern="1200" dirty="0"/>
            <a:t>Sadece 40'ında (%8) yeniden ışınlamadan sonra yaşam kalitesi </a:t>
          </a:r>
          <a:r>
            <a:rPr lang="tr-TR" sz="2300" kern="1200" dirty="0">
              <a:latin typeface="Calibri Light" panose="020F0302020204030204"/>
            </a:rPr>
            <a:t>bildirilmişti</a:t>
          </a:r>
          <a:endParaRPr lang="en-US" sz="2300" kern="1200" dirty="0"/>
        </a:p>
      </dsp:txBody>
      <dsp:txXfrm>
        <a:off x="1945450" y="4211650"/>
        <a:ext cx="4643240" cy="1684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89DF5-DE29-4F07-8802-4C2AEBF6E064}">
      <dsp:nvSpPr>
        <dsp:cNvPr id="0" name=""/>
        <dsp:cNvSpPr/>
      </dsp:nvSpPr>
      <dsp:spPr>
        <a:xfrm>
          <a:off x="841" y="1103692"/>
          <a:ext cx="2952644" cy="18749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E9508E7-77E7-4DCF-A896-8F8619889231}">
      <dsp:nvSpPr>
        <dsp:cNvPr id="0" name=""/>
        <dsp:cNvSpPr/>
      </dsp:nvSpPr>
      <dsp:spPr>
        <a:xfrm>
          <a:off x="328912" y="1415360"/>
          <a:ext cx="2952644" cy="187492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tr-TR" sz="1500" kern="1200" dirty="0"/>
            <a:t>Yeniden ışınlama, bu fikir birliğinde tip 1 veya tip 2 olarak ayırt edeceğimiz iki farklı senaryo için genel bir </a:t>
          </a:r>
          <a:r>
            <a:rPr lang="tr-TR" sz="1500" kern="1200" dirty="0">
              <a:latin typeface="Calibri Light" panose="020F0302020204030204"/>
            </a:rPr>
            <a:t>terim haline getirildi.</a:t>
          </a:r>
          <a:endParaRPr lang="en-US" sz="1500" kern="1200" dirty="0"/>
        </a:p>
      </dsp:txBody>
      <dsp:txXfrm>
        <a:off x="383827" y="1470275"/>
        <a:ext cx="2842814" cy="1765099"/>
      </dsp:txXfrm>
    </dsp:sp>
    <dsp:sp modelId="{BEBDECEF-A3C1-4DB5-8F6F-EA60F36A49C9}">
      <dsp:nvSpPr>
        <dsp:cNvPr id="0" name=""/>
        <dsp:cNvSpPr/>
      </dsp:nvSpPr>
      <dsp:spPr>
        <a:xfrm>
          <a:off x="3609629" y="1103692"/>
          <a:ext cx="2952644" cy="18749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6723DE3-85AF-4105-AE82-6062B55BE9CE}">
      <dsp:nvSpPr>
        <dsp:cNvPr id="0" name=""/>
        <dsp:cNvSpPr/>
      </dsp:nvSpPr>
      <dsp:spPr>
        <a:xfrm>
          <a:off x="3937700" y="1415360"/>
          <a:ext cx="2952644" cy="187492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kern="1200" dirty="0"/>
            <a:t>Yeniden ışınlama tip 1, eski </a:t>
          </a:r>
          <a:r>
            <a:rPr lang="tr-TR" sz="1500" kern="1200" dirty="0" err="1"/>
            <a:t>rt</a:t>
          </a:r>
          <a:r>
            <a:rPr lang="tr-TR" sz="1500" kern="1200" dirty="0"/>
            <a:t> sahası ile  örtüşen yeni bir radyoterapi kursu iken yeniden ışınlama tip 2, kümülatif dozlardan kaynaklanan toksisite kaygıları olan, ancak önceki RT sahası ile örtüşmeyen yeni bir kurstur.</a:t>
          </a:r>
          <a:endParaRPr lang="en-US" sz="1500" kern="1200" dirty="0"/>
        </a:p>
      </dsp:txBody>
      <dsp:txXfrm>
        <a:off x="3992615" y="1470275"/>
        <a:ext cx="2842814" cy="17650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95850-C782-4E3F-9CFD-5957F992E444}">
      <dsp:nvSpPr>
        <dsp:cNvPr id="0" name=""/>
        <dsp:cNvSpPr/>
      </dsp:nvSpPr>
      <dsp:spPr>
        <a:xfrm>
          <a:off x="0" y="49643"/>
          <a:ext cx="6263640" cy="5405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kern="1200" dirty="0"/>
            <a:t>Spesifik hedef hacimlerin veya </a:t>
          </a:r>
          <a:r>
            <a:rPr lang="tr-TR" sz="3300" kern="1200" dirty="0" err="1"/>
            <a:t>izodoz</a:t>
          </a:r>
          <a:r>
            <a:rPr lang="tr-TR" sz="3300" kern="1200" dirty="0"/>
            <a:t> çizgilerinin örtüşmesi yerine ışınlanmış hacimlerin örtüşmesi, risk altındaki organlara verilen dozu daha sağlıklı yansıtır bu nedenle kılavuz oluşturmak için ışınlanmış hacimlerin örtüşmesi farklı klinik senaryolara uygulanmalıdır.</a:t>
          </a:r>
          <a:endParaRPr lang="en-US" sz="3300" kern="1200" dirty="0"/>
        </a:p>
      </dsp:txBody>
      <dsp:txXfrm>
        <a:off x="263870" y="313513"/>
        <a:ext cx="5735900" cy="48776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313E7-19B4-4DC0-8FF5-5E7CC3581A22}">
      <dsp:nvSpPr>
        <dsp:cNvPr id="0" name=""/>
        <dsp:cNvSpPr/>
      </dsp:nvSpPr>
      <dsp:spPr>
        <a:xfrm>
          <a:off x="0" y="44289"/>
          <a:ext cx="6586489" cy="18181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tr-TR" sz="2100" kern="1200" dirty="0"/>
            <a:t>Tanımdaki bir doz spesifikasyonu ile ilgili olarak, </a:t>
          </a:r>
          <a:r>
            <a:rPr lang="tr-TR" sz="2100" kern="1200" dirty="0">
              <a:latin typeface="Calibri Light" panose="020F0302020204030204"/>
            </a:rPr>
            <a:t>bazı</a:t>
          </a:r>
          <a:r>
            <a:rPr lang="tr-TR" sz="2100" kern="1200" dirty="0"/>
            <a:t> panelistler 60 </a:t>
          </a:r>
          <a:r>
            <a:rPr lang="tr-TR" sz="2100" kern="1200" dirty="0" err="1"/>
            <a:t>Gy</a:t>
          </a:r>
          <a:r>
            <a:rPr lang="tr-TR" sz="2100" kern="1200" dirty="0"/>
            <a:t> EQD2 veya daha yüksek bir radikal </a:t>
          </a:r>
          <a:r>
            <a:rPr lang="tr-TR" sz="2100" kern="1200" dirty="0">
              <a:latin typeface="Calibri Light" panose="020F0302020204030204"/>
            </a:rPr>
            <a:t>dozu</a:t>
          </a:r>
          <a:r>
            <a:rPr lang="tr-TR" sz="2100" kern="1200" dirty="0"/>
            <a:t>, terapötik bir doz (radikal veya palyatif)</a:t>
          </a:r>
          <a:r>
            <a:rPr lang="tr-TR" sz="2100" kern="1200" dirty="0">
              <a:latin typeface="Calibri Light" panose="020F0302020204030204"/>
            </a:rPr>
            <a:t> olarak</a:t>
          </a:r>
          <a:r>
            <a:rPr lang="tr-TR" sz="2100" kern="1200" dirty="0"/>
            <a:t> önerdiler veya tanımın dozdan bağımsız olması gerektiğini belirttiler; bu önerilerin hiçbiri kabul görmedi. </a:t>
          </a:r>
          <a:endParaRPr lang="en-US" sz="2100" kern="1200" dirty="0"/>
        </a:p>
      </dsp:txBody>
      <dsp:txXfrm>
        <a:off x="88756" y="133045"/>
        <a:ext cx="6408977" cy="1640667"/>
      </dsp:txXfrm>
    </dsp:sp>
    <dsp:sp modelId="{D230A21D-13A2-4539-9CC4-B0215279ED84}">
      <dsp:nvSpPr>
        <dsp:cNvPr id="0" name=""/>
        <dsp:cNvSpPr/>
      </dsp:nvSpPr>
      <dsp:spPr>
        <a:xfrm>
          <a:off x="0" y="1922949"/>
          <a:ext cx="6586489" cy="181817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dirty="0"/>
            <a:t>Bunun yerine panelistler, farklı senaryoları kapsadığı kabul edilen  toksisite endişesine neden olan kümülatif dozlar tanımı üzerinde anlaştılar.</a:t>
          </a:r>
          <a:endParaRPr lang="en-US" sz="2100" kern="1200" dirty="0"/>
        </a:p>
      </dsp:txBody>
      <dsp:txXfrm>
        <a:off x="88756" y="2011705"/>
        <a:ext cx="6408977" cy="16406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62E57-D75B-4536-8A00-F7D92A2448BE}">
      <dsp:nvSpPr>
        <dsp:cNvPr id="0" name=""/>
        <dsp:cNvSpPr/>
      </dsp:nvSpPr>
      <dsp:spPr>
        <a:xfrm>
          <a:off x="0" y="23814"/>
          <a:ext cx="6586489" cy="12132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tr-TR" sz="1700" kern="1200" dirty="0"/>
            <a:t>Panelistler arasında radyoterapi kürleri arasına belirli bir zaman aralığının dahil edilmesi konusunda fikir birliği olmadığından, yeni bir radyoterapi kürünü yeniden ışınlama olarak sınıflandırmak için iki kür arasında minimum süre yoktur.</a:t>
          </a:r>
          <a:r>
            <a:rPr lang="tr-TR" sz="1700" kern="1200" dirty="0">
              <a:latin typeface="Calibri Light" panose="020F0302020204030204"/>
            </a:rPr>
            <a:t> </a:t>
          </a:r>
          <a:endParaRPr lang="en-US" sz="1700" kern="1200"/>
        </a:p>
      </dsp:txBody>
      <dsp:txXfrm>
        <a:off x="59228" y="83042"/>
        <a:ext cx="6468033" cy="1094833"/>
      </dsp:txXfrm>
    </dsp:sp>
    <dsp:sp modelId="{A6B137BC-321E-4D89-A60B-782E350F3FF4}">
      <dsp:nvSpPr>
        <dsp:cNvPr id="0" name=""/>
        <dsp:cNvSpPr/>
      </dsp:nvSpPr>
      <dsp:spPr>
        <a:xfrm>
          <a:off x="0" y="1286064"/>
          <a:ext cx="6586489" cy="121328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tr-TR" sz="1700" kern="1200" dirty="0"/>
            <a:t>Ancak, fizibilite ve güvenlik değerlendirilirken iki radyoterapi kürü arasındaki zaman aralığı dikkate alınmalıdır, çünkü önceki ışınlamadan sonra zaman geçtikçe meydana gelen iyileşme </a:t>
          </a:r>
          <a:r>
            <a:rPr lang="tr-TR" sz="1700" kern="1200" dirty="0">
              <a:latin typeface="Calibri Light" panose="020F0302020204030204"/>
            </a:rPr>
            <a:t>hesaba katılmalıdır</a:t>
          </a:r>
          <a:endParaRPr lang="en-US" sz="1700" kern="1200" dirty="0"/>
        </a:p>
      </dsp:txBody>
      <dsp:txXfrm>
        <a:off x="59228" y="1345292"/>
        <a:ext cx="6468033" cy="1094833"/>
      </dsp:txXfrm>
    </dsp:sp>
    <dsp:sp modelId="{0CE45276-99D9-4503-9713-3974C617E72D}">
      <dsp:nvSpPr>
        <dsp:cNvPr id="0" name=""/>
        <dsp:cNvSpPr/>
      </dsp:nvSpPr>
      <dsp:spPr>
        <a:xfrm>
          <a:off x="0" y="2548314"/>
          <a:ext cx="6586489" cy="121328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dirty="0"/>
            <a:t>Çoklu metastazların eşzamanlı tedavisi yerine ardışık tedavisi gibi tek seferde birden fazla ardışık tedavi kürü kararı alınmışsa, yeniden ışınlama olarak değerlendirilmemelidir.</a:t>
          </a:r>
          <a:endParaRPr lang="en-US" sz="1700" kern="1200" dirty="0"/>
        </a:p>
      </dsp:txBody>
      <dsp:txXfrm>
        <a:off x="59228" y="2607542"/>
        <a:ext cx="6468033" cy="10948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C8CCE-D406-4BD8-8685-17A1D5C037CF}">
      <dsp:nvSpPr>
        <dsp:cNvPr id="0" name=""/>
        <dsp:cNvSpPr/>
      </dsp:nvSpPr>
      <dsp:spPr>
        <a:xfrm>
          <a:off x="0" y="72090"/>
          <a:ext cx="5811128" cy="18043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Rulach ve ark. küçük hücreli dışı akciğer kanseri için torasik yeniden ışınlamanın tek bir tanımı üzerinde fikir birliğine varamadılar</a:t>
          </a:r>
          <a:endParaRPr lang="en-US" sz="2100" kern="1200"/>
        </a:p>
      </dsp:txBody>
      <dsp:txXfrm>
        <a:off x="88082" y="160172"/>
        <a:ext cx="5634964" cy="1628195"/>
      </dsp:txXfrm>
    </dsp:sp>
    <dsp:sp modelId="{B2E614A6-3B3E-49AD-897C-560932542ECD}">
      <dsp:nvSpPr>
        <dsp:cNvPr id="0" name=""/>
        <dsp:cNvSpPr/>
      </dsp:nvSpPr>
      <dsp:spPr>
        <a:xfrm>
          <a:off x="0" y="1936929"/>
          <a:ext cx="5811128" cy="180435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Otörler seri organlarda örtüşen dozların ve akciğerler gibi paralel organlarda büyük hacimli düşük doz alanlarının etkilerine ilişkin kanıt azlığının bu anlaşmazlığa neden olduğu sonucuna varmışlardır.</a:t>
          </a:r>
          <a:endParaRPr lang="en-US" sz="2100" kern="1200"/>
        </a:p>
      </dsp:txBody>
      <dsp:txXfrm>
        <a:off x="88082" y="2025011"/>
        <a:ext cx="5634964" cy="1628195"/>
      </dsp:txXfrm>
    </dsp:sp>
    <dsp:sp modelId="{40C466BA-9647-4E68-A25F-F4F3185E0C5D}">
      <dsp:nvSpPr>
        <dsp:cNvPr id="0" name=""/>
        <dsp:cNvSpPr/>
      </dsp:nvSpPr>
      <dsp:spPr>
        <a:xfrm>
          <a:off x="0" y="3801769"/>
          <a:ext cx="5811128" cy="18043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Rulach ve ark. yeniden ışınlamayı lokal nüks ve yeni primerler için farklılaştırmayı önermişler; ancak bu öneri panelistlerin çoğunluğu tarafından kabul edilmemiş.</a:t>
          </a:r>
          <a:endParaRPr lang="en-US" sz="2100" kern="1200"/>
        </a:p>
      </dsp:txBody>
      <dsp:txXfrm>
        <a:off x="88082" y="3889851"/>
        <a:ext cx="5634964" cy="16281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C6E15-6A1D-4BE7-866F-FE87C1C7C530}">
      <dsp:nvSpPr>
        <dsp:cNvPr id="0" name=""/>
        <dsp:cNvSpPr/>
      </dsp:nvSpPr>
      <dsp:spPr>
        <a:xfrm>
          <a:off x="0" y="0"/>
          <a:ext cx="679853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639BA-C931-4B78-AF34-9A957138CA77}">
      <dsp:nvSpPr>
        <dsp:cNvPr id="0" name=""/>
        <dsp:cNvSpPr/>
      </dsp:nvSpPr>
      <dsp:spPr>
        <a:xfrm>
          <a:off x="0" y="0"/>
          <a:ext cx="6798539" cy="92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Mevcut çalışmaların yarısından fazlası, beyin veya baş-boyun bölgesinde yeniden ışınlama ile tedavi edilen hastaları içermektedir.</a:t>
          </a:r>
          <a:endParaRPr lang="en-US" sz="1800" kern="1200"/>
        </a:p>
      </dsp:txBody>
      <dsp:txXfrm>
        <a:off x="0" y="0"/>
        <a:ext cx="6798539" cy="926304"/>
      </dsp:txXfrm>
    </dsp:sp>
    <dsp:sp modelId="{F18D9180-92A0-4211-ACB3-C6920A6A0407}">
      <dsp:nvSpPr>
        <dsp:cNvPr id="0" name=""/>
        <dsp:cNvSpPr/>
      </dsp:nvSpPr>
      <dsp:spPr>
        <a:xfrm>
          <a:off x="0" y="926304"/>
          <a:ext cx="6798539"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E96950-8383-4A82-863B-A461E4A0DB46}">
      <dsp:nvSpPr>
        <dsp:cNvPr id="0" name=""/>
        <dsp:cNvSpPr/>
      </dsp:nvSpPr>
      <dsp:spPr>
        <a:xfrm>
          <a:off x="0" y="926304"/>
          <a:ext cx="6798539" cy="92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Diğer anatomik bölgelerde yeniden ışınlama hakkında yalnızca birkaç makale rapor edilmiş</a:t>
          </a:r>
          <a:endParaRPr lang="en-US" sz="1800" kern="1200"/>
        </a:p>
      </dsp:txBody>
      <dsp:txXfrm>
        <a:off x="0" y="926304"/>
        <a:ext cx="6798539" cy="926304"/>
      </dsp:txXfrm>
    </dsp:sp>
    <dsp:sp modelId="{70083DDE-6BD1-44E0-BFF2-147EDBD93EA1}">
      <dsp:nvSpPr>
        <dsp:cNvPr id="0" name=""/>
        <dsp:cNvSpPr/>
      </dsp:nvSpPr>
      <dsp:spPr>
        <a:xfrm>
          <a:off x="0" y="1852608"/>
          <a:ext cx="6798539"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B97A22-FC79-4ECE-B67B-F8FF5D735E73}">
      <dsp:nvSpPr>
        <dsp:cNvPr id="0" name=""/>
        <dsp:cNvSpPr/>
      </dsp:nvSpPr>
      <dsp:spPr>
        <a:xfrm>
          <a:off x="0" y="1852608"/>
          <a:ext cx="6798539" cy="92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Bu azlığın bir yayın yanlılığından mı yoksa bu bölgelerde yeniden ışınlama sıklığından mı kaynaklandığı belirsiz bu aynı zamanda rapor edilen farklı radyoterapi yöntemleri için de geçerlidir. </a:t>
          </a:r>
          <a:endParaRPr lang="en-US" sz="1800" kern="1200"/>
        </a:p>
      </dsp:txBody>
      <dsp:txXfrm>
        <a:off x="0" y="1852608"/>
        <a:ext cx="6798539" cy="926304"/>
      </dsp:txXfrm>
    </dsp:sp>
    <dsp:sp modelId="{B2C656D1-83B4-4EC9-8FBF-6D1DA35AB97A}">
      <dsp:nvSpPr>
        <dsp:cNvPr id="0" name=""/>
        <dsp:cNvSpPr/>
      </dsp:nvSpPr>
      <dsp:spPr>
        <a:xfrm>
          <a:off x="0" y="2778912"/>
          <a:ext cx="6798539"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7A9D5-3544-4C31-AFE9-C787EECEA633}">
      <dsp:nvSpPr>
        <dsp:cNvPr id="0" name=""/>
        <dsp:cNvSpPr/>
      </dsp:nvSpPr>
      <dsp:spPr>
        <a:xfrm>
          <a:off x="0" y="2778912"/>
          <a:ext cx="6798539" cy="92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a:t>Çalışmaların küçük örneklem boyutuna sahip olması, güvenli ve etkili yeniden ışınlama hakkında kesin sonuçlara varmak için daha geniş analizlere olan ihtiyacı gösteriyor</a:t>
          </a:r>
          <a:endParaRPr lang="en-US" sz="1800" kern="1200"/>
        </a:p>
      </dsp:txBody>
      <dsp:txXfrm>
        <a:off x="0" y="2778912"/>
        <a:ext cx="6798539" cy="9263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29.12.2022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29.12.2022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29.12.2022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t>29.12.2022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t>29.12.2022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t>29.12.2022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t>29.12.2022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t>29.12.2022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t>29.12.2022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29.12.2022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t>29.12.2022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t>29.12.2022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dirty="0"/>
          </a:p>
        </p:txBody>
      </p:sp>
      <p:sp>
        <p:nvSpPr>
          <p:cNvPr id="3" name="Alt Başlık 2"/>
          <p:cNvSpPr>
            <a:spLocks noGrp="1"/>
          </p:cNvSpPr>
          <p:nvPr>
            <p:ph type="subTitle" idx="1"/>
          </p:nvPr>
        </p:nvSpPr>
        <p:spPr/>
        <p:txBody>
          <a:bodyPr/>
          <a:lstStyle/>
          <a:p>
            <a:endParaRPr lang="tr-TR"/>
          </a:p>
        </p:txBody>
      </p:sp>
      <p:pic>
        <p:nvPicPr>
          <p:cNvPr id="4" name="Resim 4" descr="metin içeren bir resim&#10;&#10;Açıklama otomatik olarak oluşturuldu">
            <a:extLst>
              <a:ext uri="{FF2B5EF4-FFF2-40B4-BE49-F238E27FC236}">
                <a16:creationId xmlns:a16="http://schemas.microsoft.com/office/drawing/2014/main" id="{36F281FB-D8F3-CE47-1042-C1AAB298CD48}"/>
              </a:ext>
            </a:extLst>
          </p:cNvPr>
          <p:cNvPicPr>
            <a:picLocks noChangeAspect="1"/>
          </p:cNvPicPr>
          <p:nvPr/>
        </p:nvPicPr>
        <p:blipFill rotWithShape="1">
          <a:blip r:embed="rId2"/>
          <a:srcRect l="14309" t="5028" r="14472" b="42737"/>
          <a:stretch/>
        </p:blipFill>
        <p:spPr>
          <a:xfrm>
            <a:off x="104258" y="-423"/>
            <a:ext cx="11859281" cy="5802993"/>
          </a:xfrm>
          <a:prstGeom prst="rect">
            <a:avLst/>
          </a:prstGeom>
        </p:spPr>
      </p:pic>
    </p:spTree>
    <p:extLst>
      <p:ext uri="{BB962C8B-B14F-4D97-AF65-F5344CB8AC3E}">
        <p14:creationId xmlns:p14="http://schemas.microsoft.com/office/powerpoint/2010/main" val="167442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1E2F5FA-5FC8-04E4-324C-CC696810FE8D}"/>
              </a:ext>
            </a:extLst>
          </p:cNvPr>
          <p:cNvSpPr>
            <a:spLocks noGrp="1"/>
          </p:cNvSpPr>
          <p:nvPr>
            <p:ph type="title"/>
          </p:nvPr>
        </p:nvSpPr>
        <p:spPr>
          <a:xfrm>
            <a:off x="686834" y="1153572"/>
            <a:ext cx="3200400" cy="4461163"/>
          </a:xfrm>
        </p:spPr>
        <p:txBody>
          <a:bodyPr>
            <a:normAutofit/>
          </a:bodyPr>
          <a:lstStyle/>
          <a:p>
            <a:r>
              <a:rPr lang="tr-TR" dirty="0">
                <a:cs typeface="Calibri Light"/>
              </a:rPr>
              <a:t>METOD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FB88AFCF-7FC4-715D-D4AD-A898FD566D44}"/>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tr-TR" sz="2600" dirty="0">
                <a:ea typeface="+mn-lt"/>
                <a:cs typeface="+mn-lt"/>
              </a:rPr>
              <a:t>1 Ocak - 31 Aralık 2020 tarihleri arasında yeniden ışınlama yayınlarının raporlanmasının kalitesi hakkında sistematik bir inceleme yapılarak, yeniden ışınlamayla ilgili klinik çalışmalarda standartlaştırılmış raporlamanın olmadığı varsayımı desteklendi.</a:t>
            </a:r>
          </a:p>
          <a:p>
            <a:r>
              <a:rPr lang="tr-TR" sz="2600" dirty="0">
                <a:ea typeface="+mn-lt"/>
                <a:cs typeface="+mn-lt"/>
              </a:rPr>
              <a:t>Sistematik inceleme Sistematik İncelemeler ve Meta-Analizler için Tercih Edilen Raporlama Öğeleri (PRISMA) yönergelerine göre yapıldı</a:t>
            </a:r>
          </a:p>
          <a:p>
            <a:r>
              <a:rPr lang="tr-TR" sz="2600" dirty="0">
                <a:ea typeface="+mn-lt"/>
                <a:cs typeface="+mn-lt"/>
              </a:rPr>
              <a:t>Makaleler, veri çıkarma için bir yazar (</a:t>
            </a:r>
            <a:r>
              <a:rPr lang="tr-TR" sz="2600" dirty="0" err="1">
                <a:ea typeface="+mn-lt"/>
                <a:cs typeface="+mn-lt"/>
              </a:rPr>
              <a:t>NAl</a:t>
            </a:r>
            <a:r>
              <a:rPr lang="tr-TR" sz="2600" dirty="0">
                <a:ea typeface="+mn-lt"/>
                <a:cs typeface="+mn-lt"/>
              </a:rPr>
              <a:t>) tarafından incelendi, seçildi ve analiz edildi. İki yazar (</a:t>
            </a:r>
            <a:r>
              <a:rPr lang="tr-TR" sz="2600" dirty="0" err="1">
                <a:ea typeface="+mn-lt"/>
                <a:cs typeface="+mn-lt"/>
              </a:rPr>
              <a:t>NAn</a:t>
            </a:r>
            <a:r>
              <a:rPr lang="tr-TR" sz="2600" dirty="0">
                <a:ea typeface="+mn-lt"/>
                <a:cs typeface="+mn-lt"/>
              </a:rPr>
              <a:t> ve JW) sonuçları inceledi.</a:t>
            </a:r>
            <a:endParaRPr lang="tr-TR" sz="2600" dirty="0">
              <a:cs typeface="Calibri"/>
            </a:endParaRPr>
          </a:p>
        </p:txBody>
      </p:sp>
    </p:spTree>
    <p:extLst>
      <p:ext uri="{BB962C8B-B14F-4D97-AF65-F5344CB8AC3E}">
        <p14:creationId xmlns:p14="http://schemas.microsoft.com/office/powerpoint/2010/main" val="24524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iyah arka plan üzerinde çok sayıda soru işareti">
            <a:extLst>
              <a:ext uri="{FF2B5EF4-FFF2-40B4-BE49-F238E27FC236}">
                <a16:creationId xmlns:a16="http://schemas.microsoft.com/office/drawing/2014/main" id="{7A1D9599-642B-4EBD-DA26-825B0C6D3958}"/>
              </a:ext>
            </a:extLst>
          </p:cNvPr>
          <p:cNvPicPr>
            <a:picLocks noChangeAspect="1"/>
          </p:cNvPicPr>
          <p:nvPr/>
        </p:nvPicPr>
        <p:blipFill rotWithShape="1">
          <a:blip r:embed="rId2"/>
          <a:srcRect t="7787"/>
          <a:stretch/>
        </p:blipFill>
        <p:spPr>
          <a:xfrm>
            <a:off x="20" y="10"/>
            <a:ext cx="12191981" cy="6857990"/>
          </a:xfrm>
          <a:prstGeom prst="rect">
            <a:avLst/>
          </a:prstGeom>
        </p:spPr>
      </p:pic>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40800A41-A8AE-F0CD-4B9A-0AF7BACF31C7}"/>
              </a:ext>
            </a:extLst>
          </p:cNvPr>
          <p:cNvSpPr>
            <a:spLocks noGrp="1"/>
          </p:cNvSpPr>
          <p:nvPr>
            <p:ph type="title"/>
          </p:nvPr>
        </p:nvSpPr>
        <p:spPr>
          <a:xfrm>
            <a:off x="643467" y="321734"/>
            <a:ext cx="6891186" cy="1135737"/>
          </a:xfrm>
        </p:spPr>
        <p:txBody>
          <a:bodyPr>
            <a:normAutofit/>
          </a:bodyPr>
          <a:lstStyle/>
          <a:p>
            <a:r>
              <a:rPr lang="tr-TR" sz="3600">
                <a:cs typeface="Calibri Light"/>
              </a:rPr>
              <a:t>Delphi süreci</a:t>
            </a:r>
            <a:endParaRPr lang="tr-TR" sz="3600"/>
          </a:p>
        </p:txBody>
      </p:sp>
      <p:sp>
        <p:nvSpPr>
          <p:cNvPr id="3" name="İçerik Yer Tutucusu 2">
            <a:extLst>
              <a:ext uri="{FF2B5EF4-FFF2-40B4-BE49-F238E27FC236}">
                <a16:creationId xmlns:a16="http://schemas.microsoft.com/office/drawing/2014/main" id="{C3E649C4-16A0-E58D-985D-AF24817D810B}"/>
              </a:ext>
            </a:extLst>
          </p:cNvPr>
          <p:cNvSpPr>
            <a:spLocks noGrp="1"/>
          </p:cNvSpPr>
          <p:nvPr>
            <p:ph idx="1"/>
          </p:nvPr>
        </p:nvSpPr>
        <p:spPr>
          <a:xfrm>
            <a:off x="643467" y="1782981"/>
            <a:ext cx="6891187" cy="4393982"/>
          </a:xfrm>
        </p:spPr>
        <p:txBody>
          <a:bodyPr vert="horz" lIns="91440" tIns="45720" rIns="91440" bIns="45720" rtlCol="0" anchor="t">
            <a:normAutofit/>
          </a:bodyPr>
          <a:lstStyle/>
          <a:p>
            <a:r>
              <a:rPr lang="tr-TR" sz="2000" dirty="0">
                <a:ea typeface="+mn-lt"/>
                <a:cs typeface="+mn-lt"/>
              </a:rPr>
              <a:t>Delphi süreci, üç farklı konuda fikir birliği oluşturmak için kullanıldı: </a:t>
            </a:r>
            <a:endParaRPr lang="tr-TR" sz="2000" dirty="0"/>
          </a:p>
          <a:p>
            <a:pPr marL="514350" indent="-514350">
              <a:buAutoNum type="romanUcPeriod"/>
            </a:pPr>
            <a:r>
              <a:rPr lang="tr-TR" sz="2000" dirty="0">
                <a:ea typeface="+mn-lt"/>
                <a:cs typeface="+mn-lt"/>
              </a:rPr>
              <a:t>Yeniden ışınlamanın tanımı ve yeniden ışınlama için önerilen kriterleri karşılamayan radyoterapi ile yeniden tedavi senaryoları için ek terminoloji</a:t>
            </a:r>
          </a:p>
          <a:p>
            <a:pPr marL="514350" indent="-514350">
              <a:buAutoNum type="romanUcPeriod"/>
            </a:pPr>
            <a:r>
              <a:rPr lang="tr-TR" sz="2000" dirty="0">
                <a:ea typeface="+mn-lt"/>
                <a:cs typeface="+mn-lt"/>
              </a:rPr>
              <a:t>Yeniden ışınlama ile ilgili araştırma çalışmaları için raporlama yönergeleri ve </a:t>
            </a:r>
          </a:p>
          <a:p>
            <a:pPr marL="514350" indent="-514350">
              <a:buAutoNum type="romanUcPeriod"/>
            </a:pPr>
            <a:r>
              <a:rPr lang="tr-TR" sz="2000" dirty="0">
                <a:ea typeface="+mn-lt"/>
                <a:cs typeface="+mn-lt"/>
              </a:rPr>
              <a:t>Klinik pratikte yeniden ışınlama konusunda karar vermek için tavsiyeler</a:t>
            </a:r>
            <a:endParaRPr lang="tr-TR" sz="2000" dirty="0">
              <a:cs typeface="Calibri" panose="020F0502020204030204"/>
            </a:endParaRPr>
          </a:p>
          <a:p>
            <a:r>
              <a:rPr lang="tr-TR" sz="2000" dirty="0">
                <a:ea typeface="+mn-lt"/>
                <a:cs typeface="+mn-lt"/>
              </a:rPr>
              <a:t>Üç konu, panelistler arasında bir temel değerlendirme ile başlayarak ve ardından fikir birliği oluşturmak için üç tur (1-3. Konular) şeklinde ve raporlama için öncelik belirleme (yalnızca 3. konu) ile başlayarak bağımsız olarak geliştirildi.</a:t>
            </a:r>
            <a:endParaRPr lang="tr-TR" sz="2000" dirty="0">
              <a:cs typeface="Calibri" panose="020F0502020204030204"/>
            </a:endParaRPr>
          </a:p>
        </p:txBody>
      </p:sp>
      <p:grpSp>
        <p:nvGrpSpPr>
          <p:cNvPr id="16"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879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053C10C-61C1-3D73-5384-28190F80B41F}"/>
              </a:ext>
            </a:extLst>
          </p:cNvPr>
          <p:cNvPicPr>
            <a:picLocks noChangeAspect="1"/>
          </p:cNvPicPr>
          <p:nvPr/>
        </p:nvPicPr>
        <p:blipFill rotWithShape="1">
          <a:blip r:embed="rId2">
            <a:alphaModFix amt="35000"/>
          </a:blip>
          <a:srcRect r="-2" b="15603"/>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2B202FB0-69F5-49B0-AC65-028EAA2D2894}"/>
              </a:ext>
            </a:extLst>
          </p:cNvPr>
          <p:cNvSpPr>
            <a:spLocks noGrp="1"/>
          </p:cNvSpPr>
          <p:nvPr>
            <p:ph type="title"/>
          </p:nvPr>
        </p:nvSpPr>
        <p:spPr>
          <a:xfrm>
            <a:off x="838200" y="365125"/>
            <a:ext cx="10515600" cy="1325563"/>
          </a:xfrm>
        </p:spPr>
        <p:txBody>
          <a:bodyPr>
            <a:normAutofit/>
          </a:bodyPr>
          <a:lstStyle/>
          <a:p>
            <a:r>
              <a:rPr lang="tr-TR" dirty="0">
                <a:solidFill>
                  <a:srgbClr val="FFFFFF"/>
                </a:solidFill>
                <a:cs typeface="Calibri Light"/>
              </a:rPr>
              <a:t>DELPHİ SÜRECİ</a:t>
            </a:r>
            <a:endParaRPr lang="tr-TR" dirty="0">
              <a:solidFill>
                <a:srgbClr val="FFFFFF"/>
              </a:solidFill>
            </a:endParaRPr>
          </a:p>
        </p:txBody>
      </p:sp>
      <p:graphicFrame>
        <p:nvGraphicFramePr>
          <p:cNvPr id="7" name="İçerik Yer Tutucusu 2">
            <a:extLst>
              <a:ext uri="{FF2B5EF4-FFF2-40B4-BE49-F238E27FC236}">
                <a16:creationId xmlns:a16="http://schemas.microsoft.com/office/drawing/2014/main" id="{BCE5DA1B-9475-D1AC-3F81-6A1AEF8092FF}"/>
              </a:ext>
            </a:extLst>
          </p:cNvPr>
          <p:cNvGraphicFramePr>
            <a:graphicFrameLocks noGrp="1"/>
          </p:cNvGraphicFramePr>
          <p:nvPr>
            <p:ph idx="1"/>
            <p:extLst>
              <p:ext uri="{D42A27DB-BD31-4B8C-83A1-F6EECF244321}">
                <p14:modId xmlns:p14="http://schemas.microsoft.com/office/powerpoint/2010/main" val="2240689011"/>
              </p:ext>
            </p:extLst>
          </p:nvPr>
        </p:nvGraphicFramePr>
        <p:xfrm>
          <a:off x="924464" y="184000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77152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68004A7-ED2E-A8B4-74D7-836822064A5E}"/>
              </a:ext>
            </a:extLst>
          </p:cNvPr>
          <p:cNvPicPr>
            <a:picLocks noChangeAspect="1"/>
          </p:cNvPicPr>
          <p:nvPr/>
        </p:nvPicPr>
        <p:blipFill rotWithShape="1">
          <a:blip r:embed="rId2">
            <a:alphaModFix amt="55000"/>
          </a:blip>
          <a:srcRect t="5573" r="-2" b="10029"/>
          <a:stretch/>
        </p:blipFill>
        <p:spPr>
          <a:xfrm>
            <a:off x="20" y="-9107"/>
            <a:ext cx="12191980" cy="6858000"/>
          </a:xfrm>
          <a:prstGeom prst="rect">
            <a:avLst/>
          </a:prstGeom>
        </p:spPr>
      </p:pic>
      <p:sp>
        <p:nvSpPr>
          <p:cNvPr id="2" name="Başlık 1">
            <a:extLst>
              <a:ext uri="{FF2B5EF4-FFF2-40B4-BE49-F238E27FC236}">
                <a16:creationId xmlns:a16="http://schemas.microsoft.com/office/drawing/2014/main" id="{97713A4E-3643-AAEE-1189-297F8FAFB537}"/>
              </a:ext>
            </a:extLst>
          </p:cNvPr>
          <p:cNvSpPr>
            <a:spLocks noGrp="1"/>
          </p:cNvSpPr>
          <p:nvPr>
            <p:ph type="title"/>
          </p:nvPr>
        </p:nvSpPr>
        <p:spPr>
          <a:xfrm>
            <a:off x="838200" y="365125"/>
            <a:ext cx="10515600" cy="1325563"/>
          </a:xfrm>
        </p:spPr>
        <p:txBody>
          <a:bodyPr>
            <a:normAutofit/>
          </a:bodyPr>
          <a:lstStyle/>
          <a:p>
            <a:r>
              <a:rPr lang="tr-TR" dirty="0">
                <a:solidFill>
                  <a:srgbClr val="FFFFFF"/>
                </a:solidFill>
                <a:cs typeface="Calibri Light"/>
              </a:rPr>
              <a:t>DELPHİ SÜRECİ</a:t>
            </a:r>
            <a:endParaRPr lang="tr-TR" dirty="0">
              <a:solidFill>
                <a:srgbClr val="FFFFFF"/>
              </a:solidFill>
            </a:endParaRP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1BF1967F-718D-D4D3-9B72-63664707F992}"/>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285750" indent="-285750">
              <a:buFont typeface="Arial,Sans-Serif" panose="020B0604020202020204" pitchFamily="34" charset="0"/>
            </a:pPr>
            <a:r>
              <a:rPr lang="tr-TR" sz="2400" dirty="0">
                <a:solidFill>
                  <a:srgbClr val="FFFFFF"/>
                </a:solidFill>
                <a:ea typeface="+mn-lt"/>
                <a:cs typeface="+mn-lt"/>
              </a:rPr>
              <a:t>Bir fikir birliğine varmak için, panelistlerin en az %75'inin anlaşması gerekiyordu. </a:t>
            </a:r>
            <a:endParaRPr lang="en-US" sz="2400">
              <a:solidFill>
                <a:srgbClr val="FFFFFF"/>
              </a:solidFill>
              <a:ea typeface="+mn-lt"/>
              <a:cs typeface="+mn-lt"/>
            </a:endParaRPr>
          </a:p>
          <a:p>
            <a:pPr marL="285750" indent="-285750">
              <a:buFont typeface="Arial,Sans-Serif" panose="020B0604020202020204" pitchFamily="34" charset="0"/>
            </a:pPr>
            <a:r>
              <a:rPr lang="tr-TR" sz="2400" dirty="0">
                <a:solidFill>
                  <a:srgbClr val="FFFFFF"/>
                </a:solidFill>
                <a:ea typeface="+mn-lt"/>
                <a:cs typeface="+mn-lt"/>
              </a:rPr>
              <a:t>Panelistler, kendi görüşlerine göre herhangi bir düzeltme veya eklemeye ihtiyaç duyduklarında serbest metin yorumları ekleyebilme hakkına sahipti.</a:t>
            </a:r>
            <a:endParaRPr lang="en-US" sz="2400" dirty="0">
              <a:solidFill>
                <a:srgbClr val="FFFFFF"/>
              </a:solidFill>
              <a:ea typeface="+mn-lt"/>
              <a:cs typeface="+mn-lt"/>
            </a:endParaRPr>
          </a:p>
          <a:p>
            <a:pPr marL="285750" indent="-285750">
              <a:buFont typeface="Arial,Sans-Serif" panose="020B0604020202020204" pitchFamily="34" charset="0"/>
            </a:pPr>
            <a:r>
              <a:rPr lang="tr-TR" sz="2400" dirty="0">
                <a:solidFill>
                  <a:srgbClr val="FFFFFF"/>
                </a:solidFill>
                <a:ea typeface="+mn-lt"/>
                <a:cs typeface="+mn-lt"/>
              </a:rPr>
              <a:t>Çevrimiçi oylama turlarının ardından panelistler sonuçları sanal toplantılarda tartıştı. </a:t>
            </a:r>
            <a:endParaRPr lang="en-US" sz="2400">
              <a:solidFill>
                <a:srgbClr val="FFFFFF"/>
              </a:solidFill>
              <a:ea typeface="+mn-lt"/>
              <a:cs typeface="+mn-lt"/>
            </a:endParaRPr>
          </a:p>
          <a:p>
            <a:pPr marL="285750" indent="-285750">
              <a:buFont typeface="Arial,Sans-Serif" panose="020B0604020202020204" pitchFamily="34" charset="0"/>
            </a:pPr>
            <a:r>
              <a:rPr lang="tr-TR" sz="2400" dirty="0">
                <a:solidFill>
                  <a:srgbClr val="FFFFFF"/>
                </a:solidFill>
                <a:ea typeface="+mn-lt"/>
                <a:cs typeface="+mn-lt"/>
              </a:rPr>
              <a:t>Bir fikir birliğine varılamadığı zaman, panelistler bir sonraki turda maddelerin tartışılması ve uyarlanmasından sonra tekrar oy kullandılar. </a:t>
            </a:r>
            <a:endParaRPr lang="en-US" sz="2400" dirty="0">
              <a:solidFill>
                <a:srgbClr val="FFFFFF"/>
              </a:solidFill>
              <a:ea typeface="+mn-lt"/>
              <a:cs typeface="+mn-lt"/>
            </a:endParaRPr>
          </a:p>
          <a:p>
            <a:pPr marL="285750" indent="-285750">
              <a:buFont typeface="Arial,Sans-Serif" panose="020B0604020202020204" pitchFamily="34" charset="0"/>
            </a:pPr>
            <a:r>
              <a:rPr lang="tr-TR" sz="2400" dirty="0">
                <a:solidFill>
                  <a:srgbClr val="FFFFFF"/>
                </a:solidFill>
                <a:ea typeface="+mn-lt"/>
                <a:cs typeface="+mn-lt"/>
              </a:rPr>
              <a:t>Bir fikir birliğine varıldığında, ifadelerde yalnızca küçük değişikliklere izin verildi. </a:t>
            </a:r>
            <a:endParaRPr lang="en-US" sz="2400">
              <a:solidFill>
                <a:srgbClr val="FFFFFF"/>
              </a:solidFill>
              <a:ea typeface="+mn-lt"/>
              <a:cs typeface="+mn-lt"/>
            </a:endParaRPr>
          </a:p>
          <a:p>
            <a:endParaRPr lang="tr-TR" sz="2400">
              <a:solidFill>
                <a:srgbClr val="FFFFFF"/>
              </a:solidFill>
              <a:cs typeface="Calibri"/>
            </a:endParaRPr>
          </a:p>
        </p:txBody>
      </p:sp>
    </p:spTree>
    <p:extLst>
      <p:ext uri="{BB962C8B-B14F-4D97-AF65-F5344CB8AC3E}">
        <p14:creationId xmlns:p14="http://schemas.microsoft.com/office/powerpoint/2010/main" val="874324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368394DC-23D5-4B02-B18C-3D9D058576C8}"/>
              </a:ext>
            </a:extLst>
          </p:cNvPr>
          <p:cNvSpPr>
            <a:spLocks noGrp="1"/>
          </p:cNvSpPr>
          <p:nvPr>
            <p:ph type="title"/>
          </p:nvPr>
        </p:nvSpPr>
        <p:spPr>
          <a:xfrm>
            <a:off x="5894962" y="479493"/>
            <a:ext cx="5458838" cy="1325563"/>
          </a:xfrm>
        </p:spPr>
        <p:txBody>
          <a:bodyPr>
            <a:normAutofit/>
          </a:bodyPr>
          <a:lstStyle/>
          <a:p>
            <a:r>
              <a:rPr lang="tr-TR" dirty="0">
                <a:cs typeface="Calibri Light"/>
              </a:rPr>
              <a:t>BULGULAR</a:t>
            </a:r>
            <a:endParaRPr lang="tr-TR" dirty="0"/>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4">
            <a:extLst>
              <a:ext uri="{FF2B5EF4-FFF2-40B4-BE49-F238E27FC236}">
                <a16:creationId xmlns:a16="http://schemas.microsoft.com/office/drawing/2014/main" id="{6A0BD404-65E8-84D3-58EA-B4FA1A446DB2}"/>
              </a:ext>
            </a:extLst>
          </p:cNvPr>
          <p:cNvPicPr>
            <a:picLocks noChangeAspect="1"/>
          </p:cNvPicPr>
          <p:nvPr/>
        </p:nvPicPr>
        <p:blipFill>
          <a:blip r:embed="rId2"/>
          <a:stretch>
            <a:fillRect/>
          </a:stretch>
        </p:blipFill>
        <p:spPr>
          <a:xfrm>
            <a:off x="703182" y="675384"/>
            <a:ext cx="4777381" cy="533748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a:extLst>
              <a:ext uri="{FF2B5EF4-FFF2-40B4-BE49-F238E27FC236}">
                <a16:creationId xmlns:a16="http://schemas.microsoft.com/office/drawing/2014/main" id="{967D2B3A-CD80-00C4-E623-721E827F69C8}"/>
              </a:ext>
            </a:extLst>
          </p:cNvPr>
          <p:cNvSpPr>
            <a:spLocks noGrp="1"/>
          </p:cNvSpPr>
          <p:nvPr>
            <p:ph idx="1"/>
          </p:nvPr>
        </p:nvSpPr>
        <p:spPr>
          <a:xfrm>
            <a:off x="5894962" y="1984443"/>
            <a:ext cx="5458838" cy="4192520"/>
          </a:xfrm>
        </p:spPr>
        <p:txBody>
          <a:bodyPr vert="horz" lIns="91440" tIns="45720" rIns="91440" bIns="45720" rtlCol="0">
            <a:normAutofit/>
          </a:bodyPr>
          <a:lstStyle/>
          <a:p>
            <a:r>
              <a:rPr lang="tr-TR" dirty="0">
                <a:ea typeface="+mn-lt"/>
                <a:cs typeface="+mn-lt"/>
              </a:rPr>
              <a:t>2000'den 2020'ye kadar yeniden ışınlamayla ilgili yapılan 493 çalışma incelendi.</a:t>
            </a:r>
          </a:p>
          <a:p>
            <a:pPr>
              <a:buFont typeface="Wingdings" panose="020B0604020202020204" pitchFamily="34" charset="0"/>
              <a:buChar char="v"/>
            </a:pPr>
            <a:r>
              <a:rPr lang="tr-TR" dirty="0">
                <a:ea typeface="+mn-lt"/>
                <a:cs typeface="+mn-lt"/>
              </a:rPr>
              <a:t> 390'ı [%79] retrospektif</a:t>
            </a:r>
          </a:p>
          <a:p>
            <a:pPr>
              <a:buFont typeface="Wingdings" panose="020B0604020202020204" pitchFamily="34" charset="0"/>
              <a:buChar char="v"/>
            </a:pPr>
            <a:r>
              <a:rPr lang="tr-TR" dirty="0">
                <a:ea typeface="+mn-lt"/>
                <a:cs typeface="+mn-lt"/>
              </a:rPr>
              <a:t> 72'si (%15) prospektif </a:t>
            </a:r>
          </a:p>
          <a:p>
            <a:pPr>
              <a:buFont typeface="Wingdings" panose="020B0604020202020204" pitchFamily="34" charset="0"/>
              <a:buChar char="v"/>
            </a:pPr>
            <a:r>
              <a:rPr lang="tr-TR" dirty="0">
                <a:ea typeface="+mn-lt"/>
                <a:cs typeface="+mn-lt"/>
              </a:rPr>
              <a:t> 31'i (%6) sistematik çalışmadan oluşuyordu.</a:t>
            </a:r>
            <a:endParaRPr lang="tr-TR" dirty="0">
              <a:cs typeface="Calibri"/>
            </a:endParaRPr>
          </a:p>
          <a:p>
            <a:endParaRPr lang="tr-TR" dirty="0">
              <a:cs typeface="Calibri"/>
            </a:endParaRPr>
          </a:p>
        </p:txBody>
      </p:sp>
    </p:spTree>
    <p:extLst>
      <p:ext uri="{BB962C8B-B14F-4D97-AF65-F5344CB8AC3E}">
        <p14:creationId xmlns:p14="http://schemas.microsoft.com/office/powerpoint/2010/main" val="198764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Nöroloji kliniğinde insan beyninin taraması">
            <a:extLst>
              <a:ext uri="{FF2B5EF4-FFF2-40B4-BE49-F238E27FC236}">
                <a16:creationId xmlns:a16="http://schemas.microsoft.com/office/drawing/2014/main" id="{A2ED72C8-F16D-8D83-4CFB-20002ADDF963}"/>
              </a:ext>
            </a:extLst>
          </p:cNvPr>
          <p:cNvPicPr>
            <a:picLocks noChangeAspect="1"/>
          </p:cNvPicPr>
          <p:nvPr/>
        </p:nvPicPr>
        <p:blipFill rotWithShape="1">
          <a:blip r:embed="rId2"/>
          <a:srcRect l="468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8"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D67AC4D-DB05-498A-A906-3BA255214149}"/>
              </a:ext>
            </a:extLst>
          </p:cNvPr>
          <p:cNvSpPr>
            <a:spLocks noGrp="1"/>
          </p:cNvSpPr>
          <p:nvPr>
            <p:ph type="title"/>
          </p:nvPr>
        </p:nvSpPr>
        <p:spPr>
          <a:xfrm>
            <a:off x="5827048" y="407987"/>
            <a:ext cx="5721484" cy="1325563"/>
          </a:xfrm>
        </p:spPr>
        <p:txBody>
          <a:bodyPr>
            <a:normAutofit/>
          </a:bodyPr>
          <a:lstStyle/>
          <a:p>
            <a:r>
              <a:rPr lang="tr-TR">
                <a:cs typeface="Calibri Light"/>
              </a:rPr>
              <a:t>BULGULAR</a:t>
            </a:r>
            <a:endParaRPr lang="tr-TR"/>
          </a:p>
        </p:txBody>
      </p:sp>
      <p:sp>
        <p:nvSpPr>
          <p:cNvPr id="3" name="İçerik Yer Tutucusu 2">
            <a:extLst>
              <a:ext uri="{FF2B5EF4-FFF2-40B4-BE49-F238E27FC236}">
                <a16:creationId xmlns:a16="http://schemas.microsoft.com/office/drawing/2014/main" id="{816A29A0-8463-94D3-C68B-6E9E33CECE7B}"/>
              </a:ext>
            </a:extLst>
          </p:cNvPr>
          <p:cNvSpPr>
            <a:spLocks noGrp="1"/>
          </p:cNvSpPr>
          <p:nvPr>
            <p:ph idx="1"/>
          </p:nvPr>
        </p:nvSpPr>
        <p:spPr>
          <a:xfrm>
            <a:off x="5827048" y="1868487"/>
            <a:ext cx="5721484" cy="4351338"/>
          </a:xfrm>
        </p:spPr>
        <p:txBody>
          <a:bodyPr vert="horz" lIns="91440" tIns="45720" rIns="91440" bIns="45720" rtlCol="0" anchor="t">
            <a:normAutofit/>
          </a:bodyPr>
          <a:lstStyle/>
          <a:p>
            <a:pPr marL="285750" indent="-285750">
              <a:buFont typeface="Arial,Sans-Serif" panose="020B0604020202020204" pitchFamily="34" charset="0"/>
            </a:pPr>
            <a:r>
              <a:rPr lang="tr-TR" sz="2600" dirty="0">
                <a:ea typeface="+mn-lt"/>
                <a:cs typeface="+mn-lt"/>
              </a:rPr>
              <a:t>Çalışmaların çoğu yalnızca tek bir anatomik bölgede yeniden ışınlama ile tedavi edilen hastaları içeriyor (475 çalışma [%96]) - Bunların 156'sı [%32] baş ve boyun ve 117'si [%24] beyin-</a:t>
            </a:r>
            <a:endParaRPr lang="en-US" sz="2600" dirty="0">
              <a:ea typeface="+mn-lt"/>
              <a:cs typeface="+mn-lt"/>
            </a:endParaRPr>
          </a:p>
          <a:p>
            <a:pPr marL="285750" indent="-285750">
              <a:buFont typeface="Arial,Sans-Serif" panose="020B0604020202020204" pitchFamily="34" charset="0"/>
            </a:pPr>
            <a:endParaRPr lang="tr-TR" sz="2600">
              <a:ea typeface="+mn-lt"/>
              <a:cs typeface="+mn-lt"/>
            </a:endParaRPr>
          </a:p>
          <a:p>
            <a:pPr marL="0" indent="0">
              <a:buNone/>
            </a:pPr>
            <a:endParaRPr lang="tr-TR" sz="2600">
              <a:ea typeface="+mn-lt"/>
              <a:cs typeface="+mn-lt"/>
            </a:endParaRPr>
          </a:p>
          <a:p>
            <a:pPr marL="285750" indent="-285750">
              <a:buFont typeface="Arial,Sans-Serif" panose="020B0604020202020204" pitchFamily="34" charset="0"/>
            </a:pPr>
            <a:r>
              <a:rPr lang="tr-TR" sz="2600" dirty="0">
                <a:ea typeface="+mn-lt"/>
                <a:cs typeface="+mn-lt"/>
              </a:rPr>
              <a:t>493 çalışmanın 300'ünün (%61) örneklem boyutları tipik olarak küçük (50 veya daha az hasta içeriyor)</a:t>
            </a:r>
          </a:p>
        </p:txBody>
      </p:sp>
    </p:spTree>
    <p:extLst>
      <p:ext uri="{BB962C8B-B14F-4D97-AF65-F5344CB8AC3E}">
        <p14:creationId xmlns:p14="http://schemas.microsoft.com/office/powerpoint/2010/main" val="1238786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2472C5E-A4EF-B035-1E72-16DD120C971B}"/>
              </a:ext>
            </a:extLst>
          </p:cNvPr>
          <p:cNvSpPr>
            <a:spLocks noGrp="1"/>
          </p:cNvSpPr>
          <p:nvPr>
            <p:ph type="title"/>
          </p:nvPr>
        </p:nvSpPr>
        <p:spPr>
          <a:xfrm>
            <a:off x="594360" y="637125"/>
            <a:ext cx="3802276" cy="5256371"/>
          </a:xfrm>
        </p:spPr>
        <p:txBody>
          <a:bodyPr>
            <a:normAutofit/>
          </a:bodyPr>
          <a:lstStyle/>
          <a:p>
            <a:r>
              <a:rPr lang="tr-TR" sz="4800">
                <a:solidFill>
                  <a:schemeClr val="bg1"/>
                </a:solidFill>
                <a:cs typeface="Calibri Light"/>
              </a:rPr>
              <a:t>BULGULAR</a:t>
            </a:r>
            <a:endParaRPr lang="tr-TR" sz="4800">
              <a:solidFill>
                <a:schemeClr val="bg1"/>
              </a:solidFill>
            </a:endParaRPr>
          </a:p>
        </p:txBody>
      </p:sp>
      <p:graphicFrame>
        <p:nvGraphicFramePr>
          <p:cNvPr id="5" name="İçerik Yer Tutucusu 2">
            <a:extLst>
              <a:ext uri="{FF2B5EF4-FFF2-40B4-BE49-F238E27FC236}">
                <a16:creationId xmlns:a16="http://schemas.microsoft.com/office/drawing/2014/main" id="{8059CCAF-9243-9DD5-861D-6C29AAB95B74}"/>
              </a:ext>
            </a:extLst>
          </p:cNvPr>
          <p:cNvGraphicFramePr>
            <a:graphicFrameLocks noGrp="1"/>
          </p:cNvGraphicFramePr>
          <p:nvPr>
            <p:ph idx="1"/>
            <p:extLst>
              <p:ext uri="{D42A27DB-BD31-4B8C-83A1-F6EECF244321}">
                <p14:modId xmlns:p14="http://schemas.microsoft.com/office/powerpoint/2010/main" val="3326676922"/>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912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EA82F37-9CEC-FF92-546C-6FB07BA74549}"/>
              </a:ext>
            </a:extLst>
          </p:cNvPr>
          <p:cNvSpPr>
            <a:spLocks noGrp="1"/>
          </p:cNvSpPr>
          <p:nvPr>
            <p:ph type="title"/>
          </p:nvPr>
        </p:nvSpPr>
        <p:spPr>
          <a:xfrm>
            <a:off x="686834" y="1153572"/>
            <a:ext cx="3200400" cy="4461163"/>
          </a:xfrm>
        </p:spPr>
        <p:txBody>
          <a:bodyPr>
            <a:normAutofit/>
          </a:bodyPr>
          <a:lstStyle/>
          <a:p>
            <a:r>
              <a:rPr lang="tr-TR">
                <a:solidFill>
                  <a:srgbClr val="FFFFFF"/>
                </a:solidFill>
                <a:cs typeface="Calibri Light"/>
              </a:rPr>
              <a:t>BULGULAR</a:t>
            </a:r>
            <a:endParaRPr lang="tr-T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B0ED271C-1F7B-0BB6-2055-673F1E03CDB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tr-TR" sz="2600">
                <a:ea typeface="+mn-lt"/>
                <a:cs typeface="+mn-lt"/>
              </a:rPr>
              <a:t>Tüm radyoterapi teknikleri çalışmaya dahil edildi.</a:t>
            </a:r>
          </a:p>
          <a:p>
            <a:r>
              <a:rPr lang="tr-TR" sz="2600">
                <a:ea typeface="+mn-lt"/>
                <a:cs typeface="+mn-lt"/>
              </a:rPr>
              <a:t>265 çalışmada </a:t>
            </a:r>
            <a:r>
              <a:rPr lang="tr-TR" sz="2600" err="1">
                <a:ea typeface="+mn-lt"/>
                <a:cs typeface="+mn-lt"/>
              </a:rPr>
              <a:t>eksternal</a:t>
            </a:r>
            <a:r>
              <a:rPr lang="tr-TR" sz="2600">
                <a:ea typeface="+mn-lt"/>
                <a:cs typeface="+mn-lt"/>
              </a:rPr>
              <a:t> foton radyoterapisi kullanıldı.(%54)</a:t>
            </a:r>
          </a:p>
          <a:p>
            <a:pPr>
              <a:buFont typeface="Wingdings" panose="020B0604020202020204" pitchFamily="34" charset="0"/>
              <a:buChar char="q"/>
            </a:pPr>
            <a:r>
              <a:rPr lang="tr-TR" sz="2600">
                <a:ea typeface="+mn-lt"/>
                <a:cs typeface="+mn-lt"/>
              </a:rPr>
              <a:t>n=75 3D </a:t>
            </a:r>
            <a:r>
              <a:rPr lang="tr-TR" sz="2600" err="1">
                <a:ea typeface="+mn-lt"/>
                <a:cs typeface="+mn-lt"/>
              </a:rPr>
              <a:t>conformal</a:t>
            </a:r>
            <a:r>
              <a:rPr lang="tr-TR" sz="2600">
                <a:ea typeface="+mn-lt"/>
                <a:cs typeface="+mn-lt"/>
              </a:rPr>
              <a:t> radyoterapi </a:t>
            </a:r>
          </a:p>
          <a:p>
            <a:pPr>
              <a:buFont typeface="Wingdings" panose="020B0604020202020204" pitchFamily="34" charset="0"/>
              <a:buChar char="q"/>
            </a:pPr>
            <a:r>
              <a:rPr lang="tr-TR" sz="2600">
                <a:ea typeface="+mn-lt"/>
                <a:cs typeface="+mn-lt"/>
              </a:rPr>
              <a:t>n=64 IMRT veya VMAT </a:t>
            </a:r>
          </a:p>
          <a:p>
            <a:pPr>
              <a:buFont typeface="Wingdings" panose="020B0604020202020204" pitchFamily="34" charset="0"/>
              <a:buChar char="q"/>
            </a:pPr>
            <a:r>
              <a:rPr lang="tr-TR" sz="2600">
                <a:ea typeface="+mn-lt"/>
                <a:cs typeface="+mn-lt"/>
              </a:rPr>
              <a:t>n=46 </a:t>
            </a:r>
            <a:r>
              <a:rPr lang="tr-TR" sz="2600" err="1">
                <a:ea typeface="+mn-lt"/>
                <a:cs typeface="+mn-lt"/>
              </a:rPr>
              <a:t>kraniyal</a:t>
            </a:r>
            <a:r>
              <a:rPr lang="tr-TR" sz="2600">
                <a:ea typeface="+mn-lt"/>
                <a:cs typeface="+mn-lt"/>
              </a:rPr>
              <a:t> SBRT</a:t>
            </a:r>
          </a:p>
          <a:p>
            <a:pPr>
              <a:buFont typeface="Wingdings" panose="020B0604020202020204" pitchFamily="34" charset="0"/>
              <a:buChar char="q"/>
            </a:pPr>
            <a:r>
              <a:rPr lang="tr-TR" sz="2600">
                <a:ea typeface="+mn-lt"/>
                <a:cs typeface="+mn-lt"/>
              </a:rPr>
              <a:t>n=80 </a:t>
            </a:r>
            <a:r>
              <a:rPr lang="tr-TR" sz="2600" err="1">
                <a:ea typeface="+mn-lt"/>
                <a:cs typeface="+mn-lt"/>
              </a:rPr>
              <a:t>ekstrakraniyal</a:t>
            </a:r>
            <a:r>
              <a:rPr lang="tr-TR" sz="2600">
                <a:ea typeface="+mn-lt"/>
                <a:cs typeface="+mn-lt"/>
              </a:rPr>
              <a:t> SBRT</a:t>
            </a:r>
          </a:p>
          <a:p>
            <a:r>
              <a:rPr lang="tr-TR" sz="2600">
                <a:ea typeface="+mn-lt"/>
                <a:cs typeface="+mn-lt"/>
              </a:rPr>
              <a:t>39 çalışmada partikül(proton) radyoterapisi (%8)</a:t>
            </a:r>
          </a:p>
          <a:p>
            <a:r>
              <a:rPr lang="tr-TR" sz="2600">
                <a:ea typeface="+mn-lt"/>
                <a:cs typeface="+mn-lt"/>
              </a:rPr>
              <a:t>46 çalışmada brakiterapi (%9)</a:t>
            </a:r>
            <a:endParaRPr lang="tr-TR" sz="2600"/>
          </a:p>
          <a:p>
            <a:r>
              <a:rPr lang="tr-TR" sz="2600">
                <a:ea typeface="+mn-lt"/>
                <a:cs typeface="+mn-lt"/>
              </a:rPr>
              <a:t>6 çalışmada intraoperatif radyoterapi tekniği kullanıldı.(%1)</a:t>
            </a:r>
          </a:p>
          <a:p>
            <a:endParaRPr lang="tr-TR" sz="2600">
              <a:cs typeface="Calibri"/>
            </a:endParaRPr>
          </a:p>
        </p:txBody>
      </p:sp>
    </p:spTree>
    <p:extLst>
      <p:ext uri="{BB962C8B-B14F-4D97-AF65-F5344CB8AC3E}">
        <p14:creationId xmlns:p14="http://schemas.microsoft.com/office/powerpoint/2010/main" val="1597584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FF3FBD0-2E56-40D8-4882-6BE81FB454D2}"/>
              </a:ext>
            </a:extLst>
          </p:cNvPr>
          <p:cNvSpPr>
            <a:spLocks noGrp="1"/>
          </p:cNvSpPr>
          <p:nvPr>
            <p:ph type="title"/>
          </p:nvPr>
        </p:nvSpPr>
        <p:spPr>
          <a:xfrm>
            <a:off x="686834" y="1153572"/>
            <a:ext cx="3200400" cy="4461163"/>
          </a:xfrm>
        </p:spPr>
        <p:txBody>
          <a:bodyPr>
            <a:normAutofit/>
          </a:bodyPr>
          <a:lstStyle/>
          <a:p>
            <a:r>
              <a:rPr lang="tr-TR">
                <a:solidFill>
                  <a:srgbClr val="FFFFFF"/>
                </a:solidFill>
                <a:cs typeface="Calibri Light"/>
              </a:rPr>
              <a:t>BULGULAR</a:t>
            </a:r>
            <a:endParaRPr lang="tr-T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887DDA6F-CC85-A3E4-875C-EC9780FA5ECF}"/>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tr-TR" dirty="0">
                <a:ea typeface="+mn-lt"/>
                <a:cs typeface="+mn-lt"/>
              </a:rPr>
              <a:t>Geri kalan çalışmaların 129'u (%26) farklı teknikler içeriyordu .(çoğunlukla </a:t>
            </a:r>
            <a:r>
              <a:rPr lang="tr-TR" dirty="0" err="1">
                <a:ea typeface="+mn-lt"/>
                <a:cs typeface="+mn-lt"/>
              </a:rPr>
              <a:t>eksternal</a:t>
            </a:r>
            <a:r>
              <a:rPr lang="tr-TR" dirty="0">
                <a:ea typeface="+mn-lt"/>
                <a:cs typeface="+mn-lt"/>
              </a:rPr>
              <a:t> foton radyoterapisi) veya kombine modaliteler (örneğin, fotonlar veya elektronlar ile </a:t>
            </a:r>
            <a:r>
              <a:rPr lang="tr-TR" dirty="0" err="1">
                <a:ea typeface="+mn-lt"/>
                <a:cs typeface="+mn-lt"/>
              </a:rPr>
              <a:t>eksternal</a:t>
            </a:r>
            <a:r>
              <a:rPr lang="tr-TR" dirty="0">
                <a:ea typeface="+mn-lt"/>
                <a:cs typeface="+mn-lt"/>
              </a:rPr>
              <a:t> radyoterapi+ hipertermi) </a:t>
            </a:r>
          </a:p>
          <a:p>
            <a:r>
              <a:rPr lang="tr-TR" dirty="0">
                <a:cs typeface="Calibri"/>
              </a:rPr>
              <a:t>6 çalışmadaki radyoterapi tekniği hakkındaki bilgiler net değildi.</a:t>
            </a:r>
          </a:p>
        </p:txBody>
      </p:sp>
    </p:spTree>
    <p:extLst>
      <p:ext uri="{BB962C8B-B14F-4D97-AF65-F5344CB8AC3E}">
        <p14:creationId xmlns:p14="http://schemas.microsoft.com/office/powerpoint/2010/main" val="2787676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063BBE-05C0-E281-C5D1-0FEF10930343}"/>
              </a:ext>
            </a:extLst>
          </p:cNvPr>
          <p:cNvSpPr>
            <a:spLocks noGrp="1"/>
          </p:cNvSpPr>
          <p:nvPr>
            <p:ph type="title"/>
          </p:nvPr>
        </p:nvSpPr>
        <p:spPr>
          <a:xfrm>
            <a:off x="4965430" y="629268"/>
            <a:ext cx="6586491" cy="1286160"/>
          </a:xfrm>
        </p:spPr>
        <p:txBody>
          <a:bodyPr anchor="b">
            <a:normAutofit/>
          </a:bodyPr>
          <a:lstStyle/>
          <a:p>
            <a:r>
              <a:rPr lang="tr-TR" dirty="0">
                <a:cs typeface="Calibri Light"/>
              </a:rPr>
              <a:t>BULGULAR</a:t>
            </a:r>
            <a:endParaRPr lang="tr-TR" dirty="0"/>
          </a:p>
        </p:txBody>
      </p:sp>
      <p:sp>
        <p:nvSpPr>
          <p:cNvPr id="3" name="İçerik Yer Tutucusu 2">
            <a:extLst>
              <a:ext uri="{FF2B5EF4-FFF2-40B4-BE49-F238E27FC236}">
                <a16:creationId xmlns:a16="http://schemas.microsoft.com/office/drawing/2014/main" id="{41EAA2F2-63C4-ADFA-DED4-879362CC20A9}"/>
              </a:ext>
            </a:extLst>
          </p:cNvPr>
          <p:cNvSpPr>
            <a:spLocks noGrp="1"/>
          </p:cNvSpPr>
          <p:nvPr>
            <p:ph idx="1"/>
          </p:nvPr>
        </p:nvSpPr>
        <p:spPr>
          <a:xfrm>
            <a:off x="4864790" y="1906438"/>
            <a:ext cx="7060941" cy="4834965"/>
          </a:xfrm>
        </p:spPr>
        <p:txBody>
          <a:bodyPr vert="horz" lIns="91440" tIns="45720" rIns="91440" bIns="45720" rtlCol="0" anchor="t">
            <a:noAutofit/>
          </a:bodyPr>
          <a:lstStyle/>
          <a:p>
            <a:r>
              <a:rPr lang="tr-TR" sz="2400" b="1" dirty="0">
                <a:ea typeface="+mn-lt"/>
                <a:cs typeface="+mn-lt"/>
              </a:rPr>
              <a:t>Tüm çalışmalar en azından yeniden ışınlamada reçete edilen dozu belirtmişti ve çoğu (464 [%94]) önceki radyoterapi  dozunu da belirtmişti</a:t>
            </a:r>
          </a:p>
          <a:p>
            <a:r>
              <a:rPr lang="tr-TR" sz="2400" b="1" dirty="0">
                <a:ea typeface="+mn-lt"/>
                <a:cs typeface="+mn-lt"/>
              </a:rPr>
              <a:t>Çalışmaların sadece 71'i (%14) yeniden ışınlamada risk altındaki organlar için doz kısıtlamalarını 83'ü (%17) risk altındaki organlar için kümülatif doz hacmi parametrelerini  ve sadece 38'i (%8) minimum, maksimum, </a:t>
            </a:r>
            <a:r>
              <a:rPr lang="tr-TR" sz="2400" b="1" dirty="0" err="1">
                <a:ea typeface="+mn-lt"/>
                <a:cs typeface="+mn-lt"/>
              </a:rPr>
              <a:t>mean</a:t>
            </a:r>
            <a:r>
              <a:rPr lang="tr-TR" sz="2400" b="1" dirty="0">
                <a:ea typeface="+mn-lt"/>
                <a:cs typeface="+mn-lt"/>
              </a:rPr>
              <a:t> veya medyan dozlar gibi hedef hacimleri ve mutlak veya göreli hacimlere dayalı dozları bildirdi.</a:t>
            </a:r>
            <a:endParaRPr lang="tr-TR" sz="2400" b="1">
              <a:cs typeface="Calibri"/>
            </a:endParaRPr>
          </a:p>
          <a:p>
            <a:endParaRPr lang="tr-TR" sz="2400" dirty="0">
              <a:cs typeface="Calibri"/>
            </a:endParaRPr>
          </a:p>
        </p:txBody>
      </p:sp>
      <p:pic>
        <p:nvPicPr>
          <p:cNvPr id="5" name="Picture 4" descr="Sarı arka plan üzerinde ünlem işareti">
            <a:extLst>
              <a:ext uri="{FF2B5EF4-FFF2-40B4-BE49-F238E27FC236}">
                <a16:creationId xmlns:a16="http://schemas.microsoft.com/office/drawing/2014/main" id="{517F3097-3780-DDE9-F73A-85F8399E5BC0}"/>
              </a:ext>
            </a:extLst>
          </p:cNvPr>
          <p:cNvPicPr>
            <a:picLocks noChangeAspect="1"/>
          </p:cNvPicPr>
          <p:nvPr/>
        </p:nvPicPr>
        <p:blipFill rotWithShape="1">
          <a:blip r:embed="rId2"/>
          <a:srcRect l="31187" r="18119" b="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B6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53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ller tutan kişiler">
            <a:extLst>
              <a:ext uri="{FF2B5EF4-FFF2-40B4-BE49-F238E27FC236}">
                <a16:creationId xmlns:a16="http://schemas.microsoft.com/office/drawing/2014/main" id="{8D59D790-F3E1-A389-EDB4-2D036C609FBF}"/>
              </a:ext>
            </a:extLst>
          </p:cNvPr>
          <p:cNvPicPr>
            <a:picLocks noChangeAspect="1"/>
          </p:cNvPicPr>
          <p:nvPr/>
        </p:nvPicPr>
        <p:blipFill rotWithShape="1">
          <a:blip r:embed="rId2"/>
          <a:srcRect l="5886" r="4" b="4"/>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48CB0A5E-AB21-3A05-76A2-A9338BE8D7A6}"/>
              </a:ext>
            </a:extLst>
          </p:cNvPr>
          <p:cNvSpPr>
            <a:spLocks noGrp="1"/>
          </p:cNvSpPr>
          <p:nvPr>
            <p:ph type="title"/>
          </p:nvPr>
        </p:nvSpPr>
        <p:spPr>
          <a:xfrm>
            <a:off x="7531610" y="365125"/>
            <a:ext cx="3822189" cy="1899912"/>
          </a:xfrm>
        </p:spPr>
        <p:txBody>
          <a:bodyPr>
            <a:normAutofit/>
          </a:bodyPr>
          <a:lstStyle/>
          <a:p>
            <a:r>
              <a:rPr lang="tr-TR" sz="4000">
                <a:cs typeface="Calibri Light"/>
              </a:rPr>
              <a:t>GİRİŞ</a:t>
            </a:r>
          </a:p>
        </p:txBody>
      </p:sp>
      <p:sp>
        <p:nvSpPr>
          <p:cNvPr id="3" name="İçerik Yer Tutucusu 2">
            <a:extLst>
              <a:ext uri="{FF2B5EF4-FFF2-40B4-BE49-F238E27FC236}">
                <a16:creationId xmlns:a16="http://schemas.microsoft.com/office/drawing/2014/main" id="{A6945A2E-90FA-0BE2-31B5-CE289D90883F}"/>
              </a:ext>
            </a:extLst>
          </p:cNvPr>
          <p:cNvSpPr>
            <a:spLocks noGrp="1"/>
          </p:cNvSpPr>
          <p:nvPr>
            <p:ph idx="1"/>
          </p:nvPr>
        </p:nvSpPr>
        <p:spPr>
          <a:xfrm>
            <a:off x="7186554" y="1902240"/>
            <a:ext cx="4886113" cy="4576647"/>
          </a:xfrm>
        </p:spPr>
        <p:txBody>
          <a:bodyPr vert="horz" lIns="91440" tIns="45720" rIns="91440" bIns="45720" rtlCol="0" anchor="t">
            <a:noAutofit/>
          </a:bodyPr>
          <a:lstStyle/>
          <a:p>
            <a:r>
              <a:rPr lang="tr-TR" sz="2400" dirty="0">
                <a:ea typeface="+mn-lt"/>
                <a:cs typeface="+mn-lt"/>
              </a:rPr>
              <a:t>Vücudun daha önce ışınlanmış bir bölgesine yüksek doz radyoterapi uygulanarak tedavi edilmesi  giderek artış gösteren bir klinik yaklaşım</a:t>
            </a:r>
            <a:endParaRPr lang="tr-TR" sz="2400">
              <a:cs typeface="Calibri"/>
            </a:endParaRPr>
          </a:p>
          <a:p>
            <a:r>
              <a:rPr lang="tr-TR" sz="2400" dirty="0">
                <a:ea typeface="+mn-lt"/>
                <a:cs typeface="+mn-lt"/>
              </a:rPr>
              <a:t>Bu durum -yeniden ışınlama- (RE-RT)  olarak adlandırılıyor</a:t>
            </a:r>
            <a:endParaRPr lang="tr-TR" sz="2400" dirty="0">
              <a:cs typeface="Calibri"/>
            </a:endParaRPr>
          </a:p>
          <a:p>
            <a:r>
              <a:rPr lang="tr-TR" sz="2400" dirty="0">
                <a:ea typeface="+mn-lt"/>
                <a:cs typeface="+mn-lt"/>
              </a:rPr>
              <a:t>RE-RT artışının en büyük sebebi, sarımdan ödün vermeden aynı zamanda risk altındaki organlara aşırı dozdan kaçınarak planlama ve uygulama hassasiyetini artıran yeni radyoterapi teknikleri</a:t>
            </a:r>
            <a:endParaRPr lang="tr-TR" sz="2400" dirty="0">
              <a:cs typeface="Calibri"/>
            </a:endParaRPr>
          </a:p>
          <a:p>
            <a:endParaRPr lang="tr-TR" sz="1900">
              <a:ea typeface="+mn-lt"/>
              <a:cs typeface="+mn-lt"/>
            </a:endParaRPr>
          </a:p>
        </p:txBody>
      </p:sp>
    </p:spTree>
    <p:extLst>
      <p:ext uri="{BB962C8B-B14F-4D97-AF65-F5344CB8AC3E}">
        <p14:creationId xmlns:p14="http://schemas.microsoft.com/office/powerpoint/2010/main" val="1584786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21A2AD5-1B8B-18D3-16BA-5E607D76A5A2}"/>
              </a:ext>
            </a:extLst>
          </p:cNvPr>
          <p:cNvSpPr>
            <a:spLocks noGrp="1"/>
          </p:cNvSpPr>
          <p:nvPr>
            <p:ph type="title"/>
          </p:nvPr>
        </p:nvSpPr>
        <p:spPr>
          <a:xfrm>
            <a:off x="686834" y="1153572"/>
            <a:ext cx="3200400" cy="4461163"/>
          </a:xfrm>
        </p:spPr>
        <p:txBody>
          <a:bodyPr>
            <a:normAutofit/>
          </a:bodyPr>
          <a:lstStyle/>
          <a:p>
            <a:r>
              <a:rPr lang="tr-TR">
                <a:solidFill>
                  <a:srgbClr val="FFFFFF"/>
                </a:solidFill>
                <a:cs typeface="Calibri Light"/>
              </a:rPr>
              <a:t>BULGULAR</a:t>
            </a:r>
            <a:endParaRPr lang="tr-T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081E3A38-9A50-A83E-A25C-CE31F4ABB895}"/>
              </a:ext>
            </a:extLst>
          </p:cNvPr>
          <p:cNvSpPr>
            <a:spLocks noGrp="1"/>
          </p:cNvSpPr>
          <p:nvPr>
            <p:ph idx="1"/>
          </p:nvPr>
        </p:nvSpPr>
        <p:spPr>
          <a:xfrm>
            <a:off x="4073497" y="591344"/>
            <a:ext cx="7280302" cy="5585619"/>
          </a:xfrm>
        </p:spPr>
        <p:txBody>
          <a:bodyPr vert="horz" lIns="91440" tIns="45720" rIns="91440" bIns="45720" rtlCol="0" anchor="ctr">
            <a:normAutofit/>
          </a:bodyPr>
          <a:lstStyle/>
          <a:p>
            <a:r>
              <a:rPr lang="tr-TR" dirty="0">
                <a:ea typeface="+mn-lt"/>
                <a:cs typeface="+mn-lt"/>
              </a:rPr>
              <a:t>Çalışmaların 30'u (%6) üç boyutlu (3D) doz dağılımlarının toplamından türetilen kümülatif dozları, </a:t>
            </a:r>
            <a:r>
              <a:rPr lang="tr-TR" dirty="0" err="1">
                <a:ea typeface="+mn-lt"/>
                <a:cs typeface="+mn-lt"/>
              </a:rPr>
              <a:t>fraksiyonasyon</a:t>
            </a:r>
            <a:r>
              <a:rPr lang="tr-TR" dirty="0">
                <a:ea typeface="+mn-lt"/>
                <a:cs typeface="+mn-lt"/>
              </a:rPr>
              <a:t> programlarını hesaba katmak için yeniden hesaplama yapmadan bildirirken, 124'ü (%25) tedavi planları kullanılmadan reçete edilen dozların sayısal bir toplamını bildirdi.</a:t>
            </a:r>
            <a:endParaRPr lang="tr-TR" dirty="0"/>
          </a:p>
        </p:txBody>
      </p:sp>
    </p:spTree>
    <p:extLst>
      <p:ext uri="{BB962C8B-B14F-4D97-AF65-F5344CB8AC3E}">
        <p14:creationId xmlns:p14="http://schemas.microsoft.com/office/powerpoint/2010/main" val="648286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DC21148-B1D7-16E3-CC91-F4344620D1B9}"/>
              </a:ext>
            </a:extLst>
          </p:cNvPr>
          <p:cNvSpPr>
            <a:spLocks noGrp="1"/>
          </p:cNvSpPr>
          <p:nvPr>
            <p:ph type="title"/>
          </p:nvPr>
        </p:nvSpPr>
        <p:spPr>
          <a:xfrm>
            <a:off x="838200" y="365125"/>
            <a:ext cx="5558489" cy="1325563"/>
          </a:xfrm>
        </p:spPr>
        <p:txBody>
          <a:bodyPr>
            <a:normAutofit/>
          </a:bodyPr>
          <a:lstStyle/>
          <a:p>
            <a:r>
              <a:rPr lang="tr-TR" dirty="0">
                <a:cs typeface="Calibri Light"/>
              </a:rPr>
              <a:t>BULGULAR </a:t>
            </a:r>
            <a:endParaRPr lang="tr-TR"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912048D8-875C-232B-7A41-1A44C43BF0DC}"/>
              </a:ext>
            </a:extLst>
          </p:cNvPr>
          <p:cNvSpPr>
            <a:spLocks noGrp="1"/>
          </p:cNvSpPr>
          <p:nvPr>
            <p:ph idx="1"/>
          </p:nvPr>
        </p:nvSpPr>
        <p:spPr>
          <a:xfrm>
            <a:off x="493144" y="1552456"/>
            <a:ext cx="5903545" cy="4624507"/>
          </a:xfrm>
        </p:spPr>
        <p:txBody>
          <a:bodyPr vert="horz" lIns="91440" tIns="45720" rIns="91440" bIns="45720" rtlCol="0" anchor="t">
            <a:normAutofit fontScale="92500" lnSpcReduction="10000"/>
          </a:bodyPr>
          <a:lstStyle/>
          <a:p>
            <a:r>
              <a:rPr lang="tr-TR" sz="2400" dirty="0">
                <a:ea typeface="+mn-lt"/>
                <a:cs typeface="+mn-lt"/>
              </a:rPr>
              <a:t>Genel olarak, kümülatif doz parametreleri nadiren ve tutarlı olmayan bir şekilde rapor edilmişti.</a:t>
            </a:r>
            <a:endParaRPr lang="tr-TR" sz="2400" dirty="0">
              <a:cs typeface="Calibri"/>
            </a:endParaRPr>
          </a:p>
          <a:p>
            <a:r>
              <a:rPr lang="tr-TR" sz="2400" dirty="0">
                <a:ea typeface="+mn-lt"/>
                <a:cs typeface="+mn-lt"/>
              </a:rPr>
              <a:t>2 </a:t>
            </a:r>
            <a:r>
              <a:rPr lang="tr-TR" sz="2400" dirty="0" err="1">
                <a:ea typeface="+mn-lt"/>
                <a:cs typeface="+mn-lt"/>
              </a:rPr>
              <a:t>Gy</a:t>
            </a:r>
            <a:r>
              <a:rPr lang="tr-TR" sz="2400" dirty="0">
                <a:ea typeface="+mn-lt"/>
                <a:cs typeface="+mn-lt"/>
              </a:rPr>
              <a:t> fraksiyonlarında (EQD2) eşdeğer doz 103 (%21) çalışmada, </a:t>
            </a:r>
          </a:p>
          <a:p>
            <a:r>
              <a:rPr lang="tr-TR" sz="2400" dirty="0">
                <a:ea typeface="+mn-lt"/>
                <a:cs typeface="+mn-lt"/>
              </a:rPr>
              <a:t>Biyolojik olarak etkili doz 120 (%24) çalışmada ve </a:t>
            </a:r>
          </a:p>
          <a:p>
            <a:r>
              <a:rPr lang="tr-TR" sz="2400" dirty="0">
                <a:ea typeface="+mn-lt"/>
                <a:cs typeface="+mn-lt"/>
              </a:rPr>
              <a:t>Eşdeğer tekdüze doz sadece 2 çalışmada (%1) rapor edilmiştir.</a:t>
            </a:r>
            <a:endParaRPr lang="tr-TR" sz="2400" dirty="0">
              <a:cs typeface="Calibri" panose="020F0502020204030204"/>
            </a:endParaRPr>
          </a:p>
          <a:p>
            <a:r>
              <a:rPr lang="tr-TR" sz="2400" dirty="0">
                <a:ea typeface="+mn-lt"/>
                <a:cs typeface="+mn-lt"/>
              </a:rPr>
              <a:t>Hedef hacimler ve risk altındaki organlar için önemli kümülatif doz hacmi parametreleri hakkında raporlama zayıftı ve aynısı yaşam kalitesi parametrelerinin bildirilmesi için de geçerliydi.</a:t>
            </a:r>
            <a:endParaRPr lang="tr-TR" sz="2400" dirty="0">
              <a:cs typeface="Calibri"/>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34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AFA0130-743D-2070-7F9F-DBAC4ED6F527}"/>
              </a:ext>
            </a:extLst>
          </p:cNvPr>
          <p:cNvSpPr>
            <a:spLocks noGrp="1"/>
          </p:cNvSpPr>
          <p:nvPr>
            <p:ph type="title"/>
          </p:nvPr>
        </p:nvSpPr>
        <p:spPr>
          <a:xfrm>
            <a:off x="5297762" y="329184"/>
            <a:ext cx="6251110" cy="1783080"/>
          </a:xfrm>
        </p:spPr>
        <p:txBody>
          <a:bodyPr anchor="b">
            <a:normAutofit/>
          </a:bodyPr>
          <a:lstStyle/>
          <a:p>
            <a:r>
              <a:rPr lang="tr-TR" sz="5400">
                <a:cs typeface="Calibri Light"/>
              </a:rPr>
              <a:t>Yeniden ışınlama tanımı</a:t>
            </a:r>
            <a:endParaRPr lang="tr-TR" sz="5400"/>
          </a:p>
        </p:txBody>
      </p:sp>
      <p:pic>
        <p:nvPicPr>
          <p:cNvPr id="5" name="Picture 4" descr="Stetoskop ve bilgisayar klavyesi bulunan masa">
            <a:extLst>
              <a:ext uri="{FF2B5EF4-FFF2-40B4-BE49-F238E27FC236}">
                <a16:creationId xmlns:a16="http://schemas.microsoft.com/office/drawing/2014/main" id="{B9C57057-1545-5D06-F78F-E4BBCE0542F3}"/>
              </a:ext>
            </a:extLst>
          </p:cNvPr>
          <p:cNvPicPr>
            <a:picLocks noChangeAspect="1"/>
          </p:cNvPicPr>
          <p:nvPr/>
        </p:nvPicPr>
        <p:blipFill rotWithShape="1">
          <a:blip r:embed="rId2"/>
          <a:srcRect l="51753" r="2919" b="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99A6ADB-0129-FBFF-79A0-451254202891}"/>
              </a:ext>
            </a:extLst>
          </p:cNvPr>
          <p:cNvSpPr>
            <a:spLocks noGrp="1"/>
          </p:cNvSpPr>
          <p:nvPr>
            <p:ph idx="1"/>
          </p:nvPr>
        </p:nvSpPr>
        <p:spPr>
          <a:xfrm>
            <a:off x="5010215" y="2390323"/>
            <a:ext cx="7013109" cy="4260240"/>
          </a:xfrm>
        </p:spPr>
        <p:txBody>
          <a:bodyPr vert="horz" lIns="91440" tIns="45720" rIns="91440" bIns="45720" rtlCol="0" anchor="t">
            <a:normAutofit/>
          </a:bodyPr>
          <a:lstStyle/>
          <a:p>
            <a:r>
              <a:rPr lang="tr-TR" sz="2400" dirty="0">
                <a:ea typeface="+mn-lt"/>
                <a:cs typeface="+mn-lt"/>
              </a:rPr>
              <a:t>Delphi konsensüs panelistleri tarafından yapılan temel değerlendirmenin ardından, yeniden ışınlamanın 14 potansiyel belirleyici özelliği bir araya getirildi ve dört kategoride gruplandırıldı </a:t>
            </a:r>
          </a:p>
          <a:p>
            <a:r>
              <a:rPr lang="tr-TR" sz="2400" dirty="0">
                <a:ea typeface="+mn-lt"/>
                <a:cs typeface="+mn-lt"/>
              </a:rPr>
              <a:t>Bunlar </a:t>
            </a:r>
          </a:p>
          <a:p>
            <a:pPr marL="457200" indent="-457200">
              <a:buFont typeface="Wingdings" panose="020B0604020202020204" pitchFamily="34" charset="0"/>
              <a:buChar char="§"/>
            </a:pPr>
            <a:r>
              <a:rPr lang="tr-TR" sz="2400" dirty="0">
                <a:ea typeface="+mn-lt"/>
                <a:cs typeface="+mn-lt"/>
              </a:rPr>
              <a:t>ışınlanan bölge, </a:t>
            </a:r>
          </a:p>
          <a:p>
            <a:pPr marL="457200" indent="-457200">
              <a:buFont typeface="Wingdings" panose="020B0604020202020204" pitchFamily="34" charset="0"/>
              <a:buChar char="§"/>
            </a:pPr>
            <a:r>
              <a:rPr lang="tr-TR" sz="2400" dirty="0">
                <a:ea typeface="+mn-lt"/>
                <a:cs typeface="+mn-lt"/>
              </a:rPr>
              <a:t>reçete edilen doz,</a:t>
            </a:r>
          </a:p>
          <a:p>
            <a:pPr marL="457200" indent="-457200">
              <a:buFont typeface="Wingdings" panose="020B0604020202020204" pitchFamily="34" charset="0"/>
              <a:buChar char="§"/>
            </a:pPr>
            <a:r>
              <a:rPr lang="tr-TR" sz="2400" dirty="0">
                <a:ea typeface="+mn-lt"/>
                <a:cs typeface="+mn-lt"/>
              </a:rPr>
              <a:t>tedaviler arasındaki zaman </a:t>
            </a:r>
          </a:p>
          <a:p>
            <a:pPr marL="457200" indent="-457200">
              <a:buFont typeface="Wingdings" panose="020B0604020202020204" pitchFamily="34" charset="0"/>
              <a:buChar char="§"/>
            </a:pPr>
            <a:r>
              <a:rPr lang="tr-TR" sz="2400" dirty="0">
                <a:ea typeface="+mn-lt"/>
                <a:cs typeface="+mn-lt"/>
              </a:rPr>
              <a:t>eski ve yeni radyoterapi sahalarının örtüşme derecesi</a:t>
            </a:r>
            <a:endParaRPr lang="tr-TR" sz="2400" dirty="0">
              <a:cs typeface="Calibri"/>
            </a:endParaRPr>
          </a:p>
        </p:txBody>
      </p:sp>
    </p:spTree>
    <p:extLst>
      <p:ext uri="{BB962C8B-B14F-4D97-AF65-F5344CB8AC3E}">
        <p14:creationId xmlns:p14="http://schemas.microsoft.com/office/powerpoint/2010/main" val="2623223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ek bir kırmızı parçası olan beyaz bulmaca">
            <a:extLst>
              <a:ext uri="{FF2B5EF4-FFF2-40B4-BE49-F238E27FC236}">
                <a16:creationId xmlns:a16="http://schemas.microsoft.com/office/drawing/2014/main" id="{5AB283B9-D139-5120-E710-F61A75432F66}"/>
              </a:ext>
            </a:extLst>
          </p:cNvPr>
          <p:cNvPicPr>
            <a:picLocks noChangeAspect="1"/>
          </p:cNvPicPr>
          <p:nvPr/>
        </p:nvPicPr>
        <p:blipFill rotWithShape="1">
          <a:blip r:embed="rId2"/>
          <a:srcRect t="3523" r="9091" b="5568"/>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D7C04E6-1146-4266-D9E3-1AC7C2E46F34}"/>
              </a:ext>
            </a:extLst>
          </p:cNvPr>
          <p:cNvSpPr>
            <a:spLocks noGrp="1"/>
          </p:cNvSpPr>
          <p:nvPr>
            <p:ph type="title"/>
          </p:nvPr>
        </p:nvSpPr>
        <p:spPr>
          <a:xfrm>
            <a:off x="594804" y="640263"/>
            <a:ext cx="6619811" cy="1344975"/>
          </a:xfrm>
        </p:spPr>
        <p:txBody>
          <a:bodyPr>
            <a:normAutofit/>
          </a:bodyPr>
          <a:lstStyle/>
          <a:p>
            <a:r>
              <a:rPr lang="tr-TR" sz="4000" dirty="0">
                <a:ea typeface="+mj-lt"/>
                <a:cs typeface="+mj-lt"/>
              </a:rPr>
              <a:t>Yeniden ışınlama tanımı</a:t>
            </a:r>
            <a:endParaRPr lang="tr-TR" dirty="0"/>
          </a:p>
        </p:txBody>
      </p:sp>
      <p:sp>
        <p:nvSpPr>
          <p:cNvPr id="3" name="İçerik Yer Tutucusu 2">
            <a:extLst>
              <a:ext uri="{FF2B5EF4-FFF2-40B4-BE49-F238E27FC236}">
                <a16:creationId xmlns:a16="http://schemas.microsoft.com/office/drawing/2014/main" id="{B1F0C8D0-938B-FBAC-FD05-8BC7A777B329}"/>
              </a:ext>
            </a:extLst>
          </p:cNvPr>
          <p:cNvSpPr>
            <a:spLocks noGrp="1"/>
          </p:cNvSpPr>
          <p:nvPr>
            <p:ph idx="1"/>
          </p:nvPr>
        </p:nvSpPr>
        <p:spPr>
          <a:xfrm>
            <a:off x="594109" y="2121763"/>
            <a:ext cx="6620505" cy="3773010"/>
          </a:xfrm>
        </p:spPr>
        <p:txBody>
          <a:bodyPr vert="horz" lIns="91440" tIns="45720" rIns="91440" bIns="45720" rtlCol="0" anchor="t">
            <a:normAutofit/>
          </a:bodyPr>
          <a:lstStyle/>
          <a:p>
            <a:pPr marL="285750" indent="-285750">
              <a:buFont typeface="Arial,Sans-Serif" panose="020B0604020202020204" pitchFamily="34" charset="0"/>
            </a:pPr>
            <a:r>
              <a:rPr lang="tr-TR" sz="2000" dirty="0">
                <a:ea typeface="+mn-lt"/>
                <a:cs typeface="+mn-lt"/>
              </a:rPr>
              <a:t>Sonunda kategorilerden üçü, yeniden ışınlamanın nihai tanımına dahil edilmek üzere fikir birliğine vardı: </a:t>
            </a:r>
            <a:endParaRPr lang="tr-TR" sz="2000"/>
          </a:p>
          <a:p>
            <a:pPr marL="285750" indent="-285750">
              <a:buFont typeface="Arial,Sans-Serif" panose="020B0604020202020204" pitchFamily="34" charset="0"/>
            </a:pPr>
            <a:r>
              <a:rPr lang="tr-TR" sz="2000" dirty="0">
                <a:ea typeface="+mn-lt"/>
                <a:cs typeface="+mn-lt"/>
              </a:rPr>
              <a:t>(1) yeni bir radyoterapi </a:t>
            </a:r>
            <a:r>
              <a:rPr lang="tr-TR" sz="2000" dirty="0" err="1">
                <a:ea typeface="+mn-lt"/>
                <a:cs typeface="+mn-lt"/>
              </a:rPr>
              <a:t>korsu</a:t>
            </a:r>
            <a:r>
              <a:rPr lang="tr-TR" sz="2000" dirty="0">
                <a:ea typeface="+mn-lt"/>
                <a:cs typeface="+mn-lt"/>
              </a:rPr>
              <a:t>, </a:t>
            </a:r>
          </a:p>
          <a:p>
            <a:pPr marL="285750" indent="-285750">
              <a:buFont typeface="Arial,Sans-Serif" panose="020B0604020202020204" pitchFamily="34" charset="0"/>
            </a:pPr>
            <a:r>
              <a:rPr lang="tr-TR" sz="2000" dirty="0">
                <a:ea typeface="+mn-lt"/>
                <a:cs typeface="+mn-lt"/>
              </a:rPr>
              <a:t>(2) ışınlanmış hacimlerin örtüşmesi </a:t>
            </a:r>
          </a:p>
          <a:p>
            <a:pPr marL="285750" indent="-285750">
              <a:buFont typeface="Arial,Sans-Serif" panose="020B0604020202020204" pitchFamily="34" charset="0"/>
            </a:pPr>
            <a:r>
              <a:rPr lang="tr-TR" sz="2000" dirty="0">
                <a:ea typeface="+mn-lt"/>
                <a:cs typeface="+mn-lt"/>
              </a:rPr>
              <a:t>(3) kümülatif dozlardan kaynaklanan toksisite endişesi.</a:t>
            </a:r>
            <a:endParaRPr lang="tr-TR" sz="2000" dirty="0">
              <a:cs typeface="Calibri" panose="020F0502020204030204"/>
            </a:endParaRPr>
          </a:p>
          <a:p>
            <a:pPr marL="285750" indent="-285750">
              <a:buFont typeface="Arial,Sans-Serif" panose="020B0604020202020204" pitchFamily="34" charset="0"/>
            </a:pPr>
            <a:r>
              <a:rPr lang="tr-TR" sz="2000" dirty="0">
                <a:ea typeface="+mn-lt"/>
                <a:cs typeface="+mn-lt"/>
              </a:rPr>
              <a:t>Panelistler, yeniden ışınlamanın şu tanımı üzerinde anlaştılar: "yeniden ışınlama, ya daha önce ışınlanmış bir hacme (toksisite endişelerinden bağımsız olarak) ya da kümülatif dozun toksisite endişelerini artırdığı durumlarda yeni bir radyoterapi kursudur".</a:t>
            </a:r>
          </a:p>
          <a:p>
            <a:endParaRPr lang="tr-TR" sz="2000">
              <a:cs typeface="Calibri"/>
            </a:endParaRPr>
          </a:p>
        </p:txBody>
      </p:sp>
    </p:spTree>
    <p:extLst>
      <p:ext uri="{BB962C8B-B14F-4D97-AF65-F5344CB8AC3E}">
        <p14:creationId xmlns:p14="http://schemas.microsoft.com/office/powerpoint/2010/main" val="2089469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D04189-DB42-FF88-90FA-8D2E20D59C43}"/>
              </a:ext>
            </a:extLst>
          </p:cNvPr>
          <p:cNvPicPr>
            <a:picLocks noChangeAspect="1"/>
          </p:cNvPicPr>
          <p:nvPr/>
        </p:nvPicPr>
        <p:blipFill rotWithShape="1">
          <a:blip r:embed="rId2"/>
          <a:srcRect t="14907" r="-2" b="820"/>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7ADF3F04-19EA-CA82-154E-C9D595FC14E9}"/>
              </a:ext>
            </a:extLst>
          </p:cNvPr>
          <p:cNvSpPr>
            <a:spLocks noGrp="1"/>
          </p:cNvSpPr>
          <p:nvPr>
            <p:ph type="title"/>
          </p:nvPr>
        </p:nvSpPr>
        <p:spPr>
          <a:xfrm>
            <a:off x="643467" y="321734"/>
            <a:ext cx="6891186" cy="1135737"/>
          </a:xfrm>
        </p:spPr>
        <p:txBody>
          <a:bodyPr>
            <a:normAutofit/>
          </a:bodyPr>
          <a:lstStyle/>
          <a:p>
            <a:r>
              <a:rPr lang="tr-TR" sz="3600">
                <a:cs typeface="Calibri Light"/>
              </a:rPr>
              <a:t>Yeniden ışınlama tanımı</a:t>
            </a:r>
            <a:endParaRPr lang="tr-TR" sz="3600"/>
          </a:p>
        </p:txBody>
      </p:sp>
      <p:grpSp>
        <p:nvGrpSpPr>
          <p:cNvPr id="13" name="Group 1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58070444-2C43-7D7B-D6D3-4416603BFF64}"/>
              </a:ext>
            </a:extLst>
          </p:cNvPr>
          <p:cNvGraphicFramePr>
            <a:graphicFrameLocks noGrp="1"/>
          </p:cNvGraphicFramePr>
          <p:nvPr>
            <p:ph idx="1"/>
            <p:extLst>
              <p:ext uri="{D42A27DB-BD31-4B8C-83A1-F6EECF244321}">
                <p14:modId xmlns:p14="http://schemas.microsoft.com/office/powerpoint/2010/main" val="1723847212"/>
              </p:ext>
            </p:extLst>
          </p:nvPr>
        </p:nvGraphicFramePr>
        <p:xfrm>
          <a:off x="643467" y="1782981"/>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851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DC1836-687A-770A-2A17-058CC3FF5975}"/>
              </a:ext>
            </a:extLst>
          </p:cNvPr>
          <p:cNvSpPr>
            <a:spLocks noGrp="1"/>
          </p:cNvSpPr>
          <p:nvPr>
            <p:ph type="title"/>
          </p:nvPr>
        </p:nvSpPr>
        <p:spPr>
          <a:xfrm>
            <a:off x="1136428" y="627564"/>
            <a:ext cx="7474172" cy="1325563"/>
          </a:xfrm>
        </p:spPr>
        <p:txBody>
          <a:bodyPr>
            <a:normAutofit/>
          </a:bodyPr>
          <a:lstStyle/>
          <a:p>
            <a:r>
              <a:rPr lang="tr-TR" dirty="0">
                <a:ea typeface="+mj-lt"/>
                <a:cs typeface="+mj-lt"/>
              </a:rPr>
              <a:t>Yeniden ışınlama tanımı</a:t>
            </a:r>
            <a:endParaRPr lang="tr-TR" dirty="0"/>
          </a:p>
        </p:txBody>
      </p:sp>
      <p:sp>
        <p:nvSpPr>
          <p:cNvPr id="3" name="İçerik Yer Tutucusu 2">
            <a:extLst>
              <a:ext uri="{FF2B5EF4-FFF2-40B4-BE49-F238E27FC236}">
                <a16:creationId xmlns:a16="http://schemas.microsoft.com/office/drawing/2014/main" id="{EB89F813-9E8F-430F-53A4-165886F44674}"/>
              </a:ext>
            </a:extLst>
          </p:cNvPr>
          <p:cNvSpPr>
            <a:spLocks noGrp="1"/>
          </p:cNvSpPr>
          <p:nvPr>
            <p:ph idx="1"/>
          </p:nvPr>
        </p:nvSpPr>
        <p:spPr>
          <a:xfrm>
            <a:off x="1136429" y="2278173"/>
            <a:ext cx="6467867" cy="3450613"/>
          </a:xfrm>
        </p:spPr>
        <p:txBody>
          <a:bodyPr vert="horz" lIns="91440" tIns="45720" rIns="91440" bIns="45720" rtlCol="0" anchor="ctr">
            <a:normAutofit/>
          </a:bodyPr>
          <a:lstStyle/>
          <a:p>
            <a:r>
              <a:rPr lang="tr-TR" sz="2400">
                <a:ea typeface="+mn-lt"/>
                <a:cs typeface="+mn-lt"/>
              </a:rPr>
              <a:t>ICRU 50' ye göre, panelistlerin üzerinde mutabakata vardığı ışınlanmış hacim, normal doku toleransına kıyasla klinik olarak anlamlı kabul edilen bir dozu alan doku hacmi olarak tanımlandı.</a:t>
            </a:r>
            <a:endParaRPr lang="tr-TR" sz="24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Onay işareti">
            <a:extLst>
              <a:ext uri="{FF2B5EF4-FFF2-40B4-BE49-F238E27FC236}">
                <a16:creationId xmlns:a16="http://schemas.microsoft.com/office/drawing/2014/main" id="{AE3B443F-C2CB-3BA8-C30D-2A381091BB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537937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BC5C08A-87E0-CDED-8184-D657F0022D5E}"/>
              </a:ext>
            </a:extLst>
          </p:cNvPr>
          <p:cNvSpPr>
            <a:spLocks noGrp="1"/>
          </p:cNvSpPr>
          <p:nvPr>
            <p:ph type="title"/>
          </p:nvPr>
        </p:nvSpPr>
        <p:spPr>
          <a:xfrm>
            <a:off x="524741" y="620392"/>
            <a:ext cx="3808268" cy="5504688"/>
          </a:xfrm>
        </p:spPr>
        <p:txBody>
          <a:bodyPr>
            <a:normAutofit/>
          </a:bodyPr>
          <a:lstStyle/>
          <a:p>
            <a:r>
              <a:rPr lang="tr-TR" sz="6000">
                <a:solidFill>
                  <a:schemeClr val="bg1"/>
                </a:solidFill>
                <a:cs typeface="Calibri Light"/>
              </a:rPr>
              <a:t>Yeniden ışınlama tanımı </a:t>
            </a:r>
            <a:endParaRPr lang="tr-TR" sz="6000">
              <a:solidFill>
                <a:schemeClr val="bg1"/>
              </a:solidFill>
            </a:endParaRPr>
          </a:p>
        </p:txBody>
      </p:sp>
      <p:graphicFrame>
        <p:nvGraphicFramePr>
          <p:cNvPr id="5" name="İçerik Yer Tutucusu 2">
            <a:extLst>
              <a:ext uri="{FF2B5EF4-FFF2-40B4-BE49-F238E27FC236}">
                <a16:creationId xmlns:a16="http://schemas.microsoft.com/office/drawing/2014/main" id="{68B16768-4DFE-31DA-029E-14845D709469}"/>
              </a:ext>
            </a:extLst>
          </p:cNvPr>
          <p:cNvGraphicFramePr>
            <a:graphicFrameLocks noGrp="1"/>
          </p:cNvGraphicFramePr>
          <p:nvPr>
            <p:ph idx="1"/>
            <p:extLst>
              <p:ext uri="{D42A27DB-BD31-4B8C-83A1-F6EECF244321}">
                <p14:modId xmlns:p14="http://schemas.microsoft.com/office/powerpoint/2010/main" val="424162924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375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809B3D-BE05-30AB-BEA5-F256FECE3566}"/>
              </a:ext>
            </a:extLst>
          </p:cNvPr>
          <p:cNvSpPr>
            <a:spLocks noGrp="1"/>
          </p:cNvSpPr>
          <p:nvPr>
            <p:ph type="title"/>
          </p:nvPr>
        </p:nvSpPr>
        <p:spPr>
          <a:xfrm>
            <a:off x="4965430" y="629268"/>
            <a:ext cx="6586491" cy="1286160"/>
          </a:xfrm>
        </p:spPr>
        <p:txBody>
          <a:bodyPr anchor="b">
            <a:normAutofit/>
          </a:bodyPr>
          <a:lstStyle/>
          <a:p>
            <a:r>
              <a:rPr lang="tr-TR" dirty="0">
                <a:ea typeface="+mj-lt"/>
                <a:cs typeface="+mj-lt"/>
              </a:rPr>
              <a:t>Yeniden ışınlama tanımı </a:t>
            </a:r>
            <a:endParaRPr lang="tr-TR" dirty="0"/>
          </a:p>
        </p:txBody>
      </p:sp>
      <p:sp>
        <p:nvSpPr>
          <p:cNvPr id="3" name="İçerik Yer Tutucusu 2">
            <a:extLst>
              <a:ext uri="{FF2B5EF4-FFF2-40B4-BE49-F238E27FC236}">
                <a16:creationId xmlns:a16="http://schemas.microsoft.com/office/drawing/2014/main" id="{9DB165C8-2A83-2F47-CC55-904058893EF3}"/>
              </a:ext>
            </a:extLst>
          </p:cNvPr>
          <p:cNvSpPr>
            <a:spLocks noGrp="1"/>
          </p:cNvSpPr>
          <p:nvPr>
            <p:ph idx="1"/>
          </p:nvPr>
        </p:nvSpPr>
        <p:spPr>
          <a:xfrm>
            <a:off x="4965431" y="2438400"/>
            <a:ext cx="6586489" cy="3785419"/>
          </a:xfrm>
        </p:spPr>
        <p:txBody>
          <a:bodyPr vert="horz" lIns="91440" tIns="45720" rIns="91440" bIns="45720" rtlCol="0">
            <a:normAutofit/>
          </a:bodyPr>
          <a:lstStyle/>
          <a:p>
            <a:r>
              <a:rPr lang="tr-TR" sz="2000">
                <a:ea typeface="+mn-lt"/>
                <a:cs typeface="+mn-lt"/>
              </a:rPr>
              <a:t>Herhangi bir hedef hacmin (örn. planlama hedef hacmi) kullanılmasına bu konsensusta karşı çıkıldı, çünkü bu hacimler tedavi planlaması ve uygulama kavramlarına dayalı ve ilgili doz dağılımıyla örtüşmeyebilir. </a:t>
            </a:r>
          </a:p>
          <a:p>
            <a:r>
              <a:rPr lang="tr-TR" sz="2000">
                <a:ea typeface="+mn-lt"/>
                <a:cs typeface="+mn-lt"/>
              </a:rPr>
              <a:t>Ek olarak, hedef hacimler, normal dokulara verilen dozu hesaba katmaz. </a:t>
            </a:r>
          </a:p>
          <a:p>
            <a:r>
              <a:rPr lang="tr-TR" sz="2000">
                <a:ea typeface="+mn-lt"/>
                <a:cs typeface="+mn-lt"/>
              </a:rPr>
              <a:t>Panelistler tarafından kötü tanımlanmış, anatomik kavramlar ve verilen dozlarla ilgisiz olarak görüldüğü için, alan veya bölgenin örtüşmesinin kullanılması da reddedildi.</a:t>
            </a:r>
            <a:endParaRPr lang="tr-TR" sz="2000">
              <a:cs typeface="Calibri" panose="020F0502020204030204"/>
            </a:endParaRPr>
          </a:p>
        </p:txBody>
      </p:sp>
      <p:pic>
        <p:nvPicPr>
          <p:cNvPr id="5" name="Picture 4" descr="Hedefi tam vurmuş üç ok">
            <a:extLst>
              <a:ext uri="{FF2B5EF4-FFF2-40B4-BE49-F238E27FC236}">
                <a16:creationId xmlns:a16="http://schemas.microsoft.com/office/drawing/2014/main" id="{13088B2C-6A39-7EE6-04E8-BAE88C2F0800}"/>
              </a:ext>
            </a:extLst>
          </p:cNvPr>
          <p:cNvPicPr>
            <a:picLocks noChangeAspect="1"/>
          </p:cNvPicPr>
          <p:nvPr/>
        </p:nvPicPr>
        <p:blipFill rotWithShape="1">
          <a:blip r:embed="rId2"/>
          <a:srcRect l="11330" r="44479" b="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02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90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2A95F5-D56E-44AF-2840-E546CE629139}"/>
              </a:ext>
            </a:extLst>
          </p:cNvPr>
          <p:cNvSpPr>
            <a:spLocks noGrp="1"/>
          </p:cNvSpPr>
          <p:nvPr>
            <p:ph type="title"/>
          </p:nvPr>
        </p:nvSpPr>
        <p:spPr>
          <a:xfrm>
            <a:off x="4965430" y="629266"/>
            <a:ext cx="6586491" cy="1676603"/>
          </a:xfrm>
        </p:spPr>
        <p:txBody>
          <a:bodyPr>
            <a:normAutofit/>
          </a:bodyPr>
          <a:lstStyle/>
          <a:p>
            <a:r>
              <a:rPr lang="tr-TR" sz="5400">
                <a:ea typeface="+mj-lt"/>
                <a:cs typeface="+mj-lt"/>
              </a:rPr>
              <a:t>Yeniden ışınlama tanımı </a:t>
            </a:r>
            <a:endParaRPr lang="tr-TR" sz="5400"/>
          </a:p>
        </p:txBody>
      </p:sp>
      <p:pic>
        <p:nvPicPr>
          <p:cNvPr id="6" name="Picture 5">
            <a:extLst>
              <a:ext uri="{FF2B5EF4-FFF2-40B4-BE49-F238E27FC236}">
                <a16:creationId xmlns:a16="http://schemas.microsoft.com/office/drawing/2014/main" id="{8FD7F135-7C5D-2A6C-DEC8-9B8A71F49829}"/>
              </a:ext>
            </a:extLst>
          </p:cNvPr>
          <p:cNvPicPr>
            <a:picLocks noChangeAspect="1"/>
          </p:cNvPicPr>
          <p:nvPr/>
        </p:nvPicPr>
        <p:blipFill rotWithShape="1">
          <a:blip r:embed="rId2"/>
          <a:srcRect l="34173" r="20711" b="4"/>
          <a:stretch/>
        </p:blipFill>
        <p:spPr>
          <a:xfrm>
            <a:off x="20" y="10"/>
            <a:ext cx="4635571" cy="6857990"/>
          </a:xfrm>
          <a:prstGeom prst="rect">
            <a:avLst/>
          </a:prstGeom>
          <a:effectLst/>
        </p:spPr>
      </p:pic>
      <p:graphicFrame>
        <p:nvGraphicFramePr>
          <p:cNvPr id="5" name="İçerik Yer Tutucusu 2">
            <a:extLst>
              <a:ext uri="{FF2B5EF4-FFF2-40B4-BE49-F238E27FC236}">
                <a16:creationId xmlns:a16="http://schemas.microsoft.com/office/drawing/2014/main" id="{BDA937DB-90B0-8EFF-9ED8-602A23BEAE3D}"/>
              </a:ext>
            </a:extLst>
          </p:cNvPr>
          <p:cNvGraphicFramePr>
            <a:graphicFrameLocks noGrp="1"/>
          </p:cNvGraphicFramePr>
          <p:nvPr>
            <p:ph idx="1"/>
            <p:extLst>
              <p:ext uri="{D42A27DB-BD31-4B8C-83A1-F6EECF244321}">
                <p14:modId xmlns:p14="http://schemas.microsoft.com/office/powerpoint/2010/main" val="31569837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5621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3D550A-625E-74FD-9CA0-F359E952A9DF}"/>
              </a:ext>
            </a:extLst>
          </p:cNvPr>
          <p:cNvSpPr>
            <a:spLocks noGrp="1"/>
          </p:cNvSpPr>
          <p:nvPr>
            <p:ph type="title"/>
          </p:nvPr>
        </p:nvSpPr>
        <p:spPr>
          <a:xfrm>
            <a:off x="4965430" y="629268"/>
            <a:ext cx="6586491" cy="1286160"/>
          </a:xfrm>
        </p:spPr>
        <p:txBody>
          <a:bodyPr anchor="b">
            <a:normAutofit/>
          </a:bodyPr>
          <a:lstStyle/>
          <a:p>
            <a:r>
              <a:rPr lang="tr-TR" dirty="0">
                <a:ea typeface="+mj-lt"/>
                <a:cs typeface="+mj-lt"/>
              </a:rPr>
              <a:t>Yeniden ışınlama tanımı </a:t>
            </a:r>
            <a:endParaRPr lang="tr-TR" dirty="0"/>
          </a:p>
        </p:txBody>
      </p:sp>
      <p:sp>
        <p:nvSpPr>
          <p:cNvPr id="3" name="İçerik Yer Tutucusu 2">
            <a:extLst>
              <a:ext uri="{FF2B5EF4-FFF2-40B4-BE49-F238E27FC236}">
                <a16:creationId xmlns:a16="http://schemas.microsoft.com/office/drawing/2014/main" id="{3687FDB7-1075-9196-249D-E6CF73C0A213}"/>
              </a:ext>
            </a:extLst>
          </p:cNvPr>
          <p:cNvSpPr>
            <a:spLocks noGrp="1"/>
          </p:cNvSpPr>
          <p:nvPr>
            <p:ph idx="1"/>
          </p:nvPr>
        </p:nvSpPr>
        <p:spPr>
          <a:xfrm>
            <a:off x="4965431" y="2438400"/>
            <a:ext cx="6586489" cy="3785419"/>
          </a:xfrm>
        </p:spPr>
        <p:txBody>
          <a:bodyPr vert="horz" lIns="91440" tIns="45720" rIns="91440" bIns="45720" rtlCol="0">
            <a:normAutofit/>
          </a:bodyPr>
          <a:lstStyle/>
          <a:p>
            <a:r>
              <a:rPr lang="tr-TR" sz="2000" dirty="0">
                <a:ea typeface="+mn-lt"/>
                <a:cs typeface="+mn-lt"/>
              </a:rPr>
              <a:t>Belirli </a:t>
            </a:r>
            <a:r>
              <a:rPr lang="tr-TR" sz="2000" dirty="0" err="1">
                <a:ea typeface="+mn-lt"/>
                <a:cs typeface="+mn-lt"/>
              </a:rPr>
              <a:t>izodoz</a:t>
            </a:r>
            <a:r>
              <a:rPr lang="tr-TR" sz="2000" dirty="0">
                <a:ea typeface="+mn-lt"/>
                <a:cs typeface="+mn-lt"/>
              </a:rPr>
              <a:t> çizgilerinin üst üste gelmesiyle yeniden ışınlamayı tanımlamaya karşı çıkıldı. Reçete dozunun %30 ila %80'i arasında değişen </a:t>
            </a:r>
            <a:r>
              <a:rPr lang="tr-TR" sz="2000" dirty="0" err="1">
                <a:ea typeface="+mn-lt"/>
                <a:cs typeface="+mn-lt"/>
              </a:rPr>
              <a:t>izodoz</a:t>
            </a:r>
            <a:r>
              <a:rPr lang="tr-TR" sz="2000" dirty="0">
                <a:ea typeface="+mn-lt"/>
                <a:cs typeface="+mn-lt"/>
              </a:rPr>
              <a:t> çizgilerinin örtüşmesi, panelistler tarafından önerildi, ancak herhangi bir spesifik </a:t>
            </a:r>
            <a:r>
              <a:rPr lang="tr-TR" sz="2000" dirty="0" err="1">
                <a:ea typeface="+mn-lt"/>
                <a:cs typeface="+mn-lt"/>
              </a:rPr>
              <a:t>cut-off</a:t>
            </a:r>
            <a:r>
              <a:rPr lang="tr-TR" sz="2000" dirty="0">
                <a:ea typeface="+mn-lt"/>
                <a:cs typeface="+mn-lt"/>
              </a:rPr>
              <a:t> keyfi kabul edildiğinden bu nedenle yeniden ışınlamanın evrensel olarak uygulanabilir bir tanımı için uygun olmadığından tanıma dahil edilmedi.</a:t>
            </a:r>
            <a:endParaRPr lang="tr-TR" sz="2000" dirty="0"/>
          </a:p>
        </p:txBody>
      </p:sp>
      <p:pic>
        <p:nvPicPr>
          <p:cNvPr id="5" name="Picture 4" descr="Sarı arka plan üzerinde ünlem işareti">
            <a:extLst>
              <a:ext uri="{FF2B5EF4-FFF2-40B4-BE49-F238E27FC236}">
                <a16:creationId xmlns:a16="http://schemas.microsoft.com/office/drawing/2014/main" id="{611C0E87-0747-2E8A-943A-6078CF31EB2A}"/>
              </a:ext>
            </a:extLst>
          </p:cNvPr>
          <p:cNvPicPr>
            <a:picLocks noChangeAspect="1"/>
          </p:cNvPicPr>
          <p:nvPr/>
        </p:nvPicPr>
        <p:blipFill rotWithShape="1">
          <a:blip r:embed="rId2"/>
          <a:srcRect l="31187" r="18119" b="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B6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35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141BC44-77CE-A516-6BF2-1D742B893D5E}"/>
              </a:ext>
            </a:extLst>
          </p:cNvPr>
          <p:cNvSpPr>
            <a:spLocks noGrp="1"/>
          </p:cNvSpPr>
          <p:nvPr>
            <p:ph type="title"/>
          </p:nvPr>
        </p:nvSpPr>
        <p:spPr>
          <a:xfrm>
            <a:off x="992206" y="1608667"/>
            <a:ext cx="2823275" cy="4501127"/>
          </a:xfrm>
        </p:spPr>
        <p:txBody>
          <a:bodyPr anchor="t">
            <a:normAutofit/>
          </a:bodyPr>
          <a:lstStyle/>
          <a:p>
            <a:pPr algn="r"/>
            <a:r>
              <a:rPr lang="tr-TR" sz="3200">
                <a:solidFill>
                  <a:srgbClr val="FFFFFF"/>
                </a:solidFill>
                <a:cs typeface="Calibri Light"/>
              </a:rPr>
              <a:t>GİRİŞ</a:t>
            </a:r>
            <a:endParaRPr lang="tr-TR" sz="3200">
              <a:solidFill>
                <a:srgbClr val="FFFFFF"/>
              </a:solidFill>
            </a:endParaRPr>
          </a:p>
        </p:txBody>
      </p:sp>
      <p:sp>
        <p:nvSpPr>
          <p:cNvPr id="3" name="İçerik Yer Tutucusu 2">
            <a:extLst>
              <a:ext uri="{FF2B5EF4-FFF2-40B4-BE49-F238E27FC236}">
                <a16:creationId xmlns:a16="http://schemas.microsoft.com/office/drawing/2014/main" id="{DC1B5961-8C93-AE01-180A-27AAD4A39012}"/>
              </a:ext>
            </a:extLst>
          </p:cNvPr>
          <p:cNvSpPr>
            <a:spLocks noGrp="1"/>
          </p:cNvSpPr>
          <p:nvPr>
            <p:ph sz="half" idx="1"/>
          </p:nvPr>
        </p:nvSpPr>
        <p:spPr>
          <a:xfrm>
            <a:off x="4547698" y="1608667"/>
            <a:ext cx="3421958" cy="4501127"/>
          </a:xfrm>
        </p:spPr>
        <p:txBody>
          <a:bodyPr vert="horz" lIns="91440" tIns="45720" rIns="91440" bIns="45720" rtlCol="0" anchor="t">
            <a:normAutofit/>
          </a:bodyPr>
          <a:lstStyle/>
          <a:p>
            <a:pPr marL="285750" indent="-285750">
              <a:buFont typeface="Arial,Sans-Serif" panose="020B0604020202020204" pitchFamily="34" charset="0"/>
            </a:pPr>
            <a:r>
              <a:rPr lang="tr-TR" sz="2000" dirty="0">
                <a:ea typeface="+mn-lt"/>
                <a:cs typeface="+mn-lt"/>
              </a:rPr>
              <a:t>Ayrıca, BT tabanlı tedavi planlaması</a:t>
            </a:r>
            <a:endParaRPr lang="en-US" sz="2000" dirty="0">
              <a:ea typeface="+mn-lt"/>
              <a:cs typeface="+mn-lt"/>
            </a:endParaRPr>
          </a:p>
          <a:p>
            <a:pPr marL="285750" indent="-285750">
              <a:buFont typeface="Wingdings" panose="020B0604020202020204" pitchFamily="34" charset="0"/>
              <a:buChar char="ü"/>
            </a:pPr>
            <a:r>
              <a:rPr lang="tr-TR" sz="2000" dirty="0">
                <a:ea typeface="+mn-lt"/>
                <a:cs typeface="+mn-lt"/>
              </a:rPr>
              <a:t>Önceden uygulanan dozlar hakkında daha güvenilir bilgilerin bulunması</a:t>
            </a:r>
            <a:endParaRPr lang="en-US" sz="2000" dirty="0">
              <a:ea typeface="+mn-lt"/>
              <a:cs typeface="+mn-lt"/>
            </a:endParaRPr>
          </a:p>
          <a:p>
            <a:pPr marL="285750" indent="-285750">
              <a:buFont typeface="Wingdings" panose="020B0604020202020204" pitchFamily="34" charset="0"/>
              <a:buChar char="ü"/>
            </a:pPr>
            <a:r>
              <a:rPr lang="tr-TR" sz="2000" dirty="0">
                <a:ea typeface="+mn-lt"/>
                <a:cs typeface="+mn-lt"/>
              </a:rPr>
              <a:t>Daha iyi doz hesaplama algoritmaları</a:t>
            </a:r>
            <a:endParaRPr lang="en-US" sz="2000" dirty="0">
              <a:ea typeface="+mn-lt"/>
              <a:cs typeface="+mn-lt"/>
            </a:endParaRPr>
          </a:p>
          <a:p>
            <a:pPr marL="285750" indent="-285750">
              <a:buFont typeface="Wingdings" panose="020B0604020202020204" pitchFamily="34" charset="0"/>
              <a:buChar char="ü"/>
            </a:pPr>
            <a:r>
              <a:rPr lang="tr-TR" sz="2000" dirty="0">
                <a:ea typeface="+mn-lt"/>
                <a:cs typeface="+mn-lt"/>
              </a:rPr>
              <a:t>Kümülatif dozların daha doğru bir şekilde değerlendirilmesi VE</a:t>
            </a:r>
            <a:endParaRPr lang="en-US" sz="2000" dirty="0">
              <a:ea typeface="+mn-lt"/>
              <a:cs typeface="+mn-lt"/>
            </a:endParaRPr>
          </a:p>
          <a:p>
            <a:pPr marL="285750" indent="-285750">
              <a:buFont typeface="Wingdings" panose="020B0604020202020204" pitchFamily="34" charset="0"/>
              <a:buChar char="ü"/>
            </a:pPr>
            <a:r>
              <a:rPr lang="tr-TR" sz="2000" dirty="0">
                <a:ea typeface="+mn-lt"/>
                <a:cs typeface="+mn-lt"/>
              </a:rPr>
              <a:t>Eski ışın sahalarıyla örtüşmesini kolaylaştırmakta</a:t>
            </a:r>
            <a:endParaRPr lang="en-US" sz="2000" dirty="0">
              <a:ea typeface="+mn-lt"/>
              <a:cs typeface="+mn-lt"/>
            </a:endParaRPr>
          </a:p>
          <a:p>
            <a:pPr marL="0" indent="0">
              <a:buNone/>
            </a:pPr>
            <a:endParaRPr lang="tr-TR" sz="2000">
              <a:cs typeface="Calibri"/>
            </a:endParaRPr>
          </a:p>
        </p:txBody>
      </p:sp>
      <p:sp>
        <p:nvSpPr>
          <p:cNvPr id="4" name="İçerik Yer Tutucusu 3">
            <a:extLst>
              <a:ext uri="{FF2B5EF4-FFF2-40B4-BE49-F238E27FC236}">
                <a16:creationId xmlns:a16="http://schemas.microsoft.com/office/drawing/2014/main" id="{7985AC2B-8672-B692-B342-C23E214974A6}"/>
              </a:ext>
            </a:extLst>
          </p:cNvPr>
          <p:cNvSpPr>
            <a:spLocks noGrp="1"/>
          </p:cNvSpPr>
          <p:nvPr>
            <p:ph sz="half" idx="2"/>
          </p:nvPr>
        </p:nvSpPr>
        <p:spPr>
          <a:xfrm>
            <a:off x="7829621" y="1608666"/>
            <a:ext cx="4313352" cy="4989958"/>
          </a:xfrm>
        </p:spPr>
        <p:txBody>
          <a:bodyPr vert="horz" lIns="91440" tIns="45720" rIns="91440" bIns="45720" rtlCol="0" anchor="t">
            <a:normAutofit/>
          </a:bodyPr>
          <a:lstStyle/>
          <a:p>
            <a:pPr marL="0" indent="0">
              <a:buNone/>
            </a:pPr>
            <a:endParaRPr lang="tr-TR" sz="2000" dirty="0">
              <a:cs typeface="Calibri"/>
            </a:endParaRPr>
          </a:p>
        </p:txBody>
      </p:sp>
    </p:spTree>
    <p:extLst>
      <p:ext uri="{BB962C8B-B14F-4D97-AF65-F5344CB8AC3E}">
        <p14:creationId xmlns:p14="http://schemas.microsoft.com/office/powerpoint/2010/main" val="173452387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3AD72D-015B-F6DF-9CD4-A8B6B2128D39}"/>
              </a:ext>
            </a:extLst>
          </p:cNvPr>
          <p:cNvSpPr>
            <a:spLocks noGrp="1"/>
          </p:cNvSpPr>
          <p:nvPr>
            <p:ph type="title"/>
          </p:nvPr>
        </p:nvSpPr>
        <p:spPr>
          <a:xfrm>
            <a:off x="4965430" y="629266"/>
            <a:ext cx="6586491" cy="1676603"/>
          </a:xfrm>
        </p:spPr>
        <p:txBody>
          <a:bodyPr>
            <a:normAutofit/>
          </a:bodyPr>
          <a:lstStyle/>
          <a:p>
            <a:r>
              <a:rPr lang="tr-TR" sz="5400">
                <a:ea typeface="+mj-lt"/>
                <a:cs typeface="+mj-lt"/>
              </a:rPr>
              <a:t>Yeniden ışınlama tanımı </a:t>
            </a:r>
            <a:endParaRPr lang="tr-TR" sz="5400"/>
          </a:p>
        </p:txBody>
      </p:sp>
      <p:pic>
        <p:nvPicPr>
          <p:cNvPr id="6" name="Picture 5">
            <a:extLst>
              <a:ext uri="{FF2B5EF4-FFF2-40B4-BE49-F238E27FC236}">
                <a16:creationId xmlns:a16="http://schemas.microsoft.com/office/drawing/2014/main" id="{8BBE42F5-DB4A-0B95-7BB0-354BD92838B1}"/>
              </a:ext>
            </a:extLst>
          </p:cNvPr>
          <p:cNvPicPr>
            <a:picLocks noChangeAspect="1"/>
          </p:cNvPicPr>
          <p:nvPr/>
        </p:nvPicPr>
        <p:blipFill rotWithShape="1">
          <a:blip r:embed="rId2"/>
          <a:srcRect l="22661" r="32286" b="-3"/>
          <a:stretch/>
        </p:blipFill>
        <p:spPr>
          <a:xfrm>
            <a:off x="20" y="10"/>
            <a:ext cx="4635571" cy="6857990"/>
          </a:xfrm>
          <a:prstGeom prst="rect">
            <a:avLst/>
          </a:prstGeom>
          <a:effectLst/>
        </p:spPr>
      </p:pic>
      <p:graphicFrame>
        <p:nvGraphicFramePr>
          <p:cNvPr id="5" name="İçerik Yer Tutucusu 2">
            <a:extLst>
              <a:ext uri="{FF2B5EF4-FFF2-40B4-BE49-F238E27FC236}">
                <a16:creationId xmlns:a16="http://schemas.microsoft.com/office/drawing/2014/main" id="{DA60C3AB-63AB-1BC3-A93B-2A846BD74637}"/>
              </a:ext>
            </a:extLst>
          </p:cNvPr>
          <p:cNvGraphicFramePr>
            <a:graphicFrameLocks noGrp="1"/>
          </p:cNvGraphicFramePr>
          <p:nvPr>
            <p:ph idx="1"/>
            <p:extLst>
              <p:ext uri="{D42A27DB-BD31-4B8C-83A1-F6EECF244321}">
                <p14:modId xmlns:p14="http://schemas.microsoft.com/office/powerpoint/2010/main" val="259738121"/>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6203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2DFBFC-C1CC-8520-4514-1F36BBE55CC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8D3DACC-B5C3-4FBC-8D31-0AA7F8335827}"/>
              </a:ext>
            </a:extLst>
          </p:cNvPr>
          <p:cNvSpPr>
            <a:spLocks noGrp="1"/>
          </p:cNvSpPr>
          <p:nvPr>
            <p:ph idx="1"/>
          </p:nvPr>
        </p:nvSpPr>
        <p:spPr/>
        <p:txBody>
          <a:bodyPr vert="horz" lIns="91440" tIns="45720" rIns="91440" bIns="45720" rtlCol="0" anchor="t">
            <a:normAutofit/>
          </a:bodyPr>
          <a:lstStyle/>
          <a:p>
            <a:pPr marL="0" indent="0">
              <a:buNone/>
            </a:pPr>
            <a:endParaRPr lang="tr-TR" dirty="0">
              <a:cs typeface="Calibri"/>
            </a:endParaRPr>
          </a:p>
          <a:p>
            <a:endParaRPr lang="tr-TR" dirty="0">
              <a:cs typeface="Calibri"/>
            </a:endParaRPr>
          </a:p>
        </p:txBody>
      </p:sp>
      <p:pic>
        <p:nvPicPr>
          <p:cNvPr id="4" name="Resim 4">
            <a:extLst>
              <a:ext uri="{FF2B5EF4-FFF2-40B4-BE49-F238E27FC236}">
                <a16:creationId xmlns:a16="http://schemas.microsoft.com/office/drawing/2014/main" id="{8E49D996-DB26-A873-704C-F6E19CEE59A8}"/>
              </a:ext>
            </a:extLst>
          </p:cNvPr>
          <p:cNvPicPr>
            <a:picLocks noChangeAspect="1"/>
          </p:cNvPicPr>
          <p:nvPr/>
        </p:nvPicPr>
        <p:blipFill rotWithShape="1">
          <a:blip r:embed="rId2"/>
          <a:srcRect l="4138" t="11280" r="37069" b="28049"/>
          <a:stretch/>
        </p:blipFill>
        <p:spPr>
          <a:xfrm>
            <a:off x="394790" y="192993"/>
            <a:ext cx="11270166" cy="6564115"/>
          </a:xfrm>
          <a:prstGeom prst="rect">
            <a:avLst/>
          </a:prstGeom>
        </p:spPr>
      </p:pic>
    </p:spTree>
    <p:extLst>
      <p:ext uri="{BB962C8B-B14F-4D97-AF65-F5344CB8AC3E}">
        <p14:creationId xmlns:p14="http://schemas.microsoft.com/office/powerpoint/2010/main" val="1738617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E3D0A8-A56F-457F-8DA3-EBA433EF48E3}"/>
              </a:ext>
            </a:extLst>
          </p:cNvPr>
          <p:cNvSpPr>
            <a:spLocks noGrp="1"/>
          </p:cNvSpPr>
          <p:nvPr>
            <p:ph type="title"/>
          </p:nvPr>
        </p:nvSpPr>
        <p:spPr/>
        <p:txBody>
          <a:bodyPr/>
          <a:lstStyle/>
          <a:p>
            <a:endParaRPr lang="tr-TR"/>
          </a:p>
        </p:txBody>
      </p:sp>
      <p:pic>
        <p:nvPicPr>
          <p:cNvPr id="4" name="Resim 4" descr="metin içeren bir resim&#10;&#10;Açıklama otomatik olarak oluşturuldu">
            <a:extLst>
              <a:ext uri="{FF2B5EF4-FFF2-40B4-BE49-F238E27FC236}">
                <a16:creationId xmlns:a16="http://schemas.microsoft.com/office/drawing/2014/main" id="{DCD95A2E-975F-D935-529A-96AED021A4AE}"/>
              </a:ext>
            </a:extLst>
          </p:cNvPr>
          <p:cNvPicPr>
            <a:picLocks noGrp="1" noChangeAspect="1"/>
          </p:cNvPicPr>
          <p:nvPr>
            <p:ph idx="1"/>
          </p:nvPr>
        </p:nvPicPr>
        <p:blipFill rotWithShape="1">
          <a:blip r:embed="rId2"/>
          <a:srcRect l="44712" r="25417" b="11881"/>
          <a:stretch/>
        </p:blipFill>
        <p:spPr>
          <a:xfrm>
            <a:off x="1631082" y="-99"/>
            <a:ext cx="7401387" cy="6853597"/>
          </a:xfrm>
        </p:spPr>
      </p:pic>
    </p:spTree>
    <p:extLst>
      <p:ext uri="{BB962C8B-B14F-4D97-AF65-F5344CB8AC3E}">
        <p14:creationId xmlns:p14="http://schemas.microsoft.com/office/powerpoint/2010/main" val="1978806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4638C1E-3594-71E1-6669-72AF4AB3F1AA}"/>
              </a:ext>
            </a:extLst>
          </p:cNvPr>
          <p:cNvSpPr>
            <a:spLocks noGrp="1"/>
          </p:cNvSpPr>
          <p:nvPr>
            <p:ph type="title"/>
          </p:nvPr>
        </p:nvSpPr>
        <p:spPr>
          <a:xfrm>
            <a:off x="686834" y="1153572"/>
            <a:ext cx="3200400" cy="4461163"/>
          </a:xfrm>
        </p:spPr>
        <p:txBody>
          <a:bodyPr>
            <a:normAutofit/>
          </a:bodyPr>
          <a:lstStyle/>
          <a:p>
            <a:r>
              <a:rPr lang="tr-TR">
                <a:solidFill>
                  <a:srgbClr val="FFFFFF"/>
                </a:solidFill>
                <a:ea typeface="+mj-lt"/>
                <a:cs typeface="+mj-lt"/>
              </a:rPr>
              <a:t>Yeniden ışınlama tanımı </a:t>
            </a:r>
            <a:endParaRPr lang="tr-T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D6B2E457-6CD2-0DBB-ECCA-75A24AA0617B}"/>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tr-TR" sz="2400" dirty="0">
                <a:ea typeface="+mn-lt"/>
                <a:cs typeface="+mn-lt"/>
              </a:rPr>
              <a:t>Yeniden ışınlama gereksinimleri ve en iyi uygulamaları için, ilk turda değerlendirilen ve derecelendirilen 41 özellik belirlendi.</a:t>
            </a:r>
          </a:p>
          <a:p>
            <a:r>
              <a:rPr lang="tr-TR" sz="2400" dirty="0">
                <a:ea typeface="+mn-lt"/>
                <a:cs typeface="+mn-lt"/>
              </a:rPr>
              <a:t>İkinci turda panelistler arasındaki değerlendirme, yorum ve tartışma temelinde 17 madde birleştirildi ve dört kategoride gruplandırıldı:</a:t>
            </a:r>
          </a:p>
          <a:p>
            <a:pPr>
              <a:buFont typeface="Wingdings" panose="020B0604020202020204" pitchFamily="34" charset="0"/>
              <a:buChar char="q"/>
            </a:pPr>
            <a:r>
              <a:rPr lang="tr-TR" sz="2400" dirty="0">
                <a:ea typeface="+mn-lt"/>
                <a:cs typeface="+mn-lt"/>
              </a:rPr>
              <a:t> disiplinler arası yönetim ve ortak karar verme, </a:t>
            </a:r>
          </a:p>
          <a:p>
            <a:pPr>
              <a:buFont typeface="Wingdings" panose="020B0604020202020204" pitchFamily="34" charset="0"/>
              <a:buChar char="q"/>
            </a:pPr>
            <a:r>
              <a:rPr lang="tr-TR" sz="2400" dirty="0">
                <a:ea typeface="+mn-lt"/>
                <a:cs typeface="+mn-lt"/>
              </a:rPr>
              <a:t>hastalara ve tümörlere özgü faktörler, </a:t>
            </a:r>
          </a:p>
          <a:p>
            <a:pPr>
              <a:buFont typeface="Wingdings" panose="020B0604020202020204" pitchFamily="34" charset="0"/>
              <a:buChar char="q"/>
            </a:pPr>
            <a:r>
              <a:rPr lang="tr-TR" sz="2400" dirty="0" err="1">
                <a:ea typeface="+mn-lt"/>
                <a:cs typeface="+mn-lt"/>
              </a:rPr>
              <a:t>radyobiyolojik</a:t>
            </a:r>
            <a:r>
              <a:rPr lang="tr-TR" sz="2400" dirty="0">
                <a:ea typeface="+mn-lt"/>
                <a:cs typeface="+mn-lt"/>
              </a:rPr>
              <a:t> yönler ve </a:t>
            </a:r>
          </a:p>
          <a:p>
            <a:pPr>
              <a:buFont typeface="Wingdings" panose="020B0604020202020204" pitchFamily="34" charset="0"/>
              <a:buChar char="q"/>
            </a:pPr>
            <a:r>
              <a:rPr lang="tr-TR" sz="2400" dirty="0">
                <a:ea typeface="+mn-lt"/>
                <a:cs typeface="+mn-lt"/>
              </a:rPr>
              <a:t>spesifik faktörler </a:t>
            </a:r>
            <a:endParaRPr lang="tr-TR" sz="2400" dirty="0">
              <a:cs typeface="Calibri"/>
            </a:endParaRPr>
          </a:p>
          <a:p>
            <a:r>
              <a:rPr lang="tr-TR" sz="2400" dirty="0">
                <a:ea typeface="+mn-lt"/>
                <a:cs typeface="+mn-lt"/>
              </a:rPr>
              <a:t>İkinci turda, panelistler tüm kategoriler ve hususlar üzerinde anlaştılar; herhangi bir ekleme yapılmadı. Klinik uygulama için yeniden ışınlama konusunda 22 husus ve tavsiye üzerinde anlaşmaya varıldı</a:t>
            </a:r>
            <a:endParaRPr lang="tr-TR" sz="2400" dirty="0">
              <a:cs typeface="Calibri"/>
            </a:endParaRPr>
          </a:p>
        </p:txBody>
      </p:sp>
    </p:spTree>
    <p:extLst>
      <p:ext uri="{BB962C8B-B14F-4D97-AF65-F5344CB8AC3E}">
        <p14:creationId xmlns:p14="http://schemas.microsoft.com/office/powerpoint/2010/main" val="1651161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A2D3405-2C48-2790-D171-38F45C4147E7}"/>
              </a:ext>
            </a:extLst>
          </p:cNvPr>
          <p:cNvSpPr>
            <a:spLocks noGrp="1"/>
          </p:cNvSpPr>
          <p:nvPr>
            <p:ph type="title"/>
          </p:nvPr>
        </p:nvSpPr>
        <p:spPr>
          <a:xfrm>
            <a:off x="1171074" y="1396686"/>
            <a:ext cx="3240506" cy="4064628"/>
          </a:xfrm>
        </p:spPr>
        <p:txBody>
          <a:bodyPr>
            <a:normAutofit/>
          </a:bodyPr>
          <a:lstStyle/>
          <a:p>
            <a:r>
              <a:rPr lang="tr-TR">
                <a:solidFill>
                  <a:srgbClr val="FFFFFF"/>
                </a:solidFill>
                <a:cs typeface="Calibri Light"/>
              </a:rPr>
              <a:t>TARTIŞMA </a:t>
            </a:r>
            <a:endParaRPr lang="tr-TR">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80FD893A-AAE0-24AB-EC5E-F6CAD69C9C25}"/>
              </a:ext>
            </a:extLst>
          </p:cNvPr>
          <p:cNvSpPr>
            <a:spLocks noGrp="1"/>
          </p:cNvSpPr>
          <p:nvPr>
            <p:ph idx="1"/>
          </p:nvPr>
        </p:nvSpPr>
        <p:spPr>
          <a:xfrm>
            <a:off x="5370153" y="1526033"/>
            <a:ext cx="5536397" cy="3935281"/>
          </a:xfrm>
        </p:spPr>
        <p:txBody>
          <a:bodyPr vert="horz" lIns="91440" tIns="45720" rIns="91440" bIns="45720" rtlCol="0">
            <a:normAutofit/>
          </a:bodyPr>
          <a:lstStyle/>
          <a:p>
            <a:endParaRPr lang="tr-TR" dirty="0">
              <a:cs typeface="Calibri"/>
            </a:endParaRPr>
          </a:p>
        </p:txBody>
      </p:sp>
    </p:spTree>
    <p:extLst>
      <p:ext uri="{BB962C8B-B14F-4D97-AF65-F5344CB8AC3E}">
        <p14:creationId xmlns:p14="http://schemas.microsoft.com/office/powerpoint/2010/main" val="915072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5A917A1-A7B7-2318-B3E3-FEDE43B9635D}"/>
              </a:ext>
            </a:extLst>
          </p:cNvPr>
          <p:cNvSpPr>
            <a:spLocks noGrp="1"/>
          </p:cNvSpPr>
          <p:nvPr>
            <p:ph type="title"/>
          </p:nvPr>
        </p:nvSpPr>
        <p:spPr>
          <a:xfrm>
            <a:off x="686834" y="1153572"/>
            <a:ext cx="3200400" cy="4461163"/>
          </a:xfrm>
        </p:spPr>
        <p:txBody>
          <a:bodyPr>
            <a:normAutofit/>
          </a:bodyPr>
          <a:lstStyle/>
          <a:p>
            <a:r>
              <a:rPr lang="tr-TR">
                <a:solidFill>
                  <a:srgbClr val="FFFFFF"/>
                </a:solidFill>
                <a:ea typeface="+mj-lt"/>
                <a:cs typeface="+mj-lt"/>
              </a:rPr>
              <a:t>YENİDEN IŞINLAMAYI TANIMLAMA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DBDDACDC-33F5-6934-C559-5CA615DF9EEC}"/>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tr-TR" dirty="0">
                <a:ea typeface="+mn-lt"/>
                <a:cs typeface="+mn-lt"/>
              </a:rPr>
              <a:t>Re-</a:t>
            </a:r>
            <a:r>
              <a:rPr lang="tr-TR" dirty="0" err="1">
                <a:ea typeface="+mn-lt"/>
                <a:cs typeface="+mn-lt"/>
              </a:rPr>
              <a:t>RT'yi</a:t>
            </a:r>
            <a:r>
              <a:rPr lang="tr-TR" dirty="0">
                <a:ea typeface="+mn-lt"/>
                <a:cs typeface="+mn-lt"/>
              </a:rPr>
              <a:t> tanımlamanın zorluğu, primer tümörün </a:t>
            </a:r>
            <a:r>
              <a:rPr lang="tr-TR" dirty="0" err="1">
                <a:ea typeface="+mn-lt"/>
                <a:cs typeface="+mn-lt"/>
              </a:rPr>
              <a:t>histopatolojisi</a:t>
            </a:r>
            <a:r>
              <a:rPr lang="tr-TR" dirty="0">
                <a:ea typeface="+mn-lt"/>
                <a:cs typeface="+mn-lt"/>
              </a:rPr>
              <a:t>, bulunduğu anatomik bölge veya radyoterapi tekniği için spesifik olmasından ziyade, re-RT için genel uygulanabilirliği olan ve klinik pratikte klinisyenin işini kolaylaştıracak kadar temel olan önerilerin geliştirilmesiydi.</a:t>
            </a:r>
          </a:p>
          <a:p>
            <a:endParaRPr lang="tr-TR" dirty="0">
              <a:cs typeface="Calibri" panose="020F0502020204030204"/>
            </a:endParaRPr>
          </a:p>
        </p:txBody>
      </p:sp>
    </p:spTree>
    <p:extLst>
      <p:ext uri="{BB962C8B-B14F-4D97-AF65-F5344CB8AC3E}">
        <p14:creationId xmlns:p14="http://schemas.microsoft.com/office/powerpoint/2010/main" val="3267742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9B907B-F9A2-45A5-BDBA-C371127CA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2" name="Başlık 1">
            <a:extLst>
              <a:ext uri="{FF2B5EF4-FFF2-40B4-BE49-F238E27FC236}">
                <a16:creationId xmlns:a16="http://schemas.microsoft.com/office/drawing/2014/main" id="{61EA7676-2689-9897-BB78-0F2F87E87914}"/>
              </a:ext>
            </a:extLst>
          </p:cNvPr>
          <p:cNvSpPr>
            <a:spLocks noGrp="1"/>
          </p:cNvSpPr>
          <p:nvPr>
            <p:ph type="title"/>
          </p:nvPr>
        </p:nvSpPr>
        <p:spPr>
          <a:xfrm>
            <a:off x="4916251" y="662400"/>
            <a:ext cx="6614814" cy="1492132"/>
          </a:xfrm>
        </p:spPr>
        <p:txBody>
          <a:bodyPr anchor="t">
            <a:normAutofit/>
          </a:bodyPr>
          <a:lstStyle/>
          <a:p>
            <a:r>
              <a:rPr lang="tr-TR" dirty="0">
                <a:ea typeface="+mj-lt"/>
                <a:cs typeface="+mj-lt"/>
              </a:rPr>
              <a:t>YENİDEN IŞINLAMAYI TANIMLAMA</a:t>
            </a:r>
            <a:endParaRPr lang="tr-TR" dirty="0"/>
          </a:p>
        </p:txBody>
      </p:sp>
      <p:pic>
        <p:nvPicPr>
          <p:cNvPr id="5" name="Picture 4" descr="Açık bir kitabın kapatma fotoğrafı">
            <a:extLst>
              <a:ext uri="{FF2B5EF4-FFF2-40B4-BE49-F238E27FC236}">
                <a16:creationId xmlns:a16="http://schemas.microsoft.com/office/drawing/2014/main" id="{387F03AB-3CBB-0D95-5DD2-619151E07A68}"/>
              </a:ext>
            </a:extLst>
          </p:cNvPr>
          <p:cNvPicPr>
            <a:picLocks noChangeAspect="1"/>
          </p:cNvPicPr>
          <p:nvPr/>
        </p:nvPicPr>
        <p:blipFill rotWithShape="1">
          <a:blip r:embed="rId2"/>
          <a:srcRect l="31364" r="34077" b="9"/>
          <a:stretch/>
        </p:blipFill>
        <p:spPr>
          <a:xfrm>
            <a:off x="688434" y="-9525"/>
            <a:ext cx="3584766" cy="6867525"/>
          </a:xfrm>
          <a:prstGeom prst="rect">
            <a:avLst/>
          </a:prstGeom>
        </p:spPr>
      </p:pic>
      <p:sp>
        <p:nvSpPr>
          <p:cNvPr id="11" name="Freeform 6">
            <a:extLst>
              <a:ext uri="{FF2B5EF4-FFF2-40B4-BE49-F238E27FC236}">
                <a16:creationId xmlns:a16="http://schemas.microsoft.com/office/drawing/2014/main" id="{FC72A6E7-EEB3-4011-AFDE-5D01CF93E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solidFill>
          <a:ln w="0">
            <a:noFill/>
            <a:prstDash val="solid"/>
            <a:round/>
            <a:headEnd/>
            <a:tailEnd/>
          </a:ln>
        </p:spPr>
      </p:sp>
      <p:sp>
        <p:nvSpPr>
          <p:cNvPr id="13" name="Freeform 6">
            <a:extLst>
              <a:ext uri="{FF2B5EF4-FFF2-40B4-BE49-F238E27FC236}">
                <a16:creationId xmlns:a16="http://schemas.microsoft.com/office/drawing/2014/main" id="{8CD93300-52E3-4A04-AB11-4E86A29BE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sp>
        <p:nvSpPr>
          <p:cNvPr id="3" name="İçerik Yer Tutucusu 2">
            <a:extLst>
              <a:ext uri="{FF2B5EF4-FFF2-40B4-BE49-F238E27FC236}">
                <a16:creationId xmlns:a16="http://schemas.microsoft.com/office/drawing/2014/main" id="{6078D96C-E079-127A-8A70-2C07DA33F2E7}"/>
              </a:ext>
            </a:extLst>
          </p:cNvPr>
          <p:cNvSpPr>
            <a:spLocks noGrp="1"/>
          </p:cNvSpPr>
          <p:nvPr>
            <p:ph idx="1"/>
          </p:nvPr>
        </p:nvSpPr>
        <p:spPr>
          <a:xfrm>
            <a:off x="4916251" y="2286000"/>
            <a:ext cx="6614814" cy="3844800"/>
          </a:xfrm>
        </p:spPr>
        <p:txBody>
          <a:bodyPr vert="horz" lIns="91440" tIns="45720" rIns="91440" bIns="45720" rtlCol="0">
            <a:normAutofit/>
          </a:bodyPr>
          <a:lstStyle/>
          <a:p>
            <a:r>
              <a:rPr lang="tr-TR" sz="2000">
                <a:solidFill>
                  <a:schemeClr val="tx1">
                    <a:alpha val="60000"/>
                  </a:schemeClr>
                </a:solidFill>
                <a:ea typeface="+mn-lt"/>
                <a:cs typeface="+mn-lt"/>
              </a:rPr>
              <a:t>Önceki fikir birliği kılavuzları, belirli radyoterapi teknikleri, belli başlı tümörler veya anatomik yerleşimler için yeniden ışınlamayı tanımlamıştır.</a:t>
            </a:r>
          </a:p>
          <a:p>
            <a:r>
              <a:rPr lang="tr-TR" sz="2000">
                <a:solidFill>
                  <a:schemeClr val="tx1">
                    <a:alpha val="60000"/>
                  </a:schemeClr>
                </a:solidFill>
                <a:ea typeface="+mn-lt"/>
                <a:cs typeface="+mn-lt"/>
              </a:rPr>
              <a:t>Slevin ve ark. pelviste SBRT ile yeniden ışınlamayı "Pelvise ilk radyoterapiden sonra SBRT yapılması ve daha önce verilen dozun yeni tedaviyle örtüştüğü ve risk altındaki organlarda oluşan aşırı dozla ve/veya ciddi toksisite ile sonuçlanabileceği durumlar" olarak tanımlamış</a:t>
            </a:r>
          </a:p>
          <a:p>
            <a:r>
              <a:rPr lang="tr-TR" sz="2000">
                <a:solidFill>
                  <a:schemeClr val="tx1">
                    <a:alpha val="60000"/>
                  </a:schemeClr>
                </a:solidFill>
                <a:ea typeface="+mn-lt"/>
                <a:cs typeface="+mn-lt"/>
              </a:rPr>
              <a:t>Bir radyoterapi tekniğine ve anatomik bir bölgeye özgü olmanın yanı sıra, bu tanım sadece doz çakışmasına ve sonuçta ortaya çıkan toksisite riskine odaklanmıştır.</a:t>
            </a:r>
            <a:endParaRPr lang="tr-TR" sz="2000">
              <a:solidFill>
                <a:schemeClr val="tx1">
                  <a:alpha val="60000"/>
                </a:schemeClr>
              </a:solidFill>
              <a:cs typeface="Calibri"/>
            </a:endParaRPr>
          </a:p>
        </p:txBody>
      </p:sp>
    </p:spTree>
    <p:extLst>
      <p:ext uri="{BB962C8B-B14F-4D97-AF65-F5344CB8AC3E}">
        <p14:creationId xmlns:p14="http://schemas.microsoft.com/office/powerpoint/2010/main" val="3501893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1B1AB9C9-9D1B-4675-3C3D-C3854DEB8557}"/>
              </a:ext>
            </a:extLst>
          </p:cNvPr>
          <p:cNvSpPr>
            <a:spLocks noGrp="1"/>
          </p:cNvSpPr>
          <p:nvPr>
            <p:ph type="title"/>
          </p:nvPr>
        </p:nvSpPr>
        <p:spPr>
          <a:xfrm>
            <a:off x="838200" y="673770"/>
            <a:ext cx="3220329" cy="2027227"/>
          </a:xfrm>
        </p:spPr>
        <p:txBody>
          <a:bodyPr anchor="t">
            <a:normAutofit/>
          </a:bodyPr>
          <a:lstStyle/>
          <a:p>
            <a:r>
              <a:rPr lang="tr-TR" sz="4600">
                <a:solidFill>
                  <a:srgbClr val="FFFFFF"/>
                </a:solidFill>
                <a:ea typeface="+mj-lt"/>
                <a:cs typeface="+mj-lt"/>
              </a:rPr>
              <a:t>YENİDEN IŞINLAMAYI TANIMLAMA</a:t>
            </a:r>
          </a:p>
        </p:txBody>
      </p:sp>
      <p:graphicFrame>
        <p:nvGraphicFramePr>
          <p:cNvPr id="20" name="İçerik Yer Tutucusu 2">
            <a:extLst>
              <a:ext uri="{FF2B5EF4-FFF2-40B4-BE49-F238E27FC236}">
                <a16:creationId xmlns:a16="http://schemas.microsoft.com/office/drawing/2014/main" id="{D8F86D8C-F6B2-CA1F-082B-0275DF9583C8}"/>
              </a:ext>
            </a:extLst>
          </p:cNvPr>
          <p:cNvGraphicFramePr>
            <a:graphicFrameLocks noGrp="1"/>
          </p:cNvGraphicFramePr>
          <p:nvPr>
            <p:ph idx="1"/>
            <p:extLst>
              <p:ext uri="{D42A27DB-BD31-4B8C-83A1-F6EECF244321}">
                <p14:modId xmlns:p14="http://schemas.microsoft.com/office/powerpoint/2010/main" val="926511629"/>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3600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4B6E197-725F-A294-00DE-EBA9804B79BF}"/>
              </a:ext>
            </a:extLst>
          </p:cNvPr>
          <p:cNvSpPr>
            <a:spLocks noGrp="1"/>
          </p:cNvSpPr>
          <p:nvPr>
            <p:ph type="title"/>
          </p:nvPr>
        </p:nvSpPr>
        <p:spPr>
          <a:xfrm>
            <a:off x="4553733" y="548464"/>
            <a:ext cx="6798541" cy="1675623"/>
          </a:xfrm>
        </p:spPr>
        <p:txBody>
          <a:bodyPr anchor="b">
            <a:normAutofit/>
          </a:bodyPr>
          <a:lstStyle/>
          <a:p>
            <a:r>
              <a:rPr lang="tr-TR" sz="4000">
                <a:ea typeface="+mj-lt"/>
                <a:cs typeface="+mj-lt"/>
              </a:rPr>
              <a:t>YENİDEN IŞINLAMAYI TANIMLAMA</a:t>
            </a:r>
          </a:p>
        </p:txBody>
      </p:sp>
      <p:pic>
        <p:nvPicPr>
          <p:cNvPr id="5" name="Picture 4">
            <a:extLst>
              <a:ext uri="{FF2B5EF4-FFF2-40B4-BE49-F238E27FC236}">
                <a16:creationId xmlns:a16="http://schemas.microsoft.com/office/drawing/2014/main" id="{2628FCC1-0F4D-B185-2111-752F9DA9EC0E}"/>
              </a:ext>
            </a:extLst>
          </p:cNvPr>
          <p:cNvPicPr>
            <a:picLocks noChangeAspect="1"/>
          </p:cNvPicPr>
          <p:nvPr/>
        </p:nvPicPr>
        <p:blipFill rotWithShape="1">
          <a:blip r:embed="rId2"/>
          <a:srcRect l="6547" r="52667" b="-3"/>
          <a:stretch/>
        </p:blipFill>
        <p:spPr>
          <a:xfrm>
            <a:off x="1" y="10"/>
            <a:ext cx="4196496" cy="6857990"/>
          </a:xfrm>
          <a:prstGeom prst="rect">
            <a:avLst/>
          </a:prstGeom>
          <a:effectLst/>
        </p:spPr>
      </p:pic>
      <p:sp>
        <p:nvSpPr>
          <p:cNvPr id="3" name="İçerik Yer Tutucusu 2">
            <a:extLst>
              <a:ext uri="{FF2B5EF4-FFF2-40B4-BE49-F238E27FC236}">
                <a16:creationId xmlns:a16="http://schemas.microsoft.com/office/drawing/2014/main" id="{F8D79537-D481-76D9-E156-1FD9F6FF9E37}"/>
              </a:ext>
            </a:extLst>
          </p:cNvPr>
          <p:cNvSpPr>
            <a:spLocks noGrp="1"/>
          </p:cNvSpPr>
          <p:nvPr>
            <p:ph idx="1"/>
          </p:nvPr>
        </p:nvSpPr>
        <p:spPr>
          <a:xfrm>
            <a:off x="4553734" y="2409830"/>
            <a:ext cx="6798539" cy="3705217"/>
          </a:xfrm>
        </p:spPr>
        <p:txBody>
          <a:bodyPr vert="horz" lIns="91440" tIns="45720" rIns="91440" bIns="45720" rtlCol="0">
            <a:normAutofit/>
          </a:bodyPr>
          <a:lstStyle/>
          <a:p>
            <a:r>
              <a:rPr lang="tr-TR" sz="2000">
                <a:ea typeface="+mn-lt"/>
                <a:cs typeface="+mn-lt"/>
              </a:rPr>
              <a:t>Bu fikir birliğinde önerilen yeniden ışınlama tanımının, geniş ve kapsayıcı doğası nedeniyle yeniden ışınlamayı tanımlamaya yönelik önceki girişimleri tamamlayacağı düşünülüyor; Slevin ve arkadaşları tarafından önerilen tanıma göre yeniden ışınlama olarak adlandırılacak herhangi bir durum, bu çalışmada yapılacak tanıma göre yeniden ışınlama olarak da sınıflandırılacaktır.</a:t>
            </a:r>
          </a:p>
          <a:p>
            <a:r>
              <a:rPr lang="tr-TR" sz="2000">
                <a:ea typeface="+mn-lt"/>
                <a:cs typeface="+mn-lt"/>
              </a:rPr>
              <a:t>Ek olarak tanım, tümör evresinden ve klinik öyküden bağımsızdır ve bu nedenle yeni bir primer tümör, lokal nüks ve metastazlar için geçerlidir.</a:t>
            </a:r>
            <a:endParaRPr lang="tr-TR" sz="2000">
              <a:cs typeface="Calibri" panose="020F0502020204030204"/>
            </a:endParaRPr>
          </a:p>
        </p:txBody>
      </p:sp>
    </p:spTree>
    <p:extLst>
      <p:ext uri="{BB962C8B-B14F-4D97-AF65-F5344CB8AC3E}">
        <p14:creationId xmlns:p14="http://schemas.microsoft.com/office/powerpoint/2010/main" val="1984523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28503B4-411A-91B1-CA11-E4E6627FC8B1}"/>
              </a:ext>
            </a:extLst>
          </p:cNvPr>
          <p:cNvSpPr>
            <a:spLocks noGrp="1"/>
          </p:cNvSpPr>
          <p:nvPr>
            <p:ph type="title"/>
          </p:nvPr>
        </p:nvSpPr>
        <p:spPr>
          <a:xfrm>
            <a:off x="4553733" y="548464"/>
            <a:ext cx="6798541" cy="1675623"/>
          </a:xfrm>
        </p:spPr>
        <p:txBody>
          <a:bodyPr anchor="b">
            <a:normAutofit/>
          </a:bodyPr>
          <a:lstStyle/>
          <a:p>
            <a:endParaRPr lang="tr-TR" sz="3100">
              <a:cs typeface="Calibri Light"/>
            </a:endParaRPr>
          </a:p>
          <a:p>
            <a:r>
              <a:rPr lang="tr" sz="3100">
                <a:ea typeface="+mj-lt"/>
                <a:cs typeface="+mj-lt"/>
              </a:rPr>
              <a:t>Yeniden ışınlama ile ilgili klinik araştırmalar için raporlama yönergeleri</a:t>
            </a:r>
            <a:endParaRPr lang="tr-TR" sz="3100"/>
          </a:p>
          <a:p>
            <a:endParaRPr lang="tr-TR" sz="3100">
              <a:cs typeface="Calibri Light"/>
            </a:endParaRPr>
          </a:p>
        </p:txBody>
      </p:sp>
      <p:pic>
        <p:nvPicPr>
          <p:cNvPr id="6" name="Picture 5">
            <a:extLst>
              <a:ext uri="{FF2B5EF4-FFF2-40B4-BE49-F238E27FC236}">
                <a16:creationId xmlns:a16="http://schemas.microsoft.com/office/drawing/2014/main" id="{A6DC6A44-978D-2D80-AF5E-F8CE89FBD411}"/>
              </a:ext>
            </a:extLst>
          </p:cNvPr>
          <p:cNvPicPr>
            <a:picLocks noChangeAspect="1"/>
          </p:cNvPicPr>
          <p:nvPr/>
        </p:nvPicPr>
        <p:blipFill rotWithShape="1">
          <a:blip r:embed="rId2"/>
          <a:srcRect l="36581" r="28999"/>
          <a:stretch/>
        </p:blipFill>
        <p:spPr>
          <a:xfrm>
            <a:off x="1" y="10"/>
            <a:ext cx="4196496" cy="6857990"/>
          </a:xfrm>
          <a:prstGeom prst="rect">
            <a:avLst/>
          </a:prstGeom>
          <a:effectLst/>
        </p:spPr>
      </p:pic>
      <p:graphicFrame>
        <p:nvGraphicFramePr>
          <p:cNvPr id="5" name="İçerik Yer Tutucusu 2">
            <a:extLst>
              <a:ext uri="{FF2B5EF4-FFF2-40B4-BE49-F238E27FC236}">
                <a16:creationId xmlns:a16="http://schemas.microsoft.com/office/drawing/2014/main" id="{6160E789-1CD2-07E0-94EF-9217C6049EAF}"/>
              </a:ext>
            </a:extLst>
          </p:cNvPr>
          <p:cNvGraphicFramePr>
            <a:graphicFrameLocks noGrp="1"/>
          </p:cNvGraphicFramePr>
          <p:nvPr>
            <p:ph idx="1"/>
            <p:extLst>
              <p:ext uri="{D42A27DB-BD31-4B8C-83A1-F6EECF244321}">
                <p14:modId xmlns:p14="http://schemas.microsoft.com/office/powerpoint/2010/main" val="1429807236"/>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337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AC1C6E5-23A3-2585-9F61-10B4C97F2120}"/>
              </a:ext>
            </a:extLst>
          </p:cNvPr>
          <p:cNvSpPr>
            <a:spLocks noGrp="1"/>
          </p:cNvSpPr>
          <p:nvPr>
            <p:ph type="title"/>
          </p:nvPr>
        </p:nvSpPr>
        <p:spPr>
          <a:xfrm>
            <a:off x="6513788" y="365125"/>
            <a:ext cx="4840010" cy="1807305"/>
          </a:xfrm>
        </p:spPr>
        <p:txBody>
          <a:bodyPr>
            <a:normAutofit/>
          </a:bodyPr>
          <a:lstStyle/>
          <a:p>
            <a:r>
              <a:rPr lang="tr-TR" dirty="0">
                <a:cs typeface="Calibri Light"/>
              </a:rPr>
              <a:t>GİRİŞ</a:t>
            </a:r>
            <a:endParaRPr lang="tr-TR" dirty="0"/>
          </a:p>
        </p:txBody>
      </p:sp>
      <p:pic>
        <p:nvPicPr>
          <p:cNvPr id="5" name="Picture 4" descr="Beton çatlağında büyüyen bitki">
            <a:extLst>
              <a:ext uri="{FF2B5EF4-FFF2-40B4-BE49-F238E27FC236}">
                <a16:creationId xmlns:a16="http://schemas.microsoft.com/office/drawing/2014/main" id="{6CC4DDC1-A8A9-1F4F-8327-8CEAF50F3BA6}"/>
              </a:ext>
            </a:extLst>
          </p:cNvPr>
          <p:cNvPicPr>
            <a:picLocks noChangeAspect="1"/>
          </p:cNvPicPr>
          <p:nvPr/>
        </p:nvPicPr>
        <p:blipFill rotWithShape="1">
          <a:blip r:embed="rId2"/>
          <a:srcRect l="11179" r="29374" b="-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B0FE1931-C242-4BC9-D300-DF68C763CFB9}"/>
              </a:ext>
            </a:extLst>
          </p:cNvPr>
          <p:cNvSpPr>
            <a:spLocks noGrp="1"/>
          </p:cNvSpPr>
          <p:nvPr>
            <p:ph idx="1"/>
          </p:nvPr>
        </p:nvSpPr>
        <p:spPr>
          <a:xfrm>
            <a:off x="6513788" y="2333297"/>
            <a:ext cx="4840010" cy="3843666"/>
          </a:xfrm>
        </p:spPr>
        <p:txBody>
          <a:bodyPr vert="horz" lIns="91440" tIns="45720" rIns="91440" bIns="45720" rtlCol="0" anchor="t">
            <a:normAutofit fontScale="92500" lnSpcReduction="20000"/>
          </a:bodyPr>
          <a:lstStyle/>
          <a:p>
            <a:pPr marL="285750" indent="-285750">
              <a:buFont typeface="Arial,Sans-Serif" panose="020B0604020202020204" pitchFamily="34" charset="0"/>
            </a:pPr>
            <a:r>
              <a:rPr lang="tr-TR" sz="2400" b="1" dirty="0">
                <a:ea typeface="+mn-lt"/>
                <a:cs typeface="+mn-lt"/>
              </a:rPr>
              <a:t>Yeniden ışınlama endikasyonları;  lokal nüks, bitişik yeni primer tümörler veya metastatik hastalık için lokal ablatif tedaviyi içerebilir.</a:t>
            </a:r>
            <a:endParaRPr lang="en-US" sz="2400" b="1">
              <a:ea typeface="+mn-lt"/>
              <a:cs typeface="+mn-lt"/>
            </a:endParaRPr>
          </a:p>
          <a:p>
            <a:pPr marL="285750" indent="-285750">
              <a:buFont typeface="Arial,Sans-Serif" panose="020B0604020202020204" pitchFamily="34" charset="0"/>
            </a:pPr>
            <a:endParaRPr lang="tr-TR" sz="2400" dirty="0">
              <a:ea typeface="+mn-lt"/>
              <a:cs typeface="+mn-lt"/>
            </a:endParaRPr>
          </a:p>
          <a:p>
            <a:pPr marL="285750" indent="-285750">
              <a:buFont typeface="Arial,Sans-Serif" panose="020B0604020202020204" pitchFamily="34" charset="0"/>
            </a:pPr>
            <a:endParaRPr lang="tr-TR" sz="1900">
              <a:ea typeface="+mn-lt"/>
              <a:cs typeface="+mn-lt"/>
            </a:endParaRPr>
          </a:p>
          <a:p>
            <a:pPr marL="285750" indent="-285750">
              <a:buFont typeface="Arial,Sans-Serif" panose="020B0604020202020204" pitchFamily="34" charset="0"/>
            </a:pPr>
            <a:endParaRPr lang="tr-TR" sz="2400" dirty="0">
              <a:ea typeface="+mn-lt"/>
              <a:cs typeface="+mn-lt"/>
            </a:endParaRPr>
          </a:p>
          <a:p>
            <a:pPr marL="285750" indent="-285750">
              <a:buFont typeface="Arial,Sans-Serif" panose="020B0604020202020204" pitchFamily="34" charset="0"/>
            </a:pPr>
            <a:r>
              <a:rPr lang="tr-TR" sz="2400" b="1" dirty="0">
                <a:ea typeface="+mn-lt"/>
                <a:cs typeface="+mn-lt"/>
              </a:rPr>
              <a:t>Palyatif yaklaşımdan lokal ablasyona hatta kür şansı elde etmeye kadar değişen tedavi hedeflerini karşılamak için,  yeniden ışınlamada farklı radyoterapi teknikleri uygulanabilir</a:t>
            </a:r>
            <a:endParaRPr lang="tr-TR" sz="2400" b="1" dirty="0">
              <a:cs typeface="Calibri"/>
            </a:endParaRPr>
          </a:p>
        </p:txBody>
      </p:sp>
    </p:spTree>
    <p:extLst>
      <p:ext uri="{BB962C8B-B14F-4D97-AF65-F5344CB8AC3E}">
        <p14:creationId xmlns:p14="http://schemas.microsoft.com/office/powerpoint/2010/main" val="2201651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42B3C07-CFB6-0F0C-8A15-54D9265D9FA7}"/>
              </a:ext>
            </a:extLst>
          </p:cNvPr>
          <p:cNvSpPr>
            <a:spLocks noGrp="1"/>
          </p:cNvSpPr>
          <p:nvPr>
            <p:ph type="title"/>
          </p:nvPr>
        </p:nvSpPr>
        <p:spPr>
          <a:xfrm>
            <a:off x="4553733" y="548464"/>
            <a:ext cx="6798541" cy="1675623"/>
          </a:xfrm>
        </p:spPr>
        <p:txBody>
          <a:bodyPr anchor="b">
            <a:normAutofit/>
          </a:bodyPr>
          <a:lstStyle/>
          <a:p>
            <a:endParaRPr lang="tr-TR" sz="3100">
              <a:ea typeface="+mj-lt"/>
              <a:cs typeface="+mj-lt"/>
            </a:endParaRPr>
          </a:p>
          <a:p>
            <a:r>
              <a:rPr lang="tr" sz="3100">
                <a:ea typeface="+mj-lt"/>
                <a:cs typeface="+mj-lt"/>
              </a:rPr>
              <a:t>Yeniden ışınlama ile ilgili klinik araştırmalar için raporlama yönergeleri</a:t>
            </a:r>
            <a:endParaRPr lang="tr-TR" sz="3100">
              <a:ea typeface="+mj-lt"/>
              <a:cs typeface="+mj-lt"/>
            </a:endParaRPr>
          </a:p>
        </p:txBody>
      </p:sp>
      <p:pic>
        <p:nvPicPr>
          <p:cNvPr id="6" name="Picture 5">
            <a:extLst>
              <a:ext uri="{FF2B5EF4-FFF2-40B4-BE49-F238E27FC236}">
                <a16:creationId xmlns:a16="http://schemas.microsoft.com/office/drawing/2014/main" id="{3F669022-3403-C2D8-9FDA-F6F3816E0888}"/>
              </a:ext>
            </a:extLst>
          </p:cNvPr>
          <p:cNvPicPr>
            <a:picLocks noChangeAspect="1"/>
          </p:cNvPicPr>
          <p:nvPr/>
        </p:nvPicPr>
        <p:blipFill rotWithShape="1">
          <a:blip r:embed="rId2"/>
          <a:srcRect l="24795" r="34419" b="-3"/>
          <a:stretch/>
        </p:blipFill>
        <p:spPr>
          <a:xfrm>
            <a:off x="1" y="10"/>
            <a:ext cx="4196496" cy="6857990"/>
          </a:xfrm>
          <a:prstGeom prst="rect">
            <a:avLst/>
          </a:prstGeom>
          <a:effectLst/>
        </p:spPr>
      </p:pic>
      <p:graphicFrame>
        <p:nvGraphicFramePr>
          <p:cNvPr id="5" name="İçerik Yer Tutucusu 2">
            <a:extLst>
              <a:ext uri="{FF2B5EF4-FFF2-40B4-BE49-F238E27FC236}">
                <a16:creationId xmlns:a16="http://schemas.microsoft.com/office/drawing/2014/main" id="{B790A9DD-31DB-4E19-FB2C-A400917F346B}"/>
              </a:ext>
            </a:extLst>
          </p:cNvPr>
          <p:cNvGraphicFramePr>
            <a:graphicFrameLocks noGrp="1"/>
          </p:cNvGraphicFramePr>
          <p:nvPr>
            <p:ph idx="1"/>
            <p:extLst>
              <p:ext uri="{D42A27DB-BD31-4B8C-83A1-F6EECF244321}">
                <p14:modId xmlns:p14="http://schemas.microsoft.com/office/powerpoint/2010/main" val="1825101434"/>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7545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A5A5196-ED57-617E-91DB-36831FFDA254}"/>
              </a:ext>
            </a:extLst>
          </p:cNvPr>
          <p:cNvSpPr>
            <a:spLocks noGrp="1"/>
          </p:cNvSpPr>
          <p:nvPr>
            <p:ph type="title"/>
          </p:nvPr>
        </p:nvSpPr>
        <p:spPr>
          <a:xfrm>
            <a:off x="4553733" y="548464"/>
            <a:ext cx="6798541" cy="1675623"/>
          </a:xfrm>
        </p:spPr>
        <p:txBody>
          <a:bodyPr anchor="b">
            <a:normAutofit/>
          </a:bodyPr>
          <a:lstStyle/>
          <a:p>
            <a:endParaRPr lang="tr-TR" sz="3100">
              <a:ea typeface="+mj-lt"/>
              <a:cs typeface="+mj-lt"/>
            </a:endParaRPr>
          </a:p>
          <a:p>
            <a:r>
              <a:rPr lang="tr" sz="3100">
                <a:ea typeface="+mj-lt"/>
                <a:cs typeface="+mj-lt"/>
              </a:rPr>
              <a:t>Yeniden ışınlama ile ilgili klinik araştırmalar için raporlama yönergeleri</a:t>
            </a:r>
            <a:endParaRPr lang="tr-TR" sz="3100"/>
          </a:p>
        </p:txBody>
      </p:sp>
      <p:pic>
        <p:nvPicPr>
          <p:cNvPr id="6" name="Picture 5">
            <a:extLst>
              <a:ext uri="{FF2B5EF4-FFF2-40B4-BE49-F238E27FC236}">
                <a16:creationId xmlns:a16="http://schemas.microsoft.com/office/drawing/2014/main" id="{B652B858-88CC-7BEB-FCAE-02E6F40F8552}"/>
              </a:ext>
            </a:extLst>
          </p:cNvPr>
          <p:cNvPicPr>
            <a:picLocks noChangeAspect="1"/>
          </p:cNvPicPr>
          <p:nvPr/>
        </p:nvPicPr>
        <p:blipFill rotWithShape="1">
          <a:blip r:embed="rId2"/>
          <a:srcRect l="27823" r="37756" b="-2"/>
          <a:stretch/>
        </p:blipFill>
        <p:spPr>
          <a:xfrm>
            <a:off x="1" y="10"/>
            <a:ext cx="4196496" cy="6857990"/>
          </a:xfrm>
          <a:prstGeom prst="rect">
            <a:avLst/>
          </a:prstGeom>
          <a:effectLst/>
        </p:spPr>
      </p:pic>
      <p:graphicFrame>
        <p:nvGraphicFramePr>
          <p:cNvPr id="5" name="İçerik Yer Tutucusu 2">
            <a:extLst>
              <a:ext uri="{FF2B5EF4-FFF2-40B4-BE49-F238E27FC236}">
                <a16:creationId xmlns:a16="http://schemas.microsoft.com/office/drawing/2014/main" id="{CE3192DF-6FDB-FD1C-2D51-F704AF282780}"/>
              </a:ext>
            </a:extLst>
          </p:cNvPr>
          <p:cNvGraphicFramePr>
            <a:graphicFrameLocks noGrp="1"/>
          </p:cNvGraphicFramePr>
          <p:nvPr>
            <p:ph idx="1"/>
            <p:extLst>
              <p:ext uri="{D42A27DB-BD31-4B8C-83A1-F6EECF244321}">
                <p14:modId xmlns:p14="http://schemas.microsoft.com/office/powerpoint/2010/main" val="2129511005"/>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1942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A6D4F6D-D3B5-F308-9E74-B5EFD53C2A3C}"/>
              </a:ext>
            </a:extLst>
          </p:cNvPr>
          <p:cNvSpPr>
            <a:spLocks noGrp="1"/>
          </p:cNvSpPr>
          <p:nvPr>
            <p:ph type="title"/>
          </p:nvPr>
        </p:nvSpPr>
        <p:spPr>
          <a:xfrm>
            <a:off x="836679" y="723898"/>
            <a:ext cx="6002110" cy="1495425"/>
          </a:xfrm>
        </p:spPr>
        <p:txBody>
          <a:bodyPr>
            <a:normAutofit/>
          </a:bodyPr>
          <a:lstStyle/>
          <a:p>
            <a:r>
              <a:rPr lang="tr-TR" sz="4000">
                <a:ea typeface="+mj-lt"/>
                <a:cs typeface="+mj-lt"/>
              </a:rPr>
              <a:t>1-Disiplinlerarası yönetim ve ortak karar alma</a:t>
            </a:r>
          </a:p>
        </p:txBody>
      </p:sp>
      <p:pic>
        <p:nvPicPr>
          <p:cNvPr id="6" name="Picture 5">
            <a:extLst>
              <a:ext uri="{FF2B5EF4-FFF2-40B4-BE49-F238E27FC236}">
                <a16:creationId xmlns:a16="http://schemas.microsoft.com/office/drawing/2014/main" id="{42D31691-B8B3-63A4-BAEF-EADE3FEB7E22}"/>
              </a:ext>
            </a:extLst>
          </p:cNvPr>
          <p:cNvPicPr>
            <a:picLocks noChangeAspect="1"/>
          </p:cNvPicPr>
          <p:nvPr/>
        </p:nvPicPr>
        <p:blipFill rotWithShape="1">
          <a:blip r:embed="rId2"/>
          <a:srcRect l="18987" r="32423" b="4"/>
          <a:stretch/>
        </p:blipFill>
        <p:spPr>
          <a:xfrm>
            <a:off x="7199440" y="10"/>
            <a:ext cx="4992560" cy="6857990"/>
          </a:xfrm>
          <a:prstGeom prst="rect">
            <a:avLst/>
          </a:prstGeom>
          <a:effectLst/>
        </p:spPr>
      </p:pic>
      <p:graphicFrame>
        <p:nvGraphicFramePr>
          <p:cNvPr id="5" name="İçerik Yer Tutucusu 2">
            <a:extLst>
              <a:ext uri="{FF2B5EF4-FFF2-40B4-BE49-F238E27FC236}">
                <a16:creationId xmlns:a16="http://schemas.microsoft.com/office/drawing/2014/main" id="{AF3138D7-275A-36BA-347E-0413C938AA18}"/>
              </a:ext>
            </a:extLst>
          </p:cNvPr>
          <p:cNvGraphicFramePr>
            <a:graphicFrameLocks noGrp="1"/>
          </p:cNvGraphicFramePr>
          <p:nvPr>
            <p:ph idx="1"/>
            <p:extLst>
              <p:ext uri="{D42A27DB-BD31-4B8C-83A1-F6EECF244321}">
                <p14:modId xmlns:p14="http://schemas.microsoft.com/office/powerpoint/2010/main" val="2474764574"/>
              </p:ext>
            </p:extLst>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2286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7B52AFC-BD1C-AA72-CF70-11BF180B420E}"/>
              </a:ext>
            </a:extLst>
          </p:cNvPr>
          <p:cNvSpPr>
            <a:spLocks noGrp="1"/>
          </p:cNvSpPr>
          <p:nvPr>
            <p:ph type="title"/>
          </p:nvPr>
        </p:nvSpPr>
        <p:spPr>
          <a:xfrm>
            <a:off x="4654296" y="329184"/>
            <a:ext cx="6894576" cy="1783080"/>
          </a:xfrm>
        </p:spPr>
        <p:txBody>
          <a:bodyPr anchor="b">
            <a:normAutofit/>
          </a:bodyPr>
          <a:lstStyle/>
          <a:p>
            <a:r>
              <a:rPr lang="tr-TR" sz="5000">
                <a:ea typeface="+mj-lt"/>
                <a:cs typeface="+mj-lt"/>
              </a:rPr>
              <a:t>2-Hastalara ve tümörlere özgü faktörler</a:t>
            </a:r>
            <a:endParaRPr lang="tr-TR" sz="5000"/>
          </a:p>
        </p:txBody>
      </p:sp>
      <p:pic>
        <p:nvPicPr>
          <p:cNvPr id="5" name="Picture 4" descr="Sarı arka plan üzerinde ünlem işareti">
            <a:extLst>
              <a:ext uri="{FF2B5EF4-FFF2-40B4-BE49-F238E27FC236}">
                <a16:creationId xmlns:a16="http://schemas.microsoft.com/office/drawing/2014/main" id="{ECD0190E-9E1D-23E1-E4B4-C360991D3C03}"/>
              </a:ext>
            </a:extLst>
          </p:cNvPr>
          <p:cNvPicPr>
            <a:picLocks noChangeAspect="1"/>
          </p:cNvPicPr>
          <p:nvPr/>
        </p:nvPicPr>
        <p:blipFill rotWithShape="1">
          <a:blip r:embed="rId2"/>
          <a:srcRect l="34375" r="21307" b="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989502E-23DA-C56A-B906-8CAB4F2A352D}"/>
              </a:ext>
            </a:extLst>
          </p:cNvPr>
          <p:cNvSpPr>
            <a:spLocks noGrp="1"/>
          </p:cNvSpPr>
          <p:nvPr>
            <p:ph idx="1"/>
          </p:nvPr>
        </p:nvSpPr>
        <p:spPr>
          <a:xfrm>
            <a:off x="4654296" y="2706624"/>
            <a:ext cx="6894576" cy="3483864"/>
          </a:xfrm>
        </p:spPr>
        <p:txBody>
          <a:bodyPr vert="horz" lIns="91440" tIns="45720" rIns="91440" bIns="45720" rtlCol="0">
            <a:normAutofit/>
          </a:bodyPr>
          <a:lstStyle/>
          <a:p>
            <a:pPr marL="0" indent="0">
              <a:buNone/>
            </a:pPr>
            <a:r>
              <a:rPr lang="tr-TR" sz="1900">
                <a:cs typeface="Calibri"/>
              </a:rPr>
              <a:t>1- </a:t>
            </a:r>
            <a:r>
              <a:rPr lang="tr-TR" sz="1900">
                <a:ea typeface="+mn-lt"/>
                <a:cs typeface="+mn-lt"/>
              </a:rPr>
              <a:t>Yeniden yüksek dozda ışınlama yapılması düşünülen hastalar için kararlı bir ECOG ≤2 performans durumu önerilir. (%88 – 15/17) </a:t>
            </a:r>
            <a:endParaRPr lang="tr-TR" sz="1900"/>
          </a:p>
          <a:p>
            <a:pPr marL="0" indent="0">
              <a:buNone/>
            </a:pPr>
            <a:r>
              <a:rPr lang="tr-TR" sz="1900">
                <a:ea typeface="+mn-lt"/>
                <a:cs typeface="+mn-lt"/>
              </a:rPr>
              <a:t>2-Tahmini sağkalım &lt;6 ay ise küratif amaçlı yüksek doz yeniden ışınlama önerilmez(%82 – 14/17) </a:t>
            </a:r>
          </a:p>
          <a:p>
            <a:pPr marL="0" indent="0">
              <a:buNone/>
            </a:pPr>
            <a:r>
              <a:rPr lang="tr-TR" sz="1900">
                <a:ea typeface="+mn-lt"/>
                <a:cs typeface="+mn-lt"/>
              </a:rPr>
              <a:t>3-Kalıcı 3. derece veya daha yüksek radyasyona bağlı toksisite durumunda, hastanın risk kabulü de dikkate alınarak yeniden ışınlama kritik olarak tartışılmalıdır.(%88 – 15/17) </a:t>
            </a:r>
          </a:p>
          <a:p>
            <a:pPr marL="0" indent="0">
              <a:buNone/>
            </a:pPr>
            <a:r>
              <a:rPr lang="tr-TR" sz="1900">
                <a:ea typeface="+mn-lt"/>
                <a:cs typeface="+mn-lt"/>
              </a:rPr>
              <a:t>4-Önceki ışınlamadan sonraki 6 ay içinde küratif amaçla yüksek doz yeniden ışınlama, ilk radyoterapiden elde edilecek fayda ve tahmini toksisite riskine karşı dikkatli bir şekilde tartılmalıdır.(%82 – 14/17) </a:t>
            </a:r>
          </a:p>
          <a:p>
            <a:pPr marL="0" indent="0">
              <a:buNone/>
            </a:pPr>
            <a:endParaRPr lang="tr-TR" sz="1900">
              <a:ea typeface="+mn-lt"/>
              <a:cs typeface="+mn-lt"/>
            </a:endParaRPr>
          </a:p>
          <a:p>
            <a:endParaRPr lang="tr-TR" sz="1900">
              <a:ea typeface="+mn-lt"/>
              <a:cs typeface="+mn-lt"/>
            </a:endParaRPr>
          </a:p>
        </p:txBody>
      </p:sp>
    </p:spTree>
    <p:extLst>
      <p:ext uri="{BB962C8B-B14F-4D97-AF65-F5344CB8AC3E}">
        <p14:creationId xmlns:p14="http://schemas.microsoft.com/office/powerpoint/2010/main" val="2665755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1E94AB8-BF6B-8F87-1B7E-0DC490FD1853}"/>
              </a:ext>
            </a:extLst>
          </p:cNvPr>
          <p:cNvSpPr>
            <a:spLocks noGrp="1"/>
          </p:cNvSpPr>
          <p:nvPr>
            <p:ph type="title"/>
          </p:nvPr>
        </p:nvSpPr>
        <p:spPr>
          <a:xfrm>
            <a:off x="466722" y="586855"/>
            <a:ext cx="3201366" cy="3387497"/>
          </a:xfrm>
        </p:spPr>
        <p:txBody>
          <a:bodyPr anchor="b">
            <a:normAutofit/>
          </a:bodyPr>
          <a:lstStyle/>
          <a:p>
            <a:pPr algn="r"/>
            <a:r>
              <a:rPr lang="tr-TR" sz="4000" dirty="0">
                <a:solidFill>
                  <a:srgbClr val="FFFFFF"/>
                </a:solidFill>
                <a:ea typeface="+mj-lt"/>
                <a:cs typeface="+mj-lt"/>
              </a:rPr>
              <a:t>3-Radyobiyoloji</a:t>
            </a:r>
            <a:endParaRPr lang="tr-TR" sz="4000" dirty="0">
              <a:solidFill>
                <a:srgbClr val="FFFFFF"/>
              </a:solidFill>
            </a:endParaRPr>
          </a:p>
        </p:txBody>
      </p:sp>
      <p:sp>
        <p:nvSpPr>
          <p:cNvPr id="3" name="İçerik Yer Tutucusu 2">
            <a:extLst>
              <a:ext uri="{FF2B5EF4-FFF2-40B4-BE49-F238E27FC236}">
                <a16:creationId xmlns:a16="http://schemas.microsoft.com/office/drawing/2014/main" id="{C32347E4-5A8A-609A-DDD9-625B8D06BF15}"/>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tr-TR" sz="2000">
                <a:cs typeface="Calibri"/>
              </a:rPr>
              <a:t>1-</a:t>
            </a:r>
            <a:r>
              <a:rPr lang="tr-TR" sz="2000">
                <a:ea typeface="+mn-lt"/>
                <a:cs typeface="+mn-lt"/>
              </a:rPr>
              <a:t>Tedavi amaçlı yüksek doz yeniden ışınlama, en iyi yanıt progresif hastalık ise reçete edilmemelidir.(%82 – 14/17) </a:t>
            </a:r>
            <a:endParaRPr lang="tr-TR" sz="2000">
              <a:ea typeface="Calibri" panose="020F0502020204030204"/>
              <a:cs typeface="Calibri"/>
            </a:endParaRPr>
          </a:p>
          <a:p>
            <a:r>
              <a:rPr lang="tr-TR" sz="2000">
                <a:cs typeface="Calibri"/>
              </a:rPr>
              <a:t>2- </a:t>
            </a:r>
            <a:r>
              <a:rPr lang="tr-TR" sz="2000">
                <a:ea typeface="+mn-lt"/>
                <a:cs typeface="+mn-lt"/>
              </a:rPr>
              <a:t>Yeniden ışınlama lehinde veya aleyhinde karar, genel radyobiyolojik varsayımlara göre değil, ilk ışınlamaya verilen yanıt ve bundan sağlanan faydaya göre verilmelidir.(%82 – 14/17)</a:t>
            </a:r>
          </a:p>
          <a:p>
            <a:r>
              <a:rPr lang="tr-TR" sz="2000">
                <a:cs typeface="Calibri"/>
              </a:rPr>
              <a:t>3-</a:t>
            </a:r>
            <a:r>
              <a:rPr lang="tr-TR" sz="2000">
                <a:ea typeface="+mn-lt"/>
                <a:cs typeface="+mn-lt"/>
              </a:rPr>
              <a:t>Daha iyi klinik radyobiyoloji verilerinin yokluğunda, tümörün ve risk altındaki organların primer ışınlanması için belirlenen α/β değerlerinin yeniden ışınlama için de kullanılması önerilir.(%82 – 14/17)</a:t>
            </a:r>
          </a:p>
          <a:p>
            <a:r>
              <a:rPr lang="tr-TR" sz="2000">
                <a:cs typeface="Calibri"/>
              </a:rPr>
              <a:t>4-</a:t>
            </a:r>
            <a:r>
              <a:rPr lang="tr-TR" sz="2000">
                <a:ea typeface="+mn-lt"/>
                <a:cs typeface="+mn-lt"/>
              </a:rPr>
              <a:t>Kümülatif dozlardan toksisite riskini değerlendirirken, seri organlar (örn. omurilik) için maksimum dozların dikkate alınması gerekirken, ışınlanan hacim paralel organlar (örn. akciğer veya karaciğer) için önemlidir.(%94 – 16/17)</a:t>
            </a:r>
            <a:endParaRPr lang="tr-TR" sz="2000">
              <a:cs typeface="Calibri"/>
            </a:endParaRPr>
          </a:p>
        </p:txBody>
      </p:sp>
    </p:spTree>
    <p:extLst>
      <p:ext uri="{BB962C8B-B14F-4D97-AF65-F5344CB8AC3E}">
        <p14:creationId xmlns:p14="http://schemas.microsoft.com/office/powerpoint/2010/main" val="2635595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0290BE5-63D9-9EFB-76DE-EA7070DF3CB5}"/>
              </a:ext>
            </a:extLst>
          </p:cNvPr>
          <p:cNvSpPr>
            <a:spLocks noGrp="1"/>
          </p:cNvSpPr>
          <p:nvPr>
            <p:ph type="title"/>
          </p:nvPr>
        </p:nvSpPr>
        <p:spPr>
          <a:xfrm>
            <a:off x="586478" y="1683756"/>
            <a:ext cx="3115265" cy="2396359"/>
          </a:xfrm>
        </p:spPr>
        <p:txBody>
          <a:bodyPr anchor="b">
            <a:normAutofit/>
          </a:bodyPr>
          <a:lstStyle/>
          <a:p>
            <a:pPr algn="r"/>
            <a:r>
              <a:rPr lang="tr-TR" sz="4000">
                <a:solidFill>
                  <a:srgbClr val="FFFFFF"/>
                </a:solidFill>
                <a:ea typeface="Calibri Light"/>
                <a:cs typeface="Calibri Light"/>
              </a:rPr>
              <a:t>4-Yeniden Işınlamaya Özgü Faktörler</a:t>
            </a:r>
            <a:endParaRPr lang="tr-TR" sz="4000">
              <a:solidFill>
                <a:srgbClr val="FFFFFF"/>
              </a:solidFill>
            </a:endParaRPr>
          </a:p>
        </p:txBody>
      </p:sp>
      <p:graphicFrame>
        <p:nvGraphicFramePr>
          <p:cNvPr id="5" name="İçerik Yer Tutucusu 2">
            <a:extLst>
              <a:ext uri="{FF2B5EF4-FFF2-40B4-BE49-F238E27FC236}">
                <a16:creationId xmlns:a16="http://schemas.microsoft.com/office/drawing/2014/main" id="{18E96E18-2263-ECB7-8216-E4F28F2B8FF4}"/>
              </a:ext>
            </a:extLst>
          </p:cNvPr>
          <p:cNvGraphicFramePr>
            <a:graphicFrameLocks noGrp="1"/>
          </p:cNvGraphicFramePr>
          <p:nvPr>
            <p:ph idx="1"/>
            <p:extLst>
              <p:ext uri="{D42A27DB-BD31-4B8C-83A1-F6EECF244321}">
                <p14:modId xmlns:p14="http://schemas.microsoft.com/office/powerpoint/2010/main" val="295504762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898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400CA64-8AEB-AAAE-68A8-DC12D9CBA682}"/>
              </a:ext>
            </a:extLst>
          </p:cNvPr>
          <p:cNvSpPr>
            <a:spLocks noGrp="1"/>
          </p:cNvSpPr>
          <p:nvPr>
            <p:ph type="title"/>
          </p:nvPr>
        </p:nvSpPr>
        <p:spPr>
          <a:xfrm>
            <a:off x="466722" y="586855"/>
            <a:ext cx="3201366" cy="3387497"/>
          </a:xfrm>
        </p:spPr>
        <p:txBody>
          <a:bodyPr anchor="b">
            <a:normAutofit/>
          </a:bodyPr>
          <a:lstStyle/>
          <a:p>
            <a:pPr algn="r"/>
            <a:r>
              <a:rPr lang="tr-TR" sz="4000" dirty="0">
                <a:ea typeface="+mj-lt"/>
                <a:cs typeface="+mj-lt"/>
              </a:rPr>
              <a:t>4-Yeniden Işınlamaya Özgü Faktörler</a:t>
            </a:r>
            <a:endParaRPr lang="tr-TR" dirty="0"/>
          </a:p>
        </p:txBody>
      </p:sp>
      <p:sp>
        <p:nvSpPr>
          <p:cNvPr id="3" name="İçerik Yer Tutucusu 2">
            <a:extLst>
              <a:ext uri="{FF2B5EF4-FFF2-40B4-BE49-F238E27FC236}">
                <a16:creationId xmlns:a16="http://schemas.microsoft.com/office/drawing/2014/main" id="{F69A2BA5-9FB2-6E79-F835-0740E097DCBA}"/>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tr-TR" sz="2000">
                <a:cs typeface="Calibri"/>
              </a:rPr>
              <a:t>4- </a:t>
            </a:r>
            <a:r>
              <a:rPr lang="tr-TR" sz="2000">
                <a:ea typeface="+mn-lt"/>
                <a:cs typeface="+mn-lt"/>
              </a:rPr>
              <a:t>Önceki doz dağılımı elektronik olarak mevcutsa, 3 boyutlu doz dağılımlarının üst üste bindirilmesi zorunludur.( %88 – 15/17)</a:t>
            </a:r>
            <a:endParaRPr lang="tr-TR" sz="2000"/>
          </a:p>
          <a:p>
            <a:pPr marL="0" indent="0">
              <a:buNone/>
            </a:pPr>
            <a:r>
              <a:rPr lang="tr-TR" sz="2000">
                <a:cs typeface="Calibri"/>
              </a:rPr>
              <a:t>5-</a:t>
            </a:r>
            <a:r>
              <a:rPr lang="tr-TR" sz="2000">
                <a:ea typeface="+mn-lt"/>
                <a:cs typeface="+mn-lt"/>
              </a:rPr>
              <a:t>Biyolojik olarak eşit etkili dozlar (örn. EQD2 veya BED), özellikle fraksiyon başına farklı dozlar kullanıldığında, tedavi planlarının doz toplamları yapılırken hesaplanmalıdır.(%82 –14/17) </a:t>
            </a:r>
          </a:p>
          <a:p>
            <a:pPr marL="0" indent="0">
              <a:buNone/>
            </a:pPr>
            <a:r>
              <a:rPr lang="tr-TR" sz="2000">
                <a:cs typeface="Calibri"/>
              </a:rPr>
              <a:t>6- </a:t>
            </a:r>
            <a:r>
              <a:rPr lang="tr-TR" sz="2000">
                <a:ea typeface="+mn-lt"/>
                <a:cs typeface="+mn-lt"/>
              </a:rPr>
              <a:t>Hedef hacimlerin önceliklendirilmesi ve risk altındaki organlara verilen doz, hastanın yaşam beklentisi, risk kabulü ve genel tedavi hedefi tarafından yönlendirilmelidir.(%94-16/17)</a:t>
            </a:r>
          </a:p>
          <a:p>
            <a:pPr marL="0" indent="0">
              <a:buNone/>
            </a:pPr>
            <a:r>
              <a:rPr lang="tr-TR" sz="2000">
                <a:cs typeface="Calibri"/>
              </a:rPr>
              <a:t>7-</a:t>
            </a:r>
            <a:r>
              <a:rPr lang="tr-TR" sz="2000">
                <a:ea typeface="+mn-lt"/>
                <a:cs typeface="+mn-lt"/>
              </a:rPr>
              <a:t>Risk altındaki organlara verilen dozları analiz ederken, önceki ışınlamadan sonra potansiyel olarak daha kısa geri dönüşümsüz toksisite gecikmeleri göz önünde bulundurulmalıdır.(%94-16/17)</a:t>
            </a:r>
            <a:endParaRPr lang="tr-TR" sz="2000">
              <a:cs typeface="Calibri"/>
            </a:endParaRPr>
          </a:p>
        </p:txBody>
      </p:sp>
    </p:spTree>
    <p:extLst>
      <p:ext uri="{BB962C8B-B14F-4D97-AF65-F5344CB8AC3E}">
        <p14:creationId xmlns:p14="http://schemas.microsoft.com/office/powerpoint/2010/main" val="1612302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35C98B25-6C56-2C78-7CBE-774E179B8561}"/>
              </a:ext>
            </a:extLst>
          </p:cNvPr>
          <p:cNvSpPr>
            <a:spLocks noGrp="1"/>
          </p:cNvSpPr>
          <p:nvPr>
            <p:ph type="title"/>
          </p:nvPr>
        </p:nvSpPr>
        <p:spPr>
          <a:xfrm>
            <a:off x="826396" y="586855"/>
            <a:ext cx="4230100" cy="3387497"/>
          </a:xfrm>
        </p:spPr>
        <p:txBody>
          <a:bodyPr anchor="b">
            <a:normAutofit/>
          </a:bodyPr>
          <a:lstStyle/>
          <a:p>
            <a:pPr algn="r"/>
            <a:r>
              <a:rPr lang="tr-TR" sz="4000" dirty="0">
                <a:ea typeface="+mj-lt"/>
                <a:cs typeface="+mj-lt"/>
              </a:rPr>
              <a:t>4-Yeniden Işınlamaya Özgü Faktörler</a:t>
            </a:r>
            <a:endParaRPr lang="tr-TR" dirty="0"/>
          </a:p>
        </p:txBody>
      </p:sp>
      <p:sp>
        <p:nvSpPr>
          <p:cNvPr id="3" name="İçerik Yer Tutucusu 2">
            <a:extLst>
              <a:ext uri="{FF2B5EF4-FFF2-40B4-BE49-F238E27FC236}">
                <a16:creationId xmlns:a16="http://schemas.microsoft.com/office/drawing/2014/main" id="{F7F340FA-4B30-0662-24C5-7C5AADEBE1BD}"/>
              </a:ext>
            </a:extLst>
          </p:cNvPr>
          <p:cNvSpPr>
            <a:spLocks noGrp="1"/>
          </p:cNvSpPr>
          <p:nvPr>
            <p:ph idx="1"/>
          </p:nvPr>
        </p:nvSpPr>
        <p:spPr>
          <a:xfrm>
            <a:off x="6503158" y="649480"/>
            <a:ext cx="4862447" cy="5546047"/>
          </a:xfrm>
        </p:spPr>
        <p:txBody>
          <a:bodyPr vert="horz" lIns="91440" tIns="45720" rIns="91440" bIns="45720" rtlCol="0" anchor="ctr">
            <a:normAutofit/>
          </a:bodyPr>
          <a:lstStyle/>
          <a:p>
            <a:pPr marL="0" indent="0">
              <a:buNone/>
            </a:pPr>
            <a:r>
              <a:rPr lang="tr-TR" sz="1900">
                <a:cs typeface="Calibri" panose="020F0502020204030204"/>
              </a:rPr>
              <a:t>8-</a:t>
            </a:r>
            <a:r>
              <a:rPr lang="tr-TR" sz="1900">
                <a:ea typeface="+mn-lt"/>
                <a:cs typeface="+mn-lt"/>
              </a:rPr>
              <a:t>Doz toplamında risk altındaki bir organın belirlenmiş doz kısıtlamaları aşılmazsa, yeniden ışınlama güvenli kabul edilebilir.(%88-15/17)</a:t>
            </a:r>
          </a:p>
          <a:p>
            <a:pPr marL="0" indent="0">
              <a:buNone/>
            </a:pPr>
            <a:r>
              <a:rPr lang="tr-TR" sz="1900">
                <a:cs typeface="Calibri" panose="020F0502020204030204"/>
              </a:rPr>
              <a:t>9-</a:t>
            </a:r>
            <a:r>
              <a:rPr lang="tr-TR" sz="1900">
                <a:ea typeface="+mn-lt"/>
                <a:cs typeface="+mn-lt"/>
              </a:rPr>
              <a:t>Dokuya bağlı geri kazanım veya doz indirimi (yani, daha önce verilen dozun geri kazanıldığı varsayılan ve daha sonraki kümülatif doz hesaplamaları için çıkarılabilen miktarı) devam eden araştırmalara tabidir ve bu nedenle kullanımlarına ilişkin güvenilir bir öneri mümkün değildir. (%82 –14/17)</a:t>
            </a:r>
          </a:p>
          <a:p>
            <a:pPr marL="0" indent="0">
              <a:buNone/>
            </a:pPr>
            <a:r>
              <a:rPr lang="tr-TR" sz="1900">
                <a:ea typeface="+mn-lt"/>
                <a:cs typeface="+mn-lt"/>
              </a:rPr>
              <a:t>10- Yeniden ışınlamadan sonra hastalar bir radyasyon onkoloğu tarafından uygun görüntüleme ve klinik muayene ile düzenli olarak takip edilmelidir.(%88-15/17)</a:t>
            </a:r>
          </a:p>
          <a:p>
            <a:pPr marL="0" indent="0">
              <a:buNone/>
            </a:pPr>
            <a:r>
              <a:rPr lang="tr-TR" sz="1900">
                <a:ea typeface="+mn-lt"/>
                <a:cs typeface="+mn-lt"/>
              </a:rPr>
              <a:t>11-Yüksek doz yeniden ışınlamadan sonra, beklenen klinik olarak anlamlı geri dönüşümsüz toksisite riski düşük olmadıkça, ilk yıl boyunca her 3-4 ayda bir ve sonrasında yıllık takip önerilir.(%100-17/17) </a:t>
            </a:r>
          </a:p>
        </p:txBody>
      </p:sp>
    </p:spTree>
    <p:extLst>
      <p:ext uri="{BB962C8B-B14F-4D97-AF65-F5344CB8AC3E}">
        <p14:creationId xmlns:p14="http://schemas.microsoft.com/office/powerpoint/2010/main" val="2853203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AB288220-EB64-6EC4-B3D9-715987C45BAF}"/>
              </a:ext>
            </a:extLst>
          </p:cNvPr>
          <p:cNvSpPr>
            <a:spLocks noGrp="1"/>
          </p:cNvSpPr>
          <p:nvPr>
            <p:ph type="title"/>
          </p:nvPr>
        </p:nvSpPr>
        <p:spPr>
          <a:xfrm>
            <a:off x="826396" y="586855"/>
            <a:ext cx="4230100" cy="3387497"/>
          </a:xfrm>
        </p:spPr>
        <p:txBody>
          <a:bodyPr anchor="b">
            <a:normAutofit/>
          </a:bodyPr>
          <a:lstStyle/>
          <a:p>
            <a:pPr algn="r"/>
            <a:r>
              <a:rPr lang="tr-TR" sz="4000">
                <a:solidFill>
                  <a:srgbClr val="FFFFFF"/>
                </a:solidFill>
                <a:cs typeface="Calibri Light"/>
              </a:rPr>
              <a:t>Sonuçlar </a:t>
            </a:r>
            <a:endParaRPr lang="tr-TR" sz="4000">
              <a:solidFill>
                <a:srgbClr val="FFFFFF"/>
              </a:solidFill>
            </a:endParaRPr>
          </a:p>
        </p:txBody>
      </p:sp>
      <p:sp>
        <p:nvSpPr>
          <p:cNvPr id="3" name="İçerik Yer Tutucusu 2">
            <a:extLst>
              <a:ext uri="{FF2B5EF4-FFF2-40B4-BE49-F238E27FC236}">
                <a16:creationId xmlns:a16="http://schemas.microsoft.com/office/drawing/2014/main" id="{0E81FFF4-B707-8061-6306-A09AED516621}"/>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tr-TR" sz="2000">
                <a:ea typeface="+mn-lt"/>
                <a:cs typeface="+mn-lt"/>
              </a:rPr>
              <a:t>Bu ESTRO-EORTC konsensüsünde, yeniden ışınlama için evrensel olarak uygulanabilir bir tanım ve yeniden ışınlama kriterlerini karşılamayan radyoterapi ile yeniden tedavi senaryoları için terminoloji öneriliyor.</a:t>
            </a:r>
          </a:p>
          <a:p>
            <a:r>
              <a:rPr lang="tr-TR" sz="2000">
                <a:ea typeface="+mn-lt"/>
                <a:cs typeface="+mn-lt"/>
              </a:rPr>
              <a:t>Yeniden ışınlama tanımı, ışınlanmış hacimlerin örtüştüğü senaryoları ve aynı zamanda kümülatif dozlardan kaynaklanan toksisite endişelerini artıran hacimlerin örtüşmediği senaryoları da kapsar. </a:t>
            </a:r>
          </a:p>
          <a:p>
            <a:r>
              <a:rPr lang="tr-TR" sz="2000">
                <a:ea typeface="+mn-lt"/>
                <a:cs typeface="+mn-lt"/>
              </a:rPr>
              <a:t>Hastalık tipine (yeni primer tümör, lokal nüks veya metastazlar), ışınlanmış alan veya risk altındaki organa ve dozu vermek için kullanılan radyoterapi tekniğine bakılmaksızın yeniden ışınlamayı tanımlamak için geçerli olacaktır.</a:t>
            </a:r>
            <a:endParaRPr lang="tr-TR" sz="2000">
              <a:cs typeface="Calibri"/>
            </a:endParaRPr>
          </a:p>
        </p:txBody>
      </p:sp>
    </p:spTree>
    <p:extLst>
      <p:ext uri="{BB962C8B-B14F-4D97-AF65-F5344CB8AC3E}">
        <p14:creationId xmlns:p14="http://schemas.microsoft.com/office/powerpoint/2010/main" val="1261397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625AB9D-CA69-745C-1920-6E89D33E05BC}"/>
              </a:ext>
            </a:extLst>
          </p:cNvPr>
          <p:cNvSpPr>
            <a:spLocks noGrp="1"/>
          </p:cNvSpPr>
          <p:nvPr>
            <p:ph type="title"/>
          </p:nvPr>
        </p:nvSpPr>
        <p:spPr>
          <a:xfrm>
            <a:off x="466722" y="586855"/>
            <a:ext cx="3201366" cy="3387497"/>
          </a:xfrm>
        </p:spPr>
        <p:txBody>
          <a:bodyPr anchor="b">
            <a:normAutofit/>
          </a:bodyPr>
          <a:lstStyle/>
          <a:p>
            <a:pPr algn="r"/>
            <a:r>
              <a:rPr lang="tr-TR" sz="4000" dirty="0">
                <a:solidFill>
                  <a:srgbClr val="FFFFFF"/>
                </a:solidFill>
                <a:ea typeface="Calibri Light"/>
                <a:cs typeface="Calibri Light"/>
              </a:rPr>
              <a:t>Sonuçlar </a:t>
            </a:r>
            <a:endParaRPr lang="tr-TR" sz="4000" dirty="0">
              <a:solidFill>
                <a:srgbClr val="FFFFFF"/>
              </a:solidFill>
            </a:endParaRPr>
          </a:p>
        </p:txBody>
      </p:sp>
      <p:sp>
        <p:nvSpPr>
          <p:cNvPr id="3" name="İçerik Yer Tutucusu 2">
            <a:extLst>
              <a:ext uri="{FF2B5EF4-FFF2-40B4-BE49-F238E27FC236}">
                <a16:creationId xmlns:a16="http://schemas.microsoft.com/office/drawing/2014/main" id="{F1A9E453-AC8C-17A1-1081-9ECE9CF2764A}"/>
              </a:ext>
            </a:extLst>
          </p:cNvPr>
          <p:cNvSpPr>
            <a:spLocks noGrp="1"/>
          </p:cNvSpPr>
          <p:nvPr>
            <p:ph idx="1"/>
          </p:nvPr>
        </p:nvSpPr>
        <p:spPr>
          <a:xfrm>
            <a:off x="4810259" y="649480"/>
            <a:ext cx="6555347" cy="5546047"/>
          </a:xfrm>
        </p:spPr>
        <p:txBody>
          <a:bodyPr vert="horz" lIns="91440" tIns="45720" rIns="91440" bIns="45720" rtlCol="0" anchor="ctr">
            <a:normAutofit/>
          </a:bodyPr>
          <a:lstStyle/>
          <a:p>
            <a:r>
              <a:rPr lang="tr-TR" sz="2000">
                <a:ea typeface="+mn-lt"/>
                <a:cs typeface="+mn-lt"/>
              </a:rPr>
              <a:t>Ek olarak, klinik çalışmalarda minimum raporlama ve klinik uygulamada karar verme için öneriler geliştirilmiştir. Yeniden ışınlama ve raporlama yönergelerinin tanımı, aynı zamanda karar verme için önerileri doğrulamayı ve yeniden ışınlama için güvenli doz kısıtlamaları türetmeyi amaçlayan prospektif gözlemsel ReCare çalışmasına (NCT03818503) uygulanacaktır.</a:t>
            </a:r>
          </a:p>
          <a:p>
            <a:r>
              <a:rPr lang="tr-TR" sz="2000">
                <a:ea typeface="+mn-lt"/>
                <a:cs typeface="+mn-lt"/>
              </a:rPr>
              <a:t>Bu kılavuz, yeniden ışınlama konusunda hastaların en iyi şekilde nasıl seçileceğini ve tedavi edileceğini daha iyi tanımlamak için prospektif ve randomize çalışmaların geliştirilmesine ve standartlaştırılmış raporlanmasına yardımcı olması bekleniyor.</a:t>
            </a:r>
          </a:p>
          <a:p>
            <a:r>
              <a:rPr lang="tr-TR" sz="2000">
                <a:ea typeface="+mn-lt"/>
                <a:cs typeface="+mn-lt"/>
              </a:rPr>
              <a:t>Tek tip raporlama, çalışmaların havuzlanmış veri analizlerini ve bireysel hasta düzeyinde kolaylaştıracak ve böylece yeniden ışınlama için karar vermeye rehberlik edecek yüksek kaliteli kanıtların elde edilmesine yardımcı olabilir.</a:t>
            </a:r>
            <a:endParaRPr lang="tr-TR" sz="2000">
              <a:cs typeface="Calibri"/>
            </a:endParaRPr>
          </a:p>
        </p:txBody>
      </p:sp>
    </p:spTree>
    <p:extLst>
      <p:ext uri="{BB962C8B-B14F-4D97-AF65-F5344CB8AC3E}">
        <p14:creationId xmlns:p14="http://schemas.microsoft.com/office/powerpoint/2010/main" val="215820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A4851D88-7A13-34E9-E178-0677BB9B99AB}"/>
              </a:ext>
            </a:extLst>
          </p:cNvPr>
          <p:cNvSpPr>
            <a:spLocks noGrp="1"/>
          </p:cNvSpPr>
          <p:nvPr>
            <p:ph type="title"/>
          </p:nvPr>
        </p:nvSpPr>
        <p:spPr>
          <a:xfrm>
            <a:off x="1787106" y="-310610"/>
            <a:ext cx="5393361" cy="1325563"/>
          </a:xfrm>
        </p:spPr>
        <p:txBody>
          <a:bodyPr>
            <a:normAutofit/>
          </a:bodyPr>
          <a:lstStyle/>
          <a:p>
            <a:r>
              <a:rPr lang="tr-TR">
                <a:cs typeface="Calibri Light"/>
              </a:rPr>
              <a:t>GİRİŞ</a:t>
            </a:r>
          </a:p>
        </p:txBody>
      </p:sp>
      <p:sp>
        <p:nvSpPr>
          <p:cNvPr id="25" name="Freeform: Shape 2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9FCEB67A-4FA9-F8B3-6BD3-862DF3E5E55A}"/>
              </a:ext>
            </a:extLst>
          </p:cNvPr>
          <p:cNvSpPr>
            <a:spLocks noGrp="1"/>
          </p:cNvSpPr>
          <p:nvPr>
            <p:ph idx="1"/>
          </p:nvPr>
        </p:nvSpPr>
        <p:spPr>
          <a:xfrm>
            <a:off x="608163" y="819211"/>
            <a:ext cx="5393361" cy="4351338"/>
          </a:xfrm>
        </p:spPr>
        <p:txBody>
          <a:bodyPr vert="horz" lIns="91440" tIns="45720" rIns="91440" bIns="45720" rtlCol="0" anchor="t">
            <a:noAutofit/>
          </a:bodyPr>
          <a:lstStyle/>
          <a:p>
            <a:r>
              <a:rPr lang="tr-TR" sz="2400" b="1" dirty="0">
                <a:ea typeface="+mn-lt"/>
                <a:cs typeface="+mn-lt"/>
              </a:rPr>
              <a:t>Özellikle optimal hasta seçimi ve yüksek kümülatif dozların güvenliğine ilişkin, yeniden ışınlama ile ilgili YÜKSEK DÜZEY PROSPEKTIF KANIT SINIRLI</a:t>
            </a:r>
          </a:p>
          <a:p>
            <a:r>
              <a:rPr lang="tr-TR" sz="2400" b="1" dirty="0">
                <a:ea typeface="+mn-lt"/>
                <a:cs typeface="+mn-lt"/>
              </a:rPr>
              <a:t>Klinik düzeyde, yeniden ışınlamanın genel kabul görmüş bir tanımı YOK</a:t>
            </a:r>
          </a:p>
          <a:p>
            <a:r>
              <a:rPr lang="tr-TR" sz="2400" b="1" dirty="0">
                <a:ea typeface="+mn-lt"/>
                <a:cs typeface="+mn-lt"/>
              </a:rPr>
              <a:t>Yeniden ışınlamaya yönelik mevcut klinik yaklaşımlar çoğunlukla </a:t>
            </a:r>
            <a:r>
              <a:rPr lang="tr-TR" sz="2400" b="1" dirty="0" err="1">
                <a:ea typeface="+mn-lt"/>
                <a:cs typeface="+mn-lt"/>
              </a:rPr>
              <a:t>otör</a:t>
            </a:r>
            <a:r>
              <a:rPr lang="tr-TR" sz="2400" b="1" dirty="0">
                <a:ea typeface="+mn-lt"/>
                <a:cs typeface="+mn-lt"/>
              </a:rPr>
              <a:t> görüşlerine ve yeniden ışınlamayı birbirinden farklı tanımlayan retrospektif araştırmalara dayanmakta</a:t>
            </a:r>
            <a:endParaRPr lang="tr-TR" sz="2400" b="1" dirty="0">
              <a:cs typeface="Calibri"/>
            </a:endParaRPr>
          </a:p>
          <a:p>
            <a:r>
              <a:rPr lang="tr-TR" sz="2400" b="1" dirty="0">
                <a:ea typeface="+mn-lt"/>
                <a:cs typeface="+mn-lt"/>
              </a:rPr>
              <a:t>Ek olarak, altta yatan radyobiyoloji bilgilerimiz de çoğunlukla preklinik araştırmalar ve retrospektif klinik modelleme çalışmaları ile sınırlı</a:t>
            </a:r>
            <a:endParaRPr lang="tr-TR" sz="2400" b="1" dirty="0">
              <a:cs typeface="Calibri"/>
            </a:endParaRPr>
          </a:p>
        </p:txBody>
      </p:sp>
      <p:sp>
        <p:nvSpPr>
          <p:cNvPr id="27" name="Oval 2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orular">
            <a:extLst>
              <a:ext uri="{FF2B5EF4-FFF2-40B4-BE49-F238E27FC236}">
                <a16:creationId xmlns:a16="http://schemas.microsoft.com/office/drawing/2014/main" id="{C600C2B8-E018-64C4-358D-B9F6284A8F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9" name="Freeform: Shape 2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1" name="Straight Connector 3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385559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 descr="metin içeren bir resim&#10;&#10;Açıklama otomatik olarak oluşturuldu">
            <a:extLst>
              <a:ext uri="{FF2B5EF4-FFF2-40B4-BE49-F238E27FC236}">
                <a16:creationId xmlns:a16="http://schemas.microsoft.com/office/drawing/2014/main" id="{E55A307B-9296-993A-D4B3-AC274E4B3552}"/>
              </a:ext>
            </a:extLst>
          </p:cNvPr>
          <p:cNvPicPr>
            <a:picLocks noGrp="1" noChangeAspect="1"/>
          </p:cNvPicPr>
          <p:nvPr>
            <p:ph idx="1"/>
          </p:nvPr>
        </p:nvPicPr>
        <p:blipFill rotWithShape="1">
          <a:blip r:embed="rId2"/>
          <a:srcRect t="7665" b="8072"/>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90B86B47-B671-C1E1-BF0D-8BE5A4FCFDAC}"/>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a:solidFill>
                  <a:srgbClr val="FFFFFF"/>
                </a:solidFill>
              </a:rPr>
              <a:t>DİNLEDİĞİNİZ İÇİN TEŞEKKÜR EDERİM </a:t>
            </a:r>
          </a:p>
        </p:txBody>
      </p:sp>
    </p:spTree>
    <p:extLst>
      <p:ext uri="{BB962C8B-B14F-4D97-AF65-F5344CB8AC3E}">
        <p14:creationId xmlns:p14="http://schemas.microsoft.com/office/powerpoint/2010/main" val="152142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108589B-DACE-1994-45FE-27A800C2D5AE}"/>
              </a:ext>
            </a:extLst>
          </p:cNvPr>
          <p:cNvPicPr>
            <a:picLocks noChangeAspect="1"/>
          </p:cNvPicPr>
          <p:nvPr/>
        </p:nvPicPr>
        <p:blipFill rotWithShape="1">
          <a:blip r:embed="rId2">
            <a:alphaModFix amt="35000"/>
          </a:blip>
          <a:srcRect t="7928" r="-2" b="15219"/>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E6E0422E-5AAB-451B-EF9D-1D37EC35B638}"/>
              </a:ext>
            </a:extLst>
          </p:cNvPr>
          <p:cNvSpPr>
            <a:spLocks noGrp="1"/>
          </p:cNvSpPr>
          <p:nvPr>
            <p:ph type="title"/>
          </p:nvPr>
        </p:nvSpPr>
        <p:spPr>
          <a:xfrm>
            <a:off x="838200" y="365125"/>
            <a:ext cx="10515600" cy="1325563"/>
          </a:xfrm>
        </p:spPr>
        <p:txBody>
          <a:bodyPr>
            <a:normAutofit/>
          </a:bodyPr>
          <a:lstStyle/>
          <a:p>
            <a:r>
              <a:rPr lang="tr-TR">
                <a:solidFill>
                  <a:srgbClr val="FFFFFF"/>
                </a:solidFill>
                <a:cs typeface="Calibri Light"/>
              </a:rPr>
              <a:t>GİRİŞ</a:t>
            </a:r>
            <a:endParaRPr lang="tr-TR">
              <a:solidFill>
                <a:srgbClr val="FFFFFF"/>
              </a:solidFill>
            </a:endParaRPr>
          </a:p>
        </p:txBody>
      </p:sp>
      <p:graphicFrame>
        <p:nvGraphicFramePr>
          <p:cNvPr id="5" name="İçerik Yer Tutucusu 2">
            <a:extLst>
              <a:ext uri="{FF2B5EF4-FFF2-40B4-BE49-F238E27FC236}">
                <a16:creationId xmlns:a16="http://schemas.microsoft.com/office/drawing/2014/main" id="{3C64360B-9331-F00C-1815-911E0C6E21DE}"/>
              </a:ext>
            </a:extLst>
          </p:cNvPr>
          <p:cNvGraphicFramePr>
            <a:graphicFrameLocks noGrp="1"/>
          </p:cNvGraphicFramePr>
          <p:nvPr>
            <p:ph idx="1"/>
            <p:extLst>
              <p:ext uri="{D42A27DB-BD31-4B8C-83A1-F6EECF244321}">
                <p14:modId xmlns:p14="http://schemas.microsoft.com/office/powerpoint/2010/main" val="27044615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177036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DFA8132-DDAA-2D60-CAE5-9F8B9B1DE43D}"/>
              </a:ext>
            </a:extLst>
          </p:cNvPr>
          <p:cNvSpPr>
            <a:spLocks noGrp="1"/>
          </p:cNvSpPr>
          <p:nvPr>
            <p:ph type="title"/>
          </p:nvPr>
        </p:nvSpPr>
        <p:spPr>
          <a:xfrm>
            <a:off x="737558" y="106332"/>
            <a:ext cx="5558489" cy="1325563"/>
          </a:xfrm>
        </p:spPr>
        <p:txBody>
          <a:bodyPr>
            <a:normAutofit/>
          </a:bodyPr>
          <a:lstStyle/>
          <a:p>
            <a:r>
              <a:rPr lang="tr-TR" dirty="0">
                <a:cs typeface="Calibri Light"/>
              </a:rPr>
              <a:t>GİRİŞ</a:t>
            </a:r>
            <a:endParaRPr lang="tr-TR"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21F9D94A-F13E-7F41-F804-672F968D0A28}"/>
              </a:ext>
            </a:extLst>
          </p:cNvPr>
          <p:cNvSpPr>
            <a:spLocks noGrp="1"/>
          </p:cNvSpPr>
          <p:nvPr>
            <p:ph idx="1"/>
          </p:nvPr>
        </p:nvSpPr>
        <p:spPr>
          <a:xfrm>
            <a:off x="478766" y="1423059"/>
            <a:ext cx="5817281" cy="5242733"/>
          </a:xfrm>
        </p:spPr>
        <p:txBody>
          <a:bodyPr vert="horz" lIns="91440" tIns="45720" rIns="91440" bIns="45720" rtlCol="0" anchor="t">
            <a:normAutofit fontScale="92500"/>
          </a:bodyPr>
          <a:lstStyle/>
          <a:p>
            <a:pPr marL="285750" indent="-285750">
              <a:buFont typeface="Arial,Sans-Serif" panose="020B0604020202020204" pitchFamily="34" charset="0"/>
            </a:pPr>
            <a:r>
              <a:rPr lang="tr-TR" sz="2400" dirty="0">
                <a:ea typeface="+mn-lt"/>
                <a:cs typeface="+mn-lt"/>
              </a:rPr>
              <a:t>Kılavuzlar, prostat kanseri radyoterapisinden sonra </a:t>
            </a:r>
            <a:r>
              <a:rPr lang="tr-TR" sz="2400" dirty="0" err="1">
                <a:ea typeface="+mn-lt"/>
                <a:cs typeface="+mn-lt"/>
              </a:rPr>
              <a:t>intraprostatik</a:t>
            </a:r>
            <a:r>
              <a:rPr lang="tr-TR" sz="2400" dirty="0">
                <a:ea typeface="+mn-lt"/>
                <a:cs typeface="+mn-lt"/>
              </a:rPr>
              <a:t> nüks için brakiterapi ve SBRT, pelvik bölge nükslerinde SBRT, NSCLC için radikal torasik yeniden ışınlama, </a:t>
            </a:r>
            <a:r>
              <a:rPr lang="tr-TR" sz="2400" dirty="0" err="1">
                <a:ea typeface="+mn-lt"/>
                <a:cs typeface="+mn-lt"/>
              </a:rPr>
              <a:t>nazofarenks,glioblastoma</a:t>
            </a:r>
            <a:r>
              <a:rPr lang="tr-TR" sz="2400" dirty="0">
                <a:ea typeface="+mn-lt"/>
                <a:cs typeface="+mn-lt"/>
              </a:rPr>
              <a:t> </a:t>
            </a:r>
            <a:r>
              <a:rPr lang="tr-TR" sz="2400" dirty="0" err="1">
                <a:ea typeface="+mn-lt"/>
                <a:cs typeface="+mn-lt"/>
              </a:rPr>
              <a:t>multiforme</a:t>
            </a:r>
            <a:r>
              <a:rPr lang="tr-TR" sz="2400" dirty="0">
                <a:ea typeface="+mn-lt"/>
                <a:cs typeface="+mn-lt"/>
              </a:rPr>
              <a:t>(GBM) ve meme lokal nükslerinde ikinci seri IMRT konularına odaklanmaktadır. </a:t>
            </a:r>
          </a:p>
          <a:p>
            <a:pPr marL="285750" indent="-285750">
              <a:buFont typeface="Arial,Sans-Serif" panose="020B0604020202020204" pitchFamily="34" charset="0"/>
            </a:pPr>
            <a:r>
              <a:rPr lang="tr-TR" sz="2400" dirty="0">
                <a:ea typeface="+mn-lt"/>
                <a:cs typeface="+mn-lt"/>
              </a:rPr>
              <a:t>Yeniden ışınlamaya özgü araştırma çalışmalarında öneriler mevcut değildir, ancak klinik uygulamada yeniden ışınlamanın güvenli bir şekilde uygulanmasını kolaylaştırmak için bu gereklidir. </a:t>
            </a:r>
          </a:p>
          <a:p>
            <a:pPr marL="285750" indent="-285750">
              <a:buFont typeface="Arial,Sans-Serif" panose="020B0604020202020204" pitchFamily="34" charset="0"/>
            </a:pPr>
            <a:r>
              <a:rPr lang="tr-TR" sz="2400" dirty="0">
                <a:ea typeface="+mn-lt"/>
                <a:cs typeface="+mn-lt"/>
              </a:rPr>
              <a:t>Üst düzey kanıtların yokluğunda, ortak standartları sağlamak için yeniden ışınlama konusunda fikir birliğine dayalı tavsiyelere ihtiyaç var.</a:t>
            </a:r>
            <a:endParaRPr lang="tr-TR" sz="2400" dirty="0">
              <a:cs typeface="Calibri" panose="020F0502020204030204"/>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78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44478B-CC9E-8C19-1334-538A21A680BD}"/>
              </a:ext>
            </a:extLst>
          </p:cNvPr>
          <p:cNvSpPr>
            <a:spLocks noGrp="1"/>
          </p:cNvSpPr>
          <p:nvPr>
            <p:ph type="title"/>
          </p:nvPr>
        </p:nvSpPr>
        <p:spPr>
          <a:xfrm>
            <a:off x="4965430" y="629268"/>
            <a:ext cx="6586491" cy="1286160"/>
          </a:xfrm>
        </p:spPr>
        <p:txBody>
          <a:bodyPr anchor="b">
            <a:normAutofit/>
          </a:bodyPr>
          <a:lstStyle/>
          <a:p>
            <a:r>
              <a:rPr lang="tr-TR" dirty="0">
                <a:cs typeface="Calibri Light"/>
              </a:rPr>
              <a:t>GİRİŞ</a:t>
            </a:r>
            <a:endParaRPr lang="tr-TR" dirty="0"/>
          </a:p>
        </p:txBody>
      </p:sp>
      <p:sp>
        <p:nvSpPr>
          <p:cNvPr id="3" name="İçerik Yer Tutucusu 2">
            <a:extLst>
              <a:ext uri="{FF2B5EF4-FFF2-40B4-BE49-F238E27FC236}">
                <a16:creationId xmlns:a16="http://schemas.microsoft.com/office/drawing/2014/main" id="{C52525BC-7B8F-1061-12FF-E36E72233679}"/>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tr-TR" sz="2400" b="1" dirty="0">
                <a:ea typeface="+mn-lt"/>
                <a:cs typeface="+mn-lt"/>
              </a:rPr>
              <a:t>ESTRO ve  EORTC tarafından onaylanan uluslararası </a:t>
            </a:r>
            <a:r>
              <a:rPr lang="tr-TR" sz="2400" b="1" dirty="0" err="1">
                <a:ea typeface="+mn-lt"/>
                <a:cs typeface="+mn-lt"/>
              </a:rPr>
              <a:t>otörler</a:t>
            </a:r>
            <a:r>
              <a:rPr lang="tr-TR" sz="2400" b="1" dirty="0">
                <a:ea typeface="+mn-lt"/>
                <a:cs typeface="+mn-lt"/>
              </a:rPr>
              <a:t> arasındaki bu Delphi konsensüsünde, yeniden ışınlamanın evrensel olarak uygulanabilir bir tanımı yapılıyor </a:t>
            </a:r>
            <a:endParaRPr lang="tr-TR" sz="2400" b="1">
              <a:cs typeface="Calibri"/>
            </a:endParaRPr>
          </a:p>
          <a:p>
            <a:r>
              <a:rPr lang="tr-TR" sz="2400" b="1" dirty="0">
                <a:ea typeface="+mn-lt"/>
                <a:cs typeface="+mn-lt"/>
              </a:rPr>
              <a:t>Yeniden ışınlama kriterlerini karşılayan (ve karşılamayan) senaryolar sunuluyor ve klinik tanımlama için standartlaştırılmış bir terminoloji öneriliyor.</a:t>
            </a:r>
            <a:endParaRPr lang="tr-TR" sz="2400" b="1" dirty="0">
              <a:cs typeface="Calibri"/>
            </a:endParaRPr>
          </a:p>
          <a:p>
            <a:r>
              <a:rPr lang="tr-TR" sz="2400" b="1" dirty="0">
                <a:ea typeface="+mn-lt"/>
                <a:cs typeface="+mn-lt"/>
              </a:rPr>
              <a:t>Ek olarak, klinik çalışmalarda raporlama ve klinik uygulamada karar verme için öneriler sunuluyor.</a:t>
            </a:r>
            <a:endParaRPr lang="tr-TR" sz="2400" b="1" dirty="0">
              <a:cs typeface="Calibri" panose="020F0502020204030204"/>
            </a:endParaRPr>
          </a:p>
        </p:txBody>
      </p:sp>
      <p:pic>
        <p:nvPicPr>
          <p:cNvPr id="5" name="Picture 4" descr="Belgedeki grafik ve bir kalem">
            <a:extLst>
              <a:ext uri="{FF2B5EF4-FFF2-40B4-BE49-F238E27FC236}">
                <a16:creationId xmlns:a16="http://schemas.microsoft.com/office/drawing/2014/main" id="{ADD99977-1BF0-2E19-18B3-588CF3C6D19D}"/>
              </a:ext>
            </a:extLst>
          </p:cNvPr>
          <p:cNvPicPr>
            <a:picLocks noChangeAspect="1"/>
          </p:cNvPicPr>
          <p:nvPr/>
        </p:nvPicPr>
        <p:blipFill rotWithShape="1">
          <a:blip r:embed="rId2"/>
          <a:srcRect l="34499" r="20448" b="-3"/>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E86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735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Kalabalığın içinde tek biri">
            <a:extLst>
              <a:ext uri="{FF2B5EF4-FFF2-40B4-BE49-F238E27FC236}">
                <a16:creationId xmlns:a16="http://schemas.microsoft.com/office/drawing/2014/main" id="{393D9D5D-4A90-DC99-C96A-74709D1CA51E}"/>
              </a:ext>
            </a:extLst>
          </p:cNvPr>
          <p:cNvPicPr>
            <a:picLocks noChangeAspect="1"/>
          </p:cNvPicPr>
          <p:nvPr/>
        </p:nvPicPr>
        <p:blipFill rotWithShape="1">
          <a:blip r:embed="rId2"/>
          <a:srcRect l="27087" r="19813" b="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0657268-9BAC-8237-1D5B-A5154B29B6A9}"/>
              </a:ext>
            </a:extLst>
          </p:cNvPr>
          <p:cNvSpPr>
            <a:spLocks noGrp="1"/>
          </p:cNvSpPr>
          <p:nvPr>
            <p:ph type="title"/>
          </p:nvPr>
        </p:nvSpPr>
        <p:spPr>
          <a:xfrm>
            <a:off x="5827048" y="407987"/>
            <a:ext cx="5721484" cy="1325563"/>
          </a:xfrm>
        </p:spPr>
        <p:txBody>
          <a:bodyPr>
            <a:normAutofit/>
          </a:bodyPr>
          <a:lstStyle/>
          <a:p>
            <a:r>
              <a:rPr lang="tr-TR" dirty="0">
                <a:cs typeface="Calibri Light"/>
              </a:rPr>
              <a:t>METOD</a:t>
            </a:r>
          </a:p>
        </p:txBody>
      </p:sp>
      <p:sp>
        <p:nvSpPr>
          <p:cNvPr id="3" name="İçerik Yer Tutucusu 2">
            <a:extLst>
              <a:ext uri="{FF2B5EF4-FFF2-40B4-BE49-F238E27FC236}">
                <a16:creationId xmlns:a16="http://schemas.microsoft.com/office/drawing/2014/main" id="{DED8BB22-9EB8-2C1D-ED3F-A154446B0229}"/>
              </a:ext>
            </a:extLst>
          </p:cNvPr>
          <p:cNvSpPr>
            <a:spLocks noGrp="1"/>
          </p:cNvSpPr>
          <p:nvPr>
            <p:ph idx="1"/>
          </p:nvPr>
        </p:nvSpPr>
        <p:spPr>
          <a:xfrm>
            <a:off x="5510746" y="1365279"/>
            <a:ext cx="5721484" cy="4351338"/>
          </a:xfrm>
        </p:spPr>
        <p:txBody>
          <a:bodyPr vert="horz" lIns="91440" tIns="45720" rIns="91440" bIns="45720" rtlCol="0" anchor="t">
            <a:noAutofit/>
          </a:bodyPr>
          <a:lstStyle/>
          <a:p>
            <a:r>
              <a:rPr lang="tr-TR" sz="2400" b="1" dirty="0">
                <a:ea typeface="+mn-lt"/>
                <a:cs typeface="+mn-lt"/>
              </a:rPr>
              <a:t>Delphi sürecinin (JW ve </a:t>
            </a:r>
            <a:r>
              <a:rPr lang="tr-TR" sz="2400" b="1" dirty="0" err="1">
                <a:ea typeface="+mn-lt"/>
                <a:cs typeface="+mn-lt"/>
              </a:rPr>
              <a:t>NAl</a:t>
            </a:r>
            <a:r>
              <a:rPr lang="tr-TR" sz="2400" b="1" dirty="0">
                <a:ea typeface="+mn-lt"/>
                <a:cs typeface="+mn-lt"/>
              </a:rPr>
              <a:t> hariç tüm yazarları içeren) 17 panelisti, yeniden ışınlamanın hem klinik hem de teknik yönlerinin ele alınabilmesi için radyoterapiyle ilgili farklı uzmanlıkları temsil edecek şekilde seçildi. </a:t>
            </a:r>
            <a:endParaRPr lang="tr-TR" sz="2400" b="1">
              <a:cs typeface="Calibri"/>
            </a:endParaRPr>
          </a:p>
          <a:p>
            <a:r>
              <a:rPr lang="tr-TR" sz="2400" b="1" dirty="0">
                <a:ea typeface="+mn-lt"/>
                <a:cs typeface="+mn-lt"/>
              </a:rPr>
              <a:t>Panelistlerde radyoterapi teknikleri ve yeniden ışınlama ile ilgili klinik bir geçmişe ve yerleşik bilimsel bilgiye sahip olma şartı sağlandı</a:t>
            </a:r>
            <a:endParaRPr lang="tr-TR" sz="2400" b="1" dirty="0">
              <a:cs typeface="Calibri"/>
            </a:endParaRPr>
          </a:p>
          <a:p>
            <a:r>
              <a:rPr lang="tr-TR" sz="2400" b="1" dirty="0">
                <a:ea typeface="+mn-lt"/>
                <a:cs typeface="+mn-lt"/>
              </a:rPr>
              <a:t>Panelin çeşitliliğini sağlamak ve geniş bir fikir ve klinik uygulama yelpazesini temsil etmek için farklı Avrupa ülkelerinden kadın ve erkekler seçildi. Panelistler hem ESTRO hem de EORTC ağlarından seçildi.</a:t>
            </a:r>
            <a:endParaRPr lang="tr-TR" sz="2400" b="1">
              <a:cs typeface="Calibri"/>
            </a:endParaRPr>
          </a:p>
        </p:txBody>
      </p:sp>
    </p:spTree>
    <p:extLst>
      <p:ext uri="{BB962C8B-B14F-4D97-AF65-F5344CB8AC3E}">
        <p14:creationId xmlns:p14="http://schemas.microsoft.com/office/powerpoint/2010/main" val="162844350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Geniş ekran</PresentationFormat>
  <Paragraphs>0</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Ofis Teması</vt:lpstr>
      <vt:lpstr>PowerPoint Sunusu</vt:lpstr>
      <vt:lpstr>GİRİŞ</vt:lpstr>
      <vt:lpstr>GİRİŞ</vt:lpstr>
      <vt:lpstr>GİRİŞ</vt:lpstr>
      <vt:lpstr>GİRİŞ</vt:lpstr>
      <vt:lpstr>GİRİŞ</vt:lpstr>
      <vt:lpstr>GİRİŞ</vt:lpstr>
      <vt:lpstr>GİRİŞ</vt:lpstr>
      <vt:lpstr>METOD</vt:lpstr>
      <vt:lpstr>METOD</vt:lpstr>
      <vt:lpstr>Delphi süreci</vt:lpstr>
      <vt:lpstr>DELPHİ SÜRECİ</vt:lpstr>
      <vt:lpstr>DELPHİ SÜRECİ</vt:lpstr>
      <vt:lpstr>BULGULAR</vt:lpstr>
      <vt:lpstr>BULGULAR</vt:lpstr>
      <vt:lpstr>BULGULAR</vt:lpstr>
      <vt:lpstr>BULGULAR</vt:lpstr>
      <vt:lpstr>BULGULAR</vt:lpstr>
      <vt:lpstr>BULGULAR</vt:lpstr>
      <vt:lpstr>BULGULAR</vt:lpstr>
      <vt:lpstr>BULGULAR </vt:lpstr>
      <vt:lpstr>Yeniden ışınlama tanımı</vt:lpstr>
      <vt:lpstr>Yeniden ışınlama tanımı</vt:lpstr>
      <vt:lpstr>Yeniden ışınlama tanımı</vt:lpstr>
      <vt:lpstr>Yeniden ışınlama tanımı</vt:lpstr>
      <vt:lpstr>Yeniden ışınlama tanımı </vt:lpstr>
      <vt:lpstr>Yeniden ışınlama tanımı </vt:lpstr>
      <vt:lpstr>Yeniden ışınlama tanımı </vt:lpstr>
      <vt:lpstr>Yeniden ışınlama tanımı </vt:lpstr>
      <vt:lpstr>Yeniden ışınlama tanımı </vt:lpstr>
      <vt:lpstr>PowerPoint Sunusu</vt:lpstr>
      <vt:lpstr>PowerPoint Sunusu</vt:lpstr>
      <vt:lpstr>Yeniden ışınlama tanımı </vt:lpstr>
      <vt:lpstr>TARTIŞMA </vt:lpstr>
      <vt:lpstr>YENİDEN IŞINLAMAYI TANIMLAMA</vt:lpstr>
      <vt:lpstr>YENİDEN IŞINLAMAYI TANIMLAMA</vt:lpstr>
      <vt:lpstr>YENİDEN IŞINLAMAYI TANIMLAMA</vt:lpstr>
      <vt:lpstr>YENİDEN IŞINLAMAYI TANIMLAMA</vt:lpstr>
      <vt:lpstr> Yeniden ışınlama ile ilgili klinik araştırmalar için raporlama yönergeleri </vt:lpstr>
      <vt:lpstr> Yeniden ışınlama ile ilgili klinik araştırmalar için raporlama yönergeleri</vt:lpstr>
      <vt:lpstr> Yeniden ışınlama ile ilgili klinik araştırmalar için raporlama yönergeleri</vt:lpstr>
      <vt:lpstr>1-Disiplinlerarası yönetim ve ortak karar alma</vt:lpstr>
      <vt:lpstr>2-Hastalara ve tümörlere özgü faktörler</vt:lpstr>
      <vt:lpstr>3-Radyobiyoloji</vt:lpstr>
      <vt:lpstr>4-Yeniden Işınlamaya Özgü Faktörler</vt:lpstr>
      <vt:lpstr>4-Yeniden Işınlamaya Özgü Faktörler</vt:lpstr>
      <vt:lpstr>4-Yeniden Işınlamaya Özgü Faktörler</vt:lpstr>
      <vt:lpstr>Sonuçlar </vt:lpstr>
      <vt:lpstr>Sonuçlar </vt:lpstr>
      <vt:lpstr>DİNLEDİĞİNİZ İÇİN TEŞEKKÜR EDERİM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c:title>
  <dc:creator/>
  <cp:lastModifiedBy/>
  <cp:revision>1255</cp:revision>
  <dcterms:created xsi:type="dcterms:W3CDTF">2022-12-16T10:02:57Z</dcterms:created>
  <dcterms:modified xsi:type="dcterms:W3CDTF">2022-12-29T17:25:39Z</dcterms:modified>
</cp:coreProperties>
</file>