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60110" y="1347107"/>
            <a:ext cx="7890026" cy="1993436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chemeClr val="tx1"/>
                </a:solidFill>
              </a:rPr>
              <a:t>OLİGOMETASTATİK,OLİGORECURREN VE OLİGOPROGRESİF HASTALIKTA RADYOTERAPİ</a:t>
            </a:r>
            <a:br>
              <a:rPr lang="tr-TR" sz="3200" dirty="0">
                <a:solidFill>
                  <a:schemeClr val="tx1"/>
                </a:solidFill>
              </a:rPr>
            </a:b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11894D4C-0BC9-34C3-5FD5-9555AD02EE03}"/>
              </a:ext>
            </a:extLst>
          </p:cNvPr>
          <p:cNvSpPr txBox="1"/>
          <p:nvPr/>
        </p:nvSpPr>
        <p:spPr>
          <a:xfrm>
            <a:off x="2006353" y="3506680"/>
            <a:ext cx="7306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                                             DR. MUSTAFA CAN BERK YÜCEL</a:t>
            </a:r>
          </a:p>
        </p:txBody>
      </p:sp>
    </p:spTree>
    <p:extLst>
      <p:ext uri="{BB962C8B-B14F-4D97-AF65-F5344CB8AC3E}">
        <p14:creationId xmlns:p14="http://schemas.microsoft.com/office/powerpoint/2010/main" val="130254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De </a:t>
            </a:r>
            <a:r>
              <a:rPr lang="tr-TR" dirty="0" err="1"/>
              <a:t>novo</a:t>
            </a:r>
            <a:r>
              <a:rPr lang="tr-TR" dirty="0"/>
              <a:t> veya nükseden </a:t>
            </a:r>
            <a:r>
              <a:rPr lang="tr-TR" dirty="0" err="1"/>
              <a:t>OPC’li</a:t>
            </a:r>
            <a:r>
              <a:rPr lang="tr-TR" dirty="0"/>
              <a:t> hastaların optimal yönetimi, PSMA-PET gibi gelişmiş moleküler görüntülemenin ortaya çıkması nedeniyle her zamankinden daha önemli hale geldi.</a:t>
            </a:r>
          </a:p>
        </p:txBody>
      </p:sp>
    </p:spTree>
    <p:extLst>
      <p:ext uri="{BB962C8B-B14F-4D97-AF65-F5344CB8AC3E}">
        <p14:creationId xmlns:p14="http://schemas.microsoft.com/office/powerpoint/2010/main" val="39416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Öte yandan, </a:t>
            </a:r>
            <a:r>
              <a:rPr lang="tr-TR" dirty="0" err="1"/>
              <a:t>oligoprogresif</a:t>
            </a:r>
            <a:r>
              <a:rPr lang="tr-TR" dirty="0"/>
              <a:t> hastalık, sistemik tedavi sırasında birkaç bölgede (yine, genellikle ≤3-5) hastalık ilerlemesi ile karakterize edilir.</a:t>
            </a:r>
          </a:p>
          <a:p>
            <a:pPr>
              <a:lnSpc>
                <a:spcPct val="150000"/>
              </a:lnSpc>
            </a:pPr>
            <a:r>
              <a:rPr lang="tr-TR" dirty="0"/>
              <a:t>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oligometastatik</a:t>
            </a:r>
            <a:r>
              <a:rPr lang="tr-TR" dirty="0"/>
              <a:t> hastalıkta hem akciğer hem de meme kanseri için metastaza yönelik tedavide faydalı </a:t>
            </a:r>
            <a:r>
              <a:rPr lang="tr-TR" dirty="0" err="1"/>
              <a:t>görünsede</a:t>
            </a:r>
            <a:r>
              <a:rPr lang="tr-TR" dirty="0"/>
              <a:t>, son faz II verileri, </a:t>
            </a:r>
            <a:r>
              <a:rPr lang="tr-TR" dirty="0" err="1"/>
              <a:t>oligo-progresif</a:t>
            </a:r>
            <a:r>
              <a:rPr lang="tr-TR" dirty="0"/>
              <a:t> lezyonlara yönelik lokal tedavinin, </a:t>
            </a:r>
            <a:r>
              <a:rPr lang="tr-TR" dirty="0" err="1"/>
              <a:t>NSCLC'deki</a:t>
            </a:r>
            <a:r>
              <a:rPr lang="tr-TR" dirty="0"/>
              <a:t> sonuçları iyileştirdiğini, ancak meme kanserinde faydalı olmadığı gösterildi. </a:t>
            </a:r>
          </a:p>
        </p:txBody>
      </p:sp>
    </p:spTree>
    <p:extLst>
      <p:ext uri="{BB962C8B-B14F-4D97-AF65-F5344CB8AC3E}">
        <p14:creationId xmlns:p14="http://schemas.microsoft.com/office/powerpoint/2010/main" val="77234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Oligoprogresif</a:t>
            </a:r>
            <a:r>
              <a:rPr lang="tr-TR" dirty="0"/>
              <a:t> prostat kanseri için optimal tedavi de belirsizliğini koruyor. </a:t>
            </a:r>
            <a:r>
              <a:rPr lang="tr-TR" dirty="0" err="1"/>
              <a:t>Oligoprogresif</a:t>
            </a:r>
            <a:r>
              <a:rPr lang="tr-TR" dirty="0"/>
              <a:t> prostat kanserinde MDT, bir sonraki basamak sistemik tedaviye bir değişikliği geciktirmek için sıklıkla kullanılır, ancak bu klinik uygulamanın sonuç faydalarını göstermek için ileriye dönük veriler eksiktir.</a:t>
            </a:r>
          </a:p>
        </p:txBody>
      </p:sp>
    </p:spTree>
    <p:extLst>
      <p:ext uri="{BB962C8B-B14F-4D97-AF65-F5344CB8AC3E}">
        <p14:creationId xmlns:p14="http://schemas.microsoft.com/office/powerpoint/2010/main" val="268740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Oligometastatik Hastalıkta Radyoterapi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OPC'de</a:t>
            </a:r>
            <a:r>
              <a:rPr lang="tr-TR" dirty="0"/>
              <a:t>  RT kullanımına rehberlik edecek mevcut veriler az olsa da, mevcut çalışmalar </a:t>
            </a:r>
          </a:p>
          <a:p>
            <a:pPr>
              <a:lnSpc>
                <a:spcPct val="150000"/>
              </a:lnSpc>
            </a:pPr>
            <a:r>
              <a:rPr lang="tr-TR" dirty="0"/>
              <a:t>1) </a:t>
            </a:r>
            <a:r>
              <a:rPr lang="tr-TR" dirty="0" err="1"/>
              <a:t>primer</a:t>
            </a:r>
            <a:r>
              <a:rPr lang="tr-TR" dirty="0"/>
              <a:t> tümöre tedavi ve </a:t>
            </a:r>
          </a:p>
          <a:p>
            <a:pPr>
              <a:lnSpc>
                <a:spcPct val="150000"/>
              </a:lnSpc>
            </a:pPr>
            <a:r>
              <a:rPr lang="tr-TR" dirty="0"/>
              <a:t>2) hem </a:t>
            </a:r>
            <a:r>
              <a:rPr lang="tr-TR" dirty="0" err="1"/>
              <a:t>primer</a:t>
            </a:r>
            <a:r>
              <a:rPr lang="tr-TR" dirty="0"/>
              <a:t> tümör hem de </a:t>
            </a:r>
            <a:r>
              <a:rPr lang="tr-TR" dirty="0" err="1"/>
              <a:t>oligometastatik</a:t>
            </a:r>
            <a:r>
              <a:rPr lang="tr-TR" dirty="0"/>
              <a:t> bölgelere tedavi rolünü ele almaya çalıştı. </a:t>
            </a:r>
          </a:p>
          <a:p>
            <a:pPr>
              <a:lnSpc>
                <a:spcPct val="150000"/>
              </a:lnSpc>
            </a:pPr>
            <a:r>
              <a:rPr lang="tr-TR" dirty="0"/>
              <a:t>STAMPEDE </a:t>
            </a:r>
            <a:r>
              <a:rPr lang="tr-TR" dirty="0" err="1"/>
              <a:t>Arm</a:t>
            </a:r>
            <a:r>
              <a:rPr lang="tr-TR" dirty="0"/>
              <a:t> H, yeni teşhis edilmiş </a:t>
            </a:r>
            <a:r>
              <a:rPr lang="tr-TR" dirty="0" err="1"/>
              <a:t>metastatik</a:t>
            </a:r>
            <a:r>
              <a:rPr lang="tr-TR" dirty="0"/>
              <a:t> prostat kanseri olan hastalarda </a:t>
            </a:r>
            <a:r>
              <a:rPr lang="tr-TR" dirty="0" err="1"/>
              <a:t>primer</a:t>
            </a:r>
            <a:r>
              <a:rPr lang="tr-TR" dirty="0"/>
              <a:t> tümöre radyoterapi kullanımını inceledi. </a:t>
            </a:r>
          </a:p>
          <a:p>
            <a:pPr>
              <a:lnSpc>
                <a:spcPct val="150000"/>
              </a:lnSpc>
            </a:pPr>
            <a:r>
              <a:rPr lang="tr-TR" dirty="0"/>
              <a:t>Bu çalışmada, herhangi bir </a:t>
            </a:r>
            <a:r>
              <a:rPr lang="tr-TR" dirty="0" err="1"/>
              <a:t>metastatik</a:t>
            </a:r>
            <a:r>
              <a:rPr lang="tr-TR" dirty="0"/>
              <a:t> hastalık yüküne sahip </a:t>
            </a:r>
            <a:r>
              <a:rPr lang="tr-TR" dirty="0" err="1"/>
              <a:t>metastatik</a:t>
            </a:r>
            <a:r>
              <a:rPr lang="tr-TR" dirty="0"/>
              <a:t> prostat kanseri (</a:t>
            </a:r>
            <a:r>
              <a:rPr lang="tr-TR" dirty="0" err="1"/>
              <a:t>mPCa</a:t>
            </a:r>
            <a:r>
              <a:rPr lang="tr-TR" dirty="0"/>
              <a:t>) olan 2.061 erkek, 01/2013 ila 12/2015 arasında sistemik tedavi ve sistemik tedavi ile birlikte RT koluna </a:t>
            </a:r>
            <a:r>
              <a:rPr lang="tr-TR" dirty="0" err="1"/>
              <a:t>randomize</a:t>
            </a:r>
            <a:r>
              <a:rPr lang="tr-TR" dirty="0"/>
              <a:t> edildi.</a:t>
            </a:r>
          </a:p>
        </p:txBody>
      </p:sp>
    </p:spTree>
    <p:extLst>
      <p:ext uri="{BB962C8B-B14F-4D97-AF65-F5344CB8AC3E}">
        <p14:creationId xmlns:p14="http://schemas.microsoft.com/office/powerpoint/2010/main" val="926432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OS açısından, RT alan ve RT almayan kollar arasında anlamlı fark olmasa da, alt grup analizi, CHAARTED çalışmasına göre düşük hacimli </a:t>
            </a:r>
            <a:r>
              <a:rPr lang="tr-TR" dirty="0" err="1"/>
              <a:t>metastatik</a:t>
            </a:r>
            <a:r>
              <a:rPr lang="tr-TR" dirty="0"/>
              <a:t> hastalık durumunda prostata RT alan hastalarda </a:t>
            </a:r>
            <a:r>
              <a:rPr lang="tr-TR" dirty="0" err="1"/>
              <a:t>OS'de</a:t>
            </a:r>
            <a:r>
              <a:rPr lang="tr-TR" dirty="0"/>
              <a:t> anlamlı bir artış gözlendi.</a:t>
            </a:r>
          </a:p>
          <a:p>
            <a:pPr>
              <a:lnSpc>
                <a:spcPct val="150000"/>
              </a:lnSpc>
            </a:pPr>
            <a:r>
              <a:rPr lang="tr-TR" dirty="0"/>
              <a:t>Ardından, </a:t>
            </a:r>
            <a:r>
              <a:rPr lang="tr-TR" dirty="0" err="1"/>
              <a:t>metastatik</a:t>
            </a:r>
            <a:r>
              <a:rPr lang="tr-TR" dirty="0"/>
              <a:t> hastalık yükünün daha kesin bir tanımı kullanılarak STAMPEDE </a:t>
            </a:r>
            <a:r>
              <a:rPr lang="tr-TR" dirty="0" err="1"/>
              <a:t>arm</a:t>
            </a:r>
            <a:r>
              <a:rPr lang="tr-TR" dirty="0"/>
              <a:t> H'nin bir analizi yapıldı. Bu analizde, bölgesel olmayan lenf </a:t>
            </a:r>
            <a:r>
              <a:rPr lang="tr-TR" dirty="0" err="1"/>
              <a:t>nodu</a:t>
            </a:r>
            <a:r>
              <a:rPr lang="tr-TR" dirty="0"/>
              <a:t> veya ≤3 kemik metastazı olan hastalarda </a:t>
            </a:r>
            <a:r>
              <a:rPr lang="tr-TR" dirty="0" err="1"/>
              <a:t>OS'nin</a:t>
            </a:r>
            <a:r>
              <a:rPr lang="tr-TR" dirty="0"/>
              <a:t> iyileştiği bulundu</a:t>
            </a:r>
          </a:p>
        </p:txBody>
      </p:sp>
    </p:spTree>
    <p:extLst>
      <p:ext uri="{BB962C8B-B14F-4D97-AF65-F5344CB8AC3E}">
        <p14:creationId xmlns:p14="http://schemas.microsoft.com/office/powerpoint/2010/main" val="282130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Radyoterapi kolundaki hastaların sadece %5'i </a:t>
            </a:r>
            <a:r>
              <a:rPr lang="tr-TR" dirty="0" err="1"/>
              <a:t>grade</a:t>
            </a:r>
            <a:r>
              <a:rPr lang="tr-TR" dirty="0"/>
              <a:t> 3 veya </a:t>
            </a:r>
            <a:r>
              <a:rPr lang="tr-TR" dirty="0" err="1"/>
              <a:t>grade</a:t>
            </a:r>
            <a:r>
              <a:rPr lang="tr-TR" dirty="0"/>
              <a:t> 4 </a:t>
            </a:r>
            <a:r>
              <a:rPr lang="tr-TR" dirty="0" err="1"/>
              <a:t>toksisite</a:t>
            </a:r>
            <a:r>
              <a:rPr lang="tr-TR" dirty="0"/>
              <a:t> bildirmiştir ve </a:t>
            </a:r>
            <a:r>
              <a:rPr lang="tr-TR" dirty="0" err="1"/>
              <a:t>grade</a:t>
            </a:r>
            <a:r>
              <a:rPr lang="tr-TR" dirty="0"/>
              <a:t> 5 </a:t>
            </a:r>
            <a:r>
              <a:rPr lang="tr-TR" dirty="0" err="1"/>
              <a:t>toksisite</a:t>
            </a:r>
            <a:r>
              <a:rPr lang="tr-TR" dirty="0"/>
              <a:t> bildirilmemiştir. </a:t>
            </a:r>
          </a:p>
          <a:p>
            <a:pPr>
              <a:lnSpc>
                <a:spcPct val="150000"/>
              </a:lnSpc>
            </a:pPr>
            <a:r>
              <a:rPr lang="tr-TR" dirty="0"/>
              <a:t>Klinik fayda göstermenin yanı sıra, lokal terapi </a:t>
            </a:r>
            <a:r>
              <a:rPr lang="tr-TR" dirty="0" err="1"/>
              <a:t>cost-effective</a:t>
            </a:r>
            <a:r>
              <a:rPr lang="tr-TR" dirty="0"/>
              <a:t> görünmektedir. </a:t>
            </a:r>
            <a:r>
              <a:rPr lang="tr-TR" dirty="0" err="1"/>
              <a:t>Lester-Coll</a:t>
            </a:r>
            <a:r>
              <a:rPr lang="tr-TR" dirty="0"/>
              <a:t> ve ark. STAMPEDE </a:t>
            </a:r>
            <a:r>
              <a:rPr lang="tr-TR" dirty="0" err="1"/>
              <a:t>Arm</a:t>
            </a:r>
            <a:r>
              <a:rPr lang="tr-TR" dirty="0"/>
              <a:t> H verilerini kullanan düşük yük </a:t>
            </a:r>
            <a:r>
              <a:rPr lang="tr-TR" dirty="0" err="1"/>
              <a:t>metastatik</a:t>
            </a:r>
            <a:r>
              <a:rPr lang="tr-TR" dirty="0"/>
              <a:t> hastalığı olan erkeklerden elde edilen verileri kullanan bir maliyet etkinliği çalışması yürüttü ve </a:t>
            </a:r>
            <a:r>
              <a:rPr lang="tr-TR" dirty="0" err="1"/>
              <a:t>ADT'ye</a:t>
            </a:r>
            <a:r>
              <a:rPr lang="tr-TR" dirty="0"/>
              <a:t> ek olarak prostata yönelik radyoterapinin dahil edilmesinin, </a:t>
            </a:r>
            <a:r>
              <a:rPr lang="tr-TR" dirty="0" err="1"/>
              <a:t>ADT'den</a:t>
            </a:r>
            <a:r>
              <a:rPr lang="tr-TR" dirty="0"/>
              <a:t> daha düşük bir maliyetle daha yüksek kalitede yaşam ilişkili olduğunu buldu.</a:t>
            </a:r>
          </a:p>
        </p:txBody>
      </p:sp>
    </p:spTree>
    <p:extLst>
      <p:ext uri="{BB962C8B-B14F-4D97-AF65-F5344CB8AC3E}">
        <p14:creationId xmlns:p14="http://schemas.microsoft.com/office/powerpoint/2010/main" val="452874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HORRAD, 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OPC’nin</a:t>
            </a:r>
            <a:r>
              <a:rPr lang="tr-TR" dirty="0"/>
              <a:t> lokal tedavinin prostat üzerindeki etkisini inceleyen başka bir faz III çalışmasıdır. </a:t>
            </a:r>
          </a:p>
          <a:p>
            <a:pPr>
              <a:lnSpc>
                <a:spcPct val="150000"/>
              </a:lnSpc>
            </a:pPr>
            <a:r>
              <a:rPr lang="tr-TR" dirty="0"/>
              <a:t>Önceden tedavi edilmemiş 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mPCa</a:t>
            </a:r>
            <a:r>
              <a:rPr lang="tr-TR" dirty="0"/>
              <a:t>, PSA&gt;20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</a:t>
            </a:r>
            <a:r>
              <a:rPr lang="tr-TR" dirty="0"/>
              <a:t> ve sınırsız kemik metastazı olan 432 erkek, tek başına ADT ve RT + </a:t>
            </a:r>
            <a:r>
              <a:rPr lang="tr-TR" dirty="0" err="1"/>
              <a:t>ADT'ye</a:t>
            </a:r>
            <a:r>
              <a:rPr lang="tr-TR" dirty="0"/>
              <a:t>, </a:t>
            </a:r>
            <a:r>
              <a:rPr lang="tr-TR" dirty="0" err="1"/>
              <a:t>randomize</a:t>
            </a:r>
            <a:r>
              <a:rPr lang="tr-TR" dirty="0"/>
              <a:t> edildi. </a:t>
            </a:r>
          </a:p>
          <a:p>
            <a:pPr>
              <a:lnSpc>
                <a:spcPct val="150000"/>
              </a:lnSpc>
            </a:pPr>
            <a:r>
              <a:rPr lang="tr-TR" dirty="0"/>
              <a:t>Birincil son nokta olan OS, iki kol arasında anlamlı değildi (HR=0.90, %95 GA 0.70-1.14). </a:t>
            </a:r>
          </a:p>
          <a:p>
            <a:pPr>
              <a:lnSpc>
                <a:spcPct val="150000"/>
              </a:lnSpc>
            </a:pPr>
            <a:r>
              <a:rPr lang="tr-TR" dirty="0"/>
              <a:t>Ayrıca, 5'ten az metastazı olan hastaların alt grup analizi de </a:t>
            </a:r>
            <a:r>
              <a:rPr lang="tr-TR" dirty="0" err="1"/>
              <a:t>OS'de</a:t>
            </a:r>
            <a:r>
              <a:rPr lang="tr-TR" dirty="0"/>
              <a:t> istatistiksel olarak anlamlı bir fark göstermedi.</a:t>
            </a:r>
          </a:p>
        </p:txBody>
      </p:sp>
    </p:spTree>
    <p:extLst>
      <p:ext uri="{BB962C8B-B14F-4D97-AF65-F5344CB8AC3E}">
        <p14:creationId xmlns:p14="http://schemas.microsoft.com/office/powerpoint/2010/main" val="3472536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Bu, </a:t>
            </a:r>
            <a:r>
              <a:rPr lang="tr-TR" dirty="0" err="1"/>
              <a:t>oligometastatik</a:t>
            </a:r>
            <a:r>
              <a:rPr lang="tr-TR" dirty="0"/>
              <a:t> durumda lokal tedavinin yararına dair şüphe uyandırsa da, STAMPEDE ve HORRAD çalışmalarının birleştirilmiş analizinin, 5'ten az kemik metastazı olan hastalarda 3 yıllık sağkalımda %7'lik bir iyileşme gösterilmiştir.</a:t>
            </a:r>
          </a:p>
          <a:p>
            <a:pPr>
              <a:lnSpc>
                <a:spcPct val="150000"/>
              </a:lnSpc>
            </a:pPr>
            <a:r>
              <a:rPr lang="tr-TR" dirty="0"/>
              <a:t>Lokal tedavinin metastatik </a:t>
            </a:r>
            <a:r>
              <a:rPr lang="tr-TR" dirty="0" err="1"/>
              <a:t>hastalıkdaki</a:t>
            </a:r>
            <a:r>
              <a:rPr lang="tr-TR" dirty="0"/>
              <a:t> rolü, prospektif çalışmalarda PEACE-1 ve SWOG 1802'de daha fazla araştırılmaktadır, ancak her iki çalışma için de herhangi bir sayıda metastatik lezyonu olan hastaları içermesine rağmen, OPC ile alakaları şu anda belirsizdir.</a:t>
            </a:r>
          </a:p>
        </p:txBody>
      </p:sp>
    </p:spTree>
    <p:extLst>
      <p:ext uri="{BB962C8B-B14F-4D97-AF65-F5344CB8AC3E}">
        <p14:creationId xmlns:p14="http://schemas.microsoft.com/office/powerpoint/2010/main" val="4292174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OPC'de</a:t>
            </a:r>
            <a:r>
              <a:rPr lang="tr-TR" dirty="0"/>
              <a:t> Total </a:t>
            </a:r>
            <a:r>
              <a:rPr lang="tr-TR" dirty="0" err="1"/>
              <a:t>Konsolidatif</a:t>
            </a:r>
            <a:r>
              <a:rPr lang="tr-TR" dirty="0"/>
              <a:t> Tedavi(TCT) için tek prospektif kanıt, </a:t>
            </a:r>
            <a:r>
              <a:rPr lang="tr-TR" dirty="0" err="1"/>
              <a:t>neoadjuvan</a:t>
            </a:r>
            <a:r>
              <a:rPr lang="tr-TR" dirty="0"/>
              <a:t> kemoterapi, radikal </a:t>
            </a:r>
            <a:r>
              <a:rPr lang="tr-TR" dirty="0" err="1"/>
              <a:t>prostatektomi</a:t>
            </a:r>
            <a:r>
              <a:rPr lang="tr-TR" dirty="0"/>
              <a:t>, MDT+/- prostatik yatağa adjuvan RT ile ardışık tedavi uygulanan 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OPC'li</a:t>
            </a:r>
            <a:r>
              <a:rPr lang="tr-TR" dirty="0"/>
              <a:t> (≤5 metastaz) 12 erkekten oluşan çalışmadan gelmektedir.</a:t>
            </a:r>
          </a:p>
          <a:p>
            <a:pPr>
              <a:lnSpc>
                <a:spcPct val="150000"/>
              </a:lnSpc>
            </a:pPr>
            <a:r>
              <a:rPr lang="tr-TR" dirty="0"/>
              <a:t>3 yılda, biyokimyasal </a:t>
            </a:r>
            <a:r>
              <a:rPr lang="tr-TR" dirty="0" err="1"/>
              <a:t>relapssız</a:t>
            </a:r>
            <a:r>
              <a:rPr lang="tr-TR" dirty="0"/>
              <a:t> </a:t>
            </a:r>
            <a:r>
              <a:rPr lang="tr-TR" dirty="0" err="1"/>
              <a:t>sağkalım</a:t>
            </a:r>
            <a:r>
              <a:rPr lang="tr-TR" dirty="0"/>
              <a:t> %67 idi ve hepsi hayatta kaldı, ≥G3 akut </a:t>
            </a:r>
            <a:r>
              <a:rPr lang="tr-TR" dirty="0" err="1"/>
              <a:t>toksisitesi</a:t>
            </a:r>
            <a:r>
              <a:rPr lang="tr-TR" dirty="0"/>
              <a:t> ve herhangi bir şiddette geç </a:t>
            </a:r>
            <a:r>
              <a:rPr lang="tr-TR" dirty="0" err="1"/>
              <a:t>toksisite</a:t>
            </a:r>
            <a:r>
              <a:rPr lang="tr-TR" dirty="0"/>
              <a:t> bildirilmedi.</a:t>
            </a:r>
          </a:p>
        </p:txBody>
      </p:sp>
    </p:spTree>
    <p:extLst>
      <p:ext uri="{BB962C8B-B14F-4D97-AF65-F5344CB8AC3E}">
        <p14:creationId xmlns:p14="http://schemas.microsoft.com/office/powerpoint/2010/main" val="1837914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7CFA0DEC-8543-7833-9150-5561DADC2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25" y="470517"/>
            <a:ext cx="8408608" cy="585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9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Prostat kanseri, dünya genelinde erkekler arasında en sık görülen ikinci </a:t>
            </a:r>
            <a:r>
              <a:rPr lang="tr-TR" dirty="0" err="1"/>
              <a:t>malignite</a:t>
            </a:r>
            <a:r>
              <a:rPr lang="tr-TR" dirty="0"/>
              <a:t> ve kansere bağlı ölümlerin altıncı en yaygın nedenidir. </a:t>
            </a:r>
          </a:p>
          <a:p>
            <a:pPr>
              <a:lnSpc>
                <a:spcPct val="150000"/>
              </a:lnSpc>
            </a:pPr>
            <a:r>
              <a:rPr lang="tr-TR" dirty="0"/>
              <a:t>Prostat spesifik antijenin (PSA) taranmasının ortaya çıkması nedeniyle, prostat kanseri, özellikle gelişmiş ülkelerde erken teşhis edilir. </a:t>
            </a:r>
          </a:p>
          <a:p>
            <a:pPr>
              <a:lnSpc>
                <a:spcPct val="150000"/>
              </a:lnSpc>
            </a:pPr>
            <a:r>
              <a:rPr lang="tr-TR" dirty="0"/>
              <a:t>Düşük ve orta riskli prostat kanseri için sonuçlar olumlu olsa da, yüksek riskli hastalığı olan erkeklerin önemli bir kısmında nüks yaşanmaktadır.</a:t>
            </a:r>
          </a:p>
        </p:txBody>
      </p:sp>
    </p:spTree>
    <p:extLst>
      <p:ext uri="{BB962C8B-B14F-4D97-AF65-F5344CB8AC3E}">
        <p14:creationId xmlns:p14="http://schemas.microsoft.com/office/powerpoint/2010/main" val="245476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C09B9C-9501-FE1A-2C92-A7C904DD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tx1"/>
                </a:solidFill>
              </a:rPr>
              <a:t>OLİGOREKÜRRENS HASTALIKTA RADYOTERAPİ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4C391F-890D-6AD6-3010-D047E77FE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Oligometastatik</a:t>
            </a:r>
            <a:r>
              <a:rPr lang="tr-TR" dirty="0"/>
              <a:t> hastalıkta MDT için çoğu kanıt ORD üzerine faz II </a:t>
            </a:r>
            <a:r>
              <a:rPr lang="tr-TR" dirty="0" err="1"/>
              <a:t>RKÇ'lerden</a:t>
            </a:r>
            <a:r>
              <a:rPr lang="tr-TR" dirty="0"/>
              <a:t> gelir, ancak çalışmalar arasındaki birincil sonlanım noktalarının çeşitliliği </a:t>
            </a:r>
            <a:r>
              <a:rPr lang="tr-TR" dirty="0" err="1"/>
              <a:t>RT'nin</a:t>
            </a:r>
            <a:r>
              <a:rPr lang="tr-TR" dirty="0"/>
              <a:t> klinik uygulamasını belirsiz hale getirebilir.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SABR-COMET çalışmasında 1-5 metastazlı çeşitli </a:t>
            </a:r>
            <a:r>
              <a:rPr lang="tr-TR" dirty="0" err="1"/>
              <a:t>malignitelerden</a:t>
            </a:r>
            <a:r>
              <a:rPr lang="tr-TR" dirty="0"/>
              <a:t> </a:t>
            </a:r>
            <a:r>
              <a:rPr lang="tr-TR" dirty="0" err="1"/>
              <a:t>ORD'si</a:t>
            </a:r>
            <a:r>
              <a:rPr lang="tr-TR" dirty="0"/>
              <a:t> olan 99 hasta SOC ve </a:t>
            </a:r>
            <a:r>
              <a:rPr lang="tr-TR" dirty="0" err="1"/>
              <a:t>stereotaktik</a:t>
            </a:r>
            <a:r>
              <a:rPr lang="tr-TR" dirty="0"/>
              <a:t> radyoterapiye </a:t>
            </a:r>
            <a:r>
              <a:rPr lang="tr-TR" dirty="0" err="1"/>
              <a:t>randomize</a:t>
            </a:r>
            <a:r>
              <a:rPr lang="tr-TR" dirty="0"/>
              <a:t> edildi. </a:t>
            </a:r>
          </a:p>
          <a:p>
            <a:pPr>
              <a:lnSpc>
                <a:spcPct val="150000"/>
              </a:lnSpc>
            </a:pPr>
            <a:r>
              <a:rPr lang="tr-TR" dirty="0"/>
              <a:t>Bu çalışmaya dahil edilen 99 hastanın sadece 16'sı prostat kanseridir. 5 yılda OS, MDT kolunda %42.3 SOC kolunda %17.7 </a:t>
            </a:r>
            <a:r>
              <a:rPr lang="tr-TR" dirty="0" err="1"/>
              <a:t>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6058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416A63-937D-C21F-2A86-6E0EA0F4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809C38-D68A-A8A2-6B1D-1B0005499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Bu çalışmanın bazı </a:t>
            </a:r>
            <a:r>
              <a:rPr lang="tr-TR" dirty="0" err="1"/>
              <a:t>eksıklıkleri</a:t>
            </a:r>
            <a:r>
              <a:rPr lang="tr-TR" dirty="0"/>
              <a:t> vardır:</a:t>
            </a:r>
          </a:p>
          <a:p>
            <a:pPr>
              <a:lnSpc>
                <a:spcPct val="150000"/>
              </a:lnSpc>
            </a:pPr>
            <a:r>
              <a:rPr lang="tr-TR" dirty="0"/>
              <a:t>İlk olarak, bu çalışma prostat kanserinin sadece küçük bir kısmı temsil ettiği çoklu histolojileri içerdiği göz önüne alındığında, bu sonuçları </a:t>
            </a:r>
            <a:r>
              <a:rPr lang="tr-TR" dirty="0" err="1"/>
              <a:t>oligorekürren</a:t>
            </a:r>
            <a:r>
              <a:rPr lang="tr-TR" dirty="0"/>
              <a:t> prostat kanserli tüm hastalara uygulamak zordur. </a:t>
            </a:r>
          </a:p>
          <a:p>
            <a:pPr>
              <a:lnSpc>
                <a:spcPct val="150000"/>
              </a:lnSpc>
            </a:pPr>
            <a:r>
              <a:rPr lang="tr-TR" dirty="0"/>
              <a:t>Ayrıca, prostat kanseri hastalarının iki kol arasında çarpık bir oranı vardı ve prostat kanseri hastaları MDT alanların %21'ini oluştururken, SOC alanların sadece %6'sını oluşturuyordu. Prostat kanserinin diğer kanserlere oranla daha olumlu seyrediyor olması, MDT kolunda daha yüksek bir OS oranına yol açmış olabilir.</a:t>
            </a:r>
          </a:p>
        </p:txBody>
      </p:sp>
    </p:spTree>
    <p:extLst>
      <p:ext uri="{BB962C8B-B14F-4D97-AF65-F5344CB8AC3E}">
        <p14:creationId xmlns:p14="http://schemas.microsoft.com/office/powerpoint/2010/main" val="2303688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87BBD8-695A-A529-6F15-ACDDD9E31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8A4DFD-36B0-4D2A-6D19-4928313F9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STOMP, </a:t>
            </a:r>
            <a:r>
              <a:rPr lang="tr-TR" dirty="0" err="1"/>
              <a:t>asemptomatik</a:t>
            </a:r>
            <a:r>
              <a:rPr lang="tr-TR" dirty="0"/>
              <a:t> </a:t>
            </a:r>
            <a:r>
              <a:rPr lang="tr-TR" dirty="0" err="1"/>
              <a:t>ORD'si</a:t>
            </a:r>
            <a:r>
              <a:rPr lang="tr-TR" dirty="0"/>
              <a:t> olan, </a:t>
            </a:r>
            <a:r>
              <a:rPr lang="tr-TR" dirty="0" err="1"/>
              <a:t>PET'te</a:t>
            </a:r>
            <a:r>
              <a:rPr lang="tr-TR" dirty="0"/>
              <a:t> 3 veya daha az metastazı olan prostat kanserli 62 erkeği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küratif</a:t>
            </a:r>
            <a:r>
              <a:rPr lang="tr-TR" dirty="0"/>
              <a:t> tedaviden sonra , MDT veya gözlem koluna 1:1 </a:t>
            </a:r>
            <a:r>
              <a:rPr lang="tr-TR" dirty="0" err="1"/>
              <a:t>randomize</a:t>
            </a:r>
            <a:r>
              <a:rPr lang="tr-TR" dirty="0"/>
              <a:t> eden bir faz II </a:t>
            </a:r>
            <a:r>
              <a:rPr lang="tr-TR" dirty="0" err="1"/>
              <a:t>RKÇ'dir</a:t>
            </a:r>
            <a:r>
              <a:rPr lang="tr-TR" dirty="0"/>
              <a:t>. </a:t>
            </a:r>
          </a:p>
          <a:p>
            <a:pPr>
              <a:lnSpc>
                <a:spcPct val="150000"/>
              </a:lnSpc>
            </a:pPr>
            <a:r>
              <a:rPr lang="tr-TR" dirty="0"/>
              <a:t>Bu çalışmanın birincil sonlanım noktası, </a:t>
            </a:r>
            <a:r>
              <a:rPr lang="tr-TR" dirty="0" err="1"/>
              <a:t>semptomatik</a:t>
            </a:r>
            <a:r>
              <a:rPr lang="tr-TR" dirty="0"/>
              <a:t>, lokal ilerleme veya ek metastaz gelişimi için </a:t>
            </a:r>
            <a:r>
              <a:rPr lang="tr-TR" dirty="0" err="1"/>
              <a:t>ADT'ye</a:t>
            </a:r>
            <a:r>
              <a:rPr lang="tr-TR" dirty="0"/>
              <a:t> başlama </a:t>
            </a:r>
            <a:r>
              <a:rPr lang="tr-TR" dirty="0" err="1"/>
              <a:t>endikasyonları</a:t>
            </a:r>
            <a:r>
              <a:rPr lang="tr-TR" dirty="0"/>
              <a:t> ile </a:t>
            </a:r>
            <a:r>
              <a:rPr lang="tr-TR" dirty="0" err="1"/>
              <a:t>ADT'siz</a:t>
            </a:r>
            <a:r>
              <a:rPr lang="tr-TR" dirty="0"/>
              <a:t> </a:t>
            </a:r>
            <a:r>
              <a:rPr lang="tr-TR" dirty="0" err="1"/>
              <a:t>sağkalımdı</a:t>
            </a:r>
            <a:r>
              <a:rPr lang="tr-TR" dirty="0"/>
              <a:t>. 3 yıllık medyan takipte, MDT alanlar için 21 aya kıyasla, gözlem </a:t>
            </a:r>
            <a:r>
              <a:rPr lang="tr-TR" dirty="0" err="1"/>
              <a:t>kohortunda</a:t>
            </a:r>
            <a:r>
              <a:rPr lang="tr-TR" dirty="0"/>
              <a:t> medyan </a:t>
            </a:r>
            <a:r>
              <a:rPr lang="tr-TR" dirty="0" err="1"/>
              <a:t>ADT'siz</a:t>
            </a:r>
            <a:r>
              <a:rPr lang="tr-TR" dirty="0"/>
              <a:t> </a:t>
            </a:r>
            <a:r>
              <a:rPr lang="tr-TR" dirty="0" err="1"/>
              <a:t>sağkalım</a:t>
            </a:r>
            <a:r>
              <a:rPr lang="tr-TR" dirty="0"/>
              <a:t> 13 aydı.</a:t>
            </a:r>
          </a:p>
        </p:txBody>
      </p:sp>
    </p:spTree>
    <p:extLst>
      <p:ext uri="{BB962C8B-B14F-4D97-AF65-F5344CB8AC3E}">
        <p14:creationId xmlns:p14="http://schemas.microsoft.com/office/powerpoint/2010/main" val="758512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D0F3CC-2EA8-DBCA-9FD0-CDB11C3C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EC494F-D735-D3C9-1A47-08646058E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Birkaç küçük tek kollu </a:t>
            </a:r>
            <a:r>
              <a:rPr lang="tr-TR" dirty="0" err="1"/>
              <a:t>prospektif</a:t>
            </a:r>
            <a:r>
              <a:rPr lang="tr-TR" dirty="0"/>
              <a:t> çalışma da </a:t>
            </a:r>
            <a:r>
              <a:rPr lang="tr-TR" dirty="0" err="1"/>
              <a:t>ORD'de</a:t>
            </a:r>
            <a:r>
              <a:rPr lang="tr-TR" dirty="0"/>
              <a:t> </a:t>
            </a:r>
            <a:r>
              <a:rPr lang="tr-TR" dirty="0" err="1"/>
              <a:t>MDT'nin</a:t>
            </a:r>
            <a:r>
              <a:rPr lang="tr-TR" dirty="0"/>
              <a:t> güvenliğini ve etkinliğini göstermiştir.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Glicksman</a:t>
            </a:r>
            <a:r>
              <a:rPr lang="tr-TR" dirty="0"/>
              <a:t> ve ark. radikal </a:t>
            </a:r>
            <a:r>
              <a:rPr lang="tr-TR" dirty="0" err="1"/>
              <a:t>prostatektomi</a:t>
            </a:r>
            <a:r>
              <a:rPr lang="tr-TR" dirty="0"/>
              <a:t> ve </a:t>
            </a:r>
            <a:r>
              <a:rPr lang="tr-TR" dirty="0" err="1"/>
              <a:t>adjuvan</a:t>
            </a:r>
            <a:r>
              <a:rPr lang="tr-TR" dirty="0"/>
              <a:t>/kurtarma </a:t>
            </a:r>
            <a:r>
              <a:rPr lang="tr-TR" dirty="0" err="1"/>
              <a:t>RT'sinden</a:t>
            </a:r>
            <a:r>
              <a:rPr lang="tr-TR" dirty="0"/>
              <a:t> sonra yükselen </a:t>
            </a:r>
            <a:r>
              <a:rPr lang="tr-TR" dirty="0" err="1"/>
              <a:t>PSA'sı</a:t>
            </a:r>
            <a:r>
              <a:rPr lang="tr-TR" dirty="0"/>
              <a:t> olan ve yeniden </a:t>
            </a:r>
            <a:r>
              <a:rPr lang="tr-TR" dirty="0" err="1"/>
              <a:t>evrelemede</a:t>
            </a:r>
            <a:r>
              <a:rPr lang="tr-TR" dirty="0"/>
              <a:t> pozitif PSMA-PET bulguları olan hastaları kaydetti. </a:t>
            </a:r>
          </a:p>
          <a:p>
            <a:pPr>
              <a:lnSpc>
                <a:spcPct val="150000"/>
              </a:lnSpc>
            </a:pPr>
            <a:r>
              <a:rPr lang="tr-TR" dirty="0"/>
              <a:t>Hastalar, SBRT veya cerrahi (n=10) ile tedavi edildi. </a:t>
            </a:r>
          </a:p>
          <a:p>
            <a:pPr>
              <a:lnSpc>
                <a:spcPct val="150000"/>
              </a:lnSpc>
            </a:pPr>
            <a:r>
              <a:rPr lang="tr-TR" dirty="0"/>
              <a:t>15.9 aylık bir medyan takipte, tedavi edilen erkeklerin %22'sinde PSA saptanamayan düzeye geldi, genel yanıt oranı %60 ve PSA </a:t>
            </a:r>
            <a:r>
              <a:rPr lang="tr-TR" dirty="0" err="1"/>
              <a:t>progresyonuna</a:t>
            </a:r>
            <a:r>
              <a:rPr lang="tr-TR" dirty="0"/>
              <a:t> kadar geçen medyan süre 17.7 aydı, bu da ADT uygulamasında daha fazla gecikmeye izin veriyordu.</a:t>
            </a:r>
          </a:p>
          <a:p>
            <a:pPr>
              <a:lnSpc>
                <a:spcPct val="150000"/>
              </a:lnSpc>
            </a:pPr>
            <a:r>
              <a:rPr lang="tr-TR" dirty="0"/>
              <a:t>SBRT alan hastalarda G3 veya daha fazla </a:t>
            </a:r>
            <a:r>
              <a:rPr lang="tr-TR" dirty="0" err="1"/>
              <a:t>toksisite</a:t>
            </a:r>
            <a:r>
              <a:rPr lang="tr-TR" dirty="0"/>
              <a:t> gözlenmedi.</a:t>
            </a:r>
          </a:p>
        </p:txBody>
      </p:sp>
    </p:spTree>
    <p:extLst>
      <p:ext uri="{BB962C8B-B14F-4D97-AF65-F5344CB8AC3E}">
        <p14:creationId xmlns:p14="http://schemas.microsoft.com/office/powerpoint/2010/main" val="3032089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94CABA-7723-A30F-3EF1-3DFA5BBC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43B891-834A-C78D-B1C9-165B6770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MDT'nin</a:t>
            </a:r>
            <a:r>
              <a:rPr lang="tr-TR" dirty="0"/>
              <a:t> </a:t>
            </a:r>
            <a:r>
              <a:rPr lang="tr-TR" dirty="0" err="1"/>
              <a:t>ORD'de</a:t>
            </a:r>
            <a:r>
              <a:rPr lang="tr-TR" dirty="0"/>
              <a:t> kullanımı sadece klinik olarak faydalı olmakla kalmaz, aynı zamanda </a:t>
            </a:r>
            <a:r>
              <a:rPr lang="tr-TR" dirty="0" err="1"/>
              <a:t>cost-effective</a:t>
            </a:r>
            <a:r>
              <a:rPr lang="tr-TR" dirty="0"/>
              <a:t> bir tedavi stratejisi de olabilir.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STOMP çalışmasına dayanan bir </a:t>
            </a:r>
            <a:r>
              <a:rPr lang="tr-TR" dirty="0" err="1"/>
              <a:t>cost-effective</a:t>
            </a:r>
            <a:r>
              <a:rPr lang="tr-TR" dirty="0"/>
              <a:t> analizi, </a:t>
            </a:r>
            <a:r>
              <a:rPr lang="tr-TR" dirty="0" err="1"/>
              <a:t>MDT'nin</a:t>
            </a:r>
            <a:r>
              <a:rPr lang="tr-TR" dirty="0"/>
              <a:t> geç ADT ile sürveyansa kıyasla %85.9 </a:t>
            </a:r>
            <a:r>
              <a:rPr lang="tr-TR" dirty="0" err="1"/>
              <a:t>cost-effective</a:t>
            </a:r>
            <a:r>
              <a:rPr lang="tr-TR" dirty="0"/>
              <a:t> olduğuna ve erken ADT ile karşılaştırıldığında %100 </a:t>
            </a:r>
            <a:r>
              <a:rPr lang="tr-TR" dirty="0" err="1"/>
              <a:t>cost-effective</a:t>
            </a:r>
            <a:r>
              <a:rPr lang="tr-TR" dirty="0"/>
              <a:t> olduğunu göstermiştir.</a:t>
            </a:r>
          </a:p>
        </p:txBody>
      </p:sp>
    </p:spTree>
    <p:extLst>
      <p:ext uri="{BB962C8B-B14F-4D97-AF65-F5344CB8AC3E}">
        <p14:creationId xmlns:p14="http://schemas.microsoft.com/office/powerpoint/2010/main" val="1060507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797F9D-F166-839C-5F53-CBCCE23E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59B5C9-CC53-1CCD-1466-B98C80E6A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Bir bütün olarak ele alındığında, </a:t>
            </a:r>
            <a:r>
              <a:rPr lang="tr-TR" dirty="0" err="1"/>
              <a:t>oligorekürren</a:t>
            </a:r>
            <a:r>
              <a:rPr lang="tr-TR" dirty="0"/>
              <a:t> prostat kanserinde MDT kullanımını değerlendiren bu çalışmalar, </a:t>
            </a:r>
            <a:r>
              <a:rPr lang="tr-TR" dirty="0" err="1"/>
              <a:t>MDT'nin</a:t>
            </a:r>
            <a:r>
              <a:rPr lang="tr-TR" dirty="0"/>
              <a:t> minimum toksisite ve hastalığın ilerlemesini geciktirme potansiyeli ve ADT/sistemik terapi kullanımı ile ilişkili </a:t>
            </a:r>
            <a:r>
              <a:rPr lang="tr-TR" dirty="0" err="1"/>
              <a:t>cost-effective</a:t>
            </a:r>
            <a:r>
              <a:rPr lang="tr-TR" dirty="0"/>
              <a:t> bir tedavi stratejisi olduğunu göstermektedir. </a:t>
            </a:r>
          </a:p>
          <a:p>
            <a:pPr>
              <a:lnSpc>
                <a:spcPct val="150000"/>
              </a:lnSpc>
            </a:pPr>
            <a:r>
              <a:rPr lang="tr-TR" dirty="0"/>
              <a:t>Ayrıca, muhtemelen küçük de olsa bir hasta alt grubu için ORD için MDT, uzun vadeli hastalık kontrolünü bile sağlayabilir.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Bununla birlikte </a:t>
            </a:r>
            <a:r>
              <a:rPr lang="tr-TR" dirty="0" err="1"/>
              <a:t>MDT'nin</a:t>
            </a:r>
            <a:r>
              <a:rPr lang="tr-TR" dirty="0"/>
              <a:t> klinik yararını daha fazla araştırmak için </a:t>
            </a:r>
            <a:r>
              <a:rPr lang="tr-TR" dirty="0" err="1"/>
              <a:t>prospektif</a:t>
            </a:r>
            <a:r>
              <a:rPr lang="tr-TR" dirty="0"/>
              <a:t> faz III çalışmalara ihtiyaç vardır.</a:t>
            </a:r>
          </a:p>
        </p:txBody>
      </p:sp>
    </p:spTree>
    <p:extLst>
      <p:ext uri="{BB962C8B-B14F-4D97-AF65-F5344CB8AC3E}">
        <p14:creationId xmlns:p14="http://schemas.microsoft.com/office/powerpoint/2010/main" val="17676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tx1"/>
                </a:solidFill>
              </a:rPr>
              <a:t>OLİGOPROGRESİF HASTALIKTA RADYOTERAPİ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OPD ile ilgili ileriye dönük verilerin ana kaynağı, primer, </a:t>
            </a:r>
            <a:r>
              <a:rPr lang="tr-TR" dirty="0" err="1"/>
              <a:t>oligorekürren</a:t>
            </a:r>
            <a:r>
              <a:rPr lang="tr-TR" dirty="0"/>
              <a:t> ve </a:t>
            </a:r>
            <a:r>
              <a:rPr lang="tr-TR" dirty="0" err="1"/>
              <a:t>oligometastatik</a:t>
            </a:r>
            <a:r>
              <a:rPr lang="tr-TR" dirty="0"/>
              <a:t> kanserlerde </a:t>
            </a:r>
            <a:r>
              <a:rPr lang="tr-TR" dirty="0" err="1"/>
              <a:t>stereotaktik</a:t>
            </a:r>
            <a:r>
              <a:rPr lang="tr-TR" dirty="0"/>
              <a:t> RT kullanımını değerlendiren iki faz I çalışmanın birleştirilmiş analizidir. </a:t>
            </a:r>
          </a:p>
          <a:p>
            <a:pPr>
              <a:lnSpc>
                <a:spcPct val="150000"/>
              </a:lnSpc>
            </a:pPr>
            <a:r>
              <a:rPr lang="tr-TR" dirty="0"/>
              <a:t>Bu analiz, 5 veya daha az metastazlı (</a:t>
            </a:r>
            <a:r>
              <a:rPr lang="tr-TR" dirty="0" err="1"/>
              <a:t>viseral</a:t>
            </a:r>
            <a:r>
              <a:rPr lang="tr-TR" dirty="0"/>
              <a:t> </a:t>
            </a:r>
            <a:r>
              <a:rPr lang="tr-TR" dirty="0" err="1"/>
              <a:t>metastazsız</a:t>
            </a:r>
            <a:r>
              <a:rPr lang="tr-TR" dirty="0"/>
              <a:t>) ve ilerleyici </a:t>
            </a:r>
            <a:r>
              <a:rPr lang="tr-TR" dirty="0" err="1"/>
              <a:t>nodal</a:t>
            </a:r>
            <a:r>
              <a:rPr lang="tr-TR" dirty="0"/>
              <a:t> metastazlı </a:t>
            </a:r>
            <a:r>
              <a:rPr lang="tr-TR" dirty="0" err="1"/>
              <a:t>metastatik</a:t>
            </a:r>
            <a:r>
              <a:rPr lang="tr-TR" dirty="0"/>
              <a:t> </a:t>
            </a:r>
            <a:r>
              <a:rPr lang="tr-TR" dirty="0" err="1"/>
              <a:t>kastrasyon</a:t>
            </a:r>
            <a:r>
              <a:rPr lang="tr-TR" dirty="0"/>
              <a:t> dirençli prostat kanserli erkekleri içermiştir.</a:t>
            </a:r>
          </a:p>
          <a:p>
            <a:pPr>
              <a:lnSpc>
                <a:spcPct val="150000"/>
              </a:lnSpc>
            </a:pPr>
            <a:r>
              <a:rPr lang="tr-TR" dirty="0"/>
              <a:t> Toplamda 38 hasta dahil edildi. </a:t>
            </a:r>
          </a:p>
          <a:p>
            <a:pPr>
              <a:lnSpc>
                <a:spcPct val="150000"/>
              </a:lnSpc>
            </a:pPr>
            <a:r>
              <a:rPr lang="tr-TR" dirty="0"/>
              <a:t>İki yıllık sonraki basamak sistemik tedavisiz </a:t>
            </a:r>
            <a:r>
              <a:rPr lang="tr-TR" dirty="0" err="1"/>
              <a:t>sağkalım</a:t>
            </a:r>
            <a:r>
              <a:rPr lang="tr-TR" dirty="0"/>
              <a:t> (NEST-FS) %67.7 idi ve sadece bir hastada &gt;G1 </a:t>
            </a:r>
            <a:r>
              <a:rPr lang="tr-TR" dirty="0" err="1"/>
              <a:t>toksisitesi</a:t>
            </a:r>
            <a:r>
              <a:rPr lang="tr-TR" dirty="0"/>
              <a:t> vardı (</a:t>
            </a:r>
            <a:r>
              <a:rPr lang="tr-TR" dirty="0" err="1"/>
              <a:t>supraklaviküler</a:t>
            </a:r>
            <a:r>
              <a:rPr lang="tr-TR" dirty="0"/>
              <a:t> alan tedavisi için G2 </a:t>
            </a:r>
            <a:r>
              <a:rPr lang="tr-TR" dirty="0" err="1"/>
              <a:t>disfajisi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9632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Daha fazla veri için retrospektif çalışmalara bakılmalıdır.</a:t>
            </a:r>
          </a:p>
          <a:p>
            <a:pPr>
              <a:lnSpc>
                <a:spcPct val="150000"/>
              </a:lnSpc>
            </a:pPr>
            <a:r>
              <a:rPr lang="tr-TR" dirty="0"/>
              <a:t>Önal ve ark. </a:t>
            </a:r>
            <a:r>
              <a:rPr lang="tr-TR" dirty="0" err="1"/>
              <a:t>abirateron</a:t>
            </a:r>
            <a:r>
              <a:rPr lang="tr-TR" dirty="0"/>
              <a:t> veya </a:t>
            </a:r>
            <a:r>
              <a:rPr lang="tr-TR" dirty="0" err="1"/>
              <a:t>enzalutamid</a:t>
            </a:r>
            <a:r>
              <a:rPr lang="tr-TR" dirty="0"/>
              <a:t> alırken tüm lezyonlara SBRT ile tedavi edilen lenf </a:t>
            </a:r>
            <a:r>
              <a:rPr lang="tr-TR" dirty="0" err="1"/>
              <a:t>nodlarında</a:t>
            </a:r>
            <a:r>
              <a:rPr lang="tr-TR" dirty="0"/>
              <a:t> veya kemiklerinde 5 veya daha az PSMA-PET veya kemik taramasında </a:t>
            </a:r>
            <a:r>
              <a:rPr lang="tr-TR" dirty="0" err="1"/>
              <a:t>progresif</a:t>
            </a:r>
            <a:r>
              <a:rPr lang="tr-TR" dirty="0"/>
              <a:t> lezyon saptanan </a:t>
            </a:r>
            <a:r>
              <a:rPr lang="tr-TR" dirty="0" err="1"/>
              <a:t>mCR-PCa'lı</a:t>
            </a:r>
            <a:r>
              <a:rPr lang="tr-TR" dirty="0"/>
              <a:t> 54 erkeği gözden geçirdi.</a:t>
            </a:r>
          </a:p>
          <a:p>
            <a:pPr>
              <a:lnSpc>
                <a:spcPct val="150000"/>
              </a:lnSpc>
            </a:pPr>
            <a:r>
              <a:rPr lang="tr-TR" dirty="0"/>
              <a:t>Medyan 19.1 aylık takip ile medyan prostat kanserine özgü </a:t>
            </a:r>
            <a:r>
              <a:rPr lang="tr-TR" dirty="0" err="1"/>
              <a:t>sağkalım</a:t>
            </a:r>
            <a:r>
              <a:rPr lang="tr-TR" dirty="0"/>
              <a:t> (PCSS) ve PFS sırasıyla 27.8 ay ve 12.7 aydı.</a:t>
            </a:r>
          </a:p>
          <a:p>
            <a:pPr>
              <a:lnSpc>
                <a:spcPct val="150000"/>
              </a:lnSpc>
            </a:pPr>
            <a:r>
              <a:rPr lang="tr-TR" dirty="0"/>
              <a:t>Önal ve ark. tarafından ikinci bir retrospektif çalışma, SBRT ile tedavi edilen 67 hastadan 5 veya daha az PSMA pozitif </a:t>
            </a:r>
            <a:r>
              <a:rPr lang="tr-TR" dirty="0" err="1"/>
              <a:t>oligoprogresif</a:t>
            </a:r>
            <a:r>
              <a:rPr lang="tr-TR" dirty="0"/>
              <a:t> lezyona benzer şekilde olumlu sonuçlar gösterdi, 2 yıllık OS %86.9 ve hastaların sadece %32.8'i SBRT tamamlandıktan sonra medyan 16.4 aylık bir sürede sonraki basamak sistemik tedaviye ilerledi.</a:t>
            </a:r>
          </a:p>
        </p:txBody>
      </p:sp>
    </p:spTree>
    <p:extLst>
      <p:ext uri="{BB962C8B-B14F-4D97-AF65-F5344CB8AC3E}">
        <p14:creationId xmlns:p14="http://schemas.microsoft.com/office/powerpoint/2010/main" val="2111605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Aynı şekilde, </a:t>
            </a:r>
            <a:r>
              <a:rPr lang="tr-TR" dirty="0" err="1"/>
              <a:t>Deek</a:t>
            </a:r>
            <a:r>
              <a:rPr lang="tr-TR" dirty="0"/>
              <a:t> ve ark. 1-5 ilerleyici lezyona RT alan </a:t>
            </a:r>
            <a:r>
              <a:rPr lang="tr-TR" dirty="0" err="1"/>
              <a:t>mCR-PCa'lı</a:t>
            </a:r>
            <a:r>
              <a:rPr lang="tr-TR" dirty="0"/>
              <a:t> 68 hastanın sonuçlarını bildirdi.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MDT'yi</a:t>
            </a:r>
            <a:r>
              <a:rPr lang="tr-TR" dirty="0"/>
              <a:t> takiben, PSA </a:t>
            </a:r>
            <a:r>
              <a:rPr lang="tr-TR" dirty="0" err="1"/>
              <a:t>nüksü</a:t>
            </a:r>
            <a:r>
              <a:rPr lang="tr-TR" dirty="0"/>
              <a:t> için medyan süre, bir sonraki müdahaleye kadar geçen süre ve uzak </a:t>
            </a:r>
            <a:r>
              <a:rPr lang="tr-TR" dirty="0" err="1"/>
              <a:t>metastazsız</a:t>
            </a:r>
            <a:r>
              <a:rPr lang="tr-TR" dirty="0"/>
              <a:t> </a:t>
            </a:r>
            <a:r>
              <a:rPr lang="tr-TR" dirty="0" err="1"/>
              <a:t>sağkalım</a:t>
            </a:r>
            <a:r>
              <a:rPr lang="tr-TR" dirty="0"/>
              <a:t> sırasıyla 9.67 ay, 15.6 ay ve 10.8 ay idi.</a:t>
            </a:r>
          </a:p>
          <a:p>
            <a:pPr>
              <a:lnSpc>
                <a:spcPct val="150000"/>
              </a:lnSpc>
            </a:pPr>
            <a:r>
              <a:rPr lang="tr-TR" dirty="0"/>
              <a:t>Ek retrospektif çalışmalar, NEST-</a:t>
            </a:r>
            <a:r>
              <a:rPr lang="tr-TR" dirty="0" err="1"/>
              <a:t>FS'ye</a:t>
            </a:r>
            <a:r>
              <a:rPr lang="tr-TR" dirty="0"/>
              <a:t> medyan sürenin 15,2 ay , 16 ay ve 21,8 ay olduğunu ve 2 yılda %21.6 </a:t>
            </a:r>
            <a:r>
              <a:rPr lang="tr-TR" dirty="0" err="1"/>
              <a:t>progresyonsuz</a:t>
            </a:r>
            <a:r>
              <a:rPr lang="tr-TR" dirty="0"/>
              <a:t> </a:t>
            </a:r>
            <a:r>
              <a:rPr lang="tr-TR" dirty="0" err="1"/>
              <a:t>sağkalım</a:t>
            </a:r>
            <a:r>
              <a:rPr lang="tr-TR" dirty="0"/>
              <a:t> elde edilmiştir.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600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Oligoprogresif</a:t>
            </a:r>
            <a:r>
              <a:rPr lang="tr-TR" dirty="0"/>
              <a:t> prostat kanserinde </a:t>
            </a:r>
            <a:r>
              <a:rPr lang="tr-TR" dirty="0" err="1"/>
              <a:t>RT'nin</a:t>
            </a:r>
            <a:r>
              <a:rPr lang="tr-TR" dirty="0"/>
              <a:t> rolünü daha fazla netleştirmek için ek </a:t>
            </a:r>
            <a:r>
              <a:rPr lang="tr-TR" dirty="0" err="1"/>
              <a:t>prospektif</a:t>
            </a:r>
            <a:r>
              <a:rPr lang="tr-TR" dirty="0"/>
              <a:t> kanıtlara ihtiyaç duyulsa da, NEST-FS ve/veya </a:t>
            </a:r>
            <a:r>
              <a:rPr lang="tr-TR" dirty="0" err="1"/>
              <a:t>PFS'nin</a:t>
            </a:r>
            <a:r>
              <a:rPr lang="tr-TR" dirty="0"/>
              <a:t> uzamasını gösteren bu retrospektif çalışmalar, </a:t>
            </a:r>
            <a:r>
              <a:rPr lang="tr-TR" dirty="0" err="1"/>
              <a:t>oligoprogresif</a:t>
            </a:r>
            <a:r>
              <a:rPr lang="tr-TR" dirty="0"/>
              <a:t> hastalık bölgelerine </a:t>
            </a:r>
            <a:r>
              <a:rPr lang="tr-TR" dirty="0" err="1"/>
              <a:t>MDT'nin</a:t>
            </a:r>
            <a:r>
              <a:rPr lang="tr-TR" dirty="0"/>
              <a:t> etkililiği artırabilecek potansiyel bir tedavi stratejisi olduğunu öne sürmektedir.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229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Metastatik</a:t>
            </a:r>
            <a:r>
              <a:rPr lang="tr-TR" dirty="0"/>
              <a:t> hastalık tanısı konanların hastalığın seyrinde </a:t>
            </a:r>
            <a:r>
              <a:rPr lang="tr-TR" dirty="0" err="1"/>
              <a:t>metastatik</a:t>
            </a:r>
            <a:r>
              <a:rPr lang="tr-TR" dirty="0"/>
              <a:t> hastalık tanısı konanların toplam </a:t>
            </a:r>
            <a:r>
              <a:rPr lang="tr-TR" dirty="0" err="1"/>
              <a:t>metastatik</a:t>
            </a:r>
            <a:r>
              <a:rPr lang="tr-TR" dirty="0"/>
              <a:t> yükünde tek bir lezyondan yaygın hastalığa kadar geniş bir spektrum vardır. </a:t>
            </a:r>
          </a:p>
          <a:p>
            <a:pPr>
              <a:lnSpc>
                <a:spcPct val="150000"/>
              </a:lnSpc>
            </a:pPr>
            <a:r>
              <a:rPr lang="tr-TR" dirty="0"/>
              <a:t>Geleneksel olarak, sistemik tedavi bu hastalar için temel tedavi olmuştur ve gerektiğinde </a:t>
            </a:r>
            <a:r>
              <a:rPr lang="tr-TR" dirty="0" err="1"/>
              <a:t>palyasyon</a:t>
            </a:r>
            <a:r>
              <a:rPr lang="tr-TR" dirty="0"/>
              <a:t> için radyoterapi kullanılmıştır. </a:t>
            </a:r>
          </a:p>
          <a:p>
            <a:pPr>
              <a:lnSpc>
                <a:spcPct val="150000"/>
              </a:lnSpc>
            </a:pPr>
            <a:r>
              <a:rPr lang="tr-TR" dirty="0"/>
              <a:t>Bununla birlikte, son zamanlarda bu tedavi algoritması, özellikle </a:t>
            </a:r>
            <a:r>
              <a:rPr lang="tr-TR" dirty="0" err="1"/>
              <a:t>oligometastatik</a:t>
            </a:r>
            <a:r>
              <a:rPr lang="tr-TR" dirty="0"/>
              <a:t>, </a:t>
            </a:r>
            <a:r>
              <a:rPr lang="tr-TR" dirty="0" err="1"/>
              <a:t>oligorekürren</a:t>
            </a:r>
            <a:r>
              <a:rPr lang="tr-TR" dirty="0"/>
              <a:t> ve </a:t>
            </a:r>
            <a:r>
              <a:rPr lang="tr-TR" dirty="0" err="1"/>
              <a:t>oligoprogresif</a:t>
            </a:r>
            <a:r>
              <a:rPr lang="tr-TR" dirty="0"/>
              <a:t> hastalık durumlarında değişmektedir.</a:t>
            </a:r>
          </a:p>
        </p:txBody>
      </p:sp>
    </p:spTree>
    <p:extLst>
      <p:ext uri="{BB962C8B-B14F-4D97-AF65-F5344CB8AC3E}">
        <p14:creationId xmlns:p14="http://schemas.microsoft.com/office/powerpoint/2010/main" val="1063357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SONUÇ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De </a:t>
            </a:r>
            <a:r>
              <a:rPr lang="tr-TR" dirty="0" err="1"/>
              <a:t>novo</a:t>
            </a:r>
            <a:r>
              <a:rPr lang="tr-TR" dirty="0"/>
              <a:t> OPC, ORD ve </a:t>
            </a:r>
            <a:r>
              <a:rPr lang="tr-TR" dirty="0" err="1"/>
              <a:t>OPD'de</a:t>
            </a:r>
            <a:r>
              <a:rPr lang="tr-TR" dirty="0"/>
              <a:t> </a:t>
            </a:r>
            <a:r>
              <a:rPr lang="tr-TR" dirty="0" err="1"/>
              <a:t>RT'nin</a:t>
            </a:r>
            <a:r>
              <a:rPr lang="tr-TR" dirty="0"/>
              <a:t> rolü belirsizliğini koruyor olsa da, </a:t>
            </a:r>
            <a:r>
              <a:rPr lang="tr-TR" dirty="0" err="1"/>
              <a:t>MDT'den</a:t>
            </a:r>
            <a:r>
              <a:rPr lang="tr-TR" dirty="0"/>
              <a:t> </a:t>
            </a:r>
            <a:r>
              <a:rPr lang="tr-TR" dirty="0" err="1"/>
              <a:t>OPD'ye</a:t>
            </a:r>
            <a:r>
              <a:rPr lang="tr-TR" dirty="0"/>
              <a:t> ve </a:t>
            </a:r>
            <a:r>
              <a:rPr lang="tr-TR" dirty="0" err="1"/>
              <a:t>ORD'ye</a:t>
            </a:r>
            <a:r>
              <a:rPr lang="tr-TR" dirty="0"/>
              <a:t> klinik olarak anlamlı sonuçlar gösterilmiştir. </a:t>
            </a:r>
          </a:p>
          <a:p>
            <a:pPr>
              <a:lnSpc>
                <a:spcPct val="150000"/>
              </a:lnSpc>
            </a:pPr>
            <a:r>
              <a:rPr lang="tr-TR" dirty="0"/>
              <a:t>Hangi hastaların bu stratejiden fayda görmeyeceğini ve hangi hastaların en fazla faydayı göreceğini, hatta belki de tedavi edebileceğini içeren birkaç soruyu yanıtlamak için daha büyük çalışmalara ihtiyaç vardır.</a:t>
            </a:r>
          </a:p>
          <a:p>
            <a:pPr>
              <a:lnSpc>
                <a:spcPct val="150000"/>
              </a:lnSpc>
            </a:pPr>
            <a:r>
              <a:rPr lang="tr-TR" dirty="0"/>
              <a:t>Halen devam etmekte olan bu alanda devam eden çeşitli çalışmalarla </a:t>
            </a:r>
            <a:r>
              <a:rPr lang="tr-TR" dirty="0" err="1"/>
              <a:t>MDT'nin</a:t>
            </a:r>
            <a:r>
              <a:rPr lang="tr-TR" dirty="0"/>
              <a:t> </a:t>
            </a:r>
            <a:r>
              <a:rPr lang="tr-TR" dirty="0" err="1"/>
              <a:t>oligometastatik</a:t>
            </a:r>
            <a:r>
              <a:rPr lang="tr-TR" dirty="0"/>
              <a:t> hastalıkta klinik faydası yakında daha da netleşecektir.</a:t>
            </a:r>
          </a:p>
        </p:txBody>
      </p:sp>
    </p:spTree>
    <p:extLst>
      <p:ext uri="{BB962C8B-B14F-4D97-AF65-F5344CB8AC3E}">
        <p14:creationId xmlns:p14="http://schemas.microsoft.com/office/powerpoint/2010/main" val="32562776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78DAE0-F44A-B629-4C54-D8F863954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                                                  </a:t>
            </a:r>
            <a:r>
              <a:rPr lang="tr-TR" sz="2800" b="1" dirty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5245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Bu derlemenin amacı, bu farklı hastalık durumlarının yönetiminde radyoterapinin rolüne ilişkin mevcut kanıtlara ek olarak, </a:t>
            </a:r>
            <a:r>
              <a:rPr lang="tr-TR" dirty="0" err="1"/>
              <a:t>oligometastatik</a:t>
            </a:r>
            <a:r>
              <a:rPr lang="tr-TR" dirty="0"/>
              <a:t>, </a:t>
            </a:r>
            <a:r>
              <a:rPr lang="tr-TR" dirty="0" err="1"/>
              <a:t>oligorekürren</a:t>
            </a:r>
            <a:r>
              <a:rPr lang="tr-TR" dirty="0"/>
              <a:t> ve </a:t>
            </a:r>
            <a:r>
              <a:rPr lang="tr-TR" dirty="0" err="1"/>
              <a:t>oligoprogresif</a:t>
            </a:r>
            <a:r>
              <a:rPr lang="tr-TR" dirty="0"/>
              <a:t> prostat kanseri kavramlarını sunmak ve özetlemektir. </a:t>
            </a:r>
          </a:p>
          <a:p>
            <a:pPr>
              <a:lnSpc>
                <a:spcPct val="150000"/>
              </a:lnSpc>
            </a:pPr>
            <a:r>
              <a:rPr lang="tr-TR" dirty="0"/>
              <a:t>Bu incelemeye dahil edilecek kanıtlar, üç farklı </a:t>
            </a:r>
            <a:r>
              <a:rPr lang="tr-TR" dirty="0" err="1"/>
              <a:t>oligometastatik</a:t>
            </a:r>
            <a:r>
              <a:rPr lang="tr-TR" dirty="0"/>
              <a:t> hastalıkta devam eden denemeler için prospektif denemeler üzerine hakemli, orijinal çalışmalar ve Clinicaltrials.gov için </a:t>
            </a:r>
            <a:r>
              <a:rPr lang="tr-TR" dirty="0" err="1"/>
              <a:t>PubMed'in</a:t>
            </a:r>
            <a:r>
              <a:rPr lang="tr-TR" dirty="0"/>
              <a:t> aranması yoluyla elde edildi.</a:t>
            </a:r>
          </a:p>
        </p:txBody>
      </p:sp>
    </p:spTree>
    <p:extLst>
      <p:ext uri="{BB962C8B-B14F-4D97-AF65-F5344CB8AC3E}">
        <p14:creationId xmlns:p14="http://schemas.microsoft.com/office/powerpoint/2010/main" val="405890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Arka Plan ve Tanımlar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/>
              <a:t>Klinik </a:t>
            </a:r>
            <a:r>
              <a:rPr lang="tr-TR" dirty="0" err="1"/>
              <a:t>oligometastatik</a:t>
            </a:r>
            <a:r>
              <a:rPr lang="tr-TR" dirty="0"/>
              <a:t> hastalığın tam anlamı tartışmalı olmakla birlikte, en son klinik çalışmalar ve klinik incelemelerde ≤3-5 </a:t>
            </a:r>
            <a:r>
              <a:rPr lang="tr-TR" dirty="0" err="1"/>
              <a:t>metastatik</a:t>
            </a:r>
            <a:r>
              <a:rPr lang="tr-TR" dirty="0"/>
              <a:t> lezyon kullanılmıştır.</a:t>
            </a:r>
          </a:p>
          <a:p>
            <a:pPr>
              <a:lnSpc>
                <a:spcPct val="160000"/>
              </a:lnSpc>
            </a:pPr>
            <a:r>
              <a:rPr lang="tr-TR" dirty="0"/>
              <a:t>Bu hastalık durumu, ya ilk tanı anında (senkron metastazlarla), bu noktada de </a:t>
            </a:r>
            <a:r>
              <a:rPr lang="tr-TR" dirty="0" err="1"/>
              <a:t>novo</a:t>
            </a:r>
            <a:r>
              <a:rPr lang="tr-TR" dirty="0"/>
              <a:t> </a:t>
            </a:r>
            <a:r>
              <a:rPr lang="tr-TR" dirty="0" err="1"/>
              <a:t>oligometastatik</a:t>
            </a:r>
            <a:r>
              <a:rPr lang="tr-TR" dirty="0"/>
              <a:t> hastalık olarak kabul edilir ya da </a:t>
            </a:r>
            <a:r>
              <a:rPr lang="tr-TR" dirty="0" err="1"/>
              <a:t>oligorekürren</a:t>
            </a:r>
            <a:r>
              <a:rPr lang="tr-TR" dirty="0"/>
              <a:t> hastalık (ORD) olarak kabul edilen </a:t>
            </a:r>
            <a:r>
              <a:rPr lang="tr-TR" dirty="0" err="1"/>
              <a:t>metakron</a:t>
            </a:r>
            <a:r>
              <a:rPr lang="tr-TR" dirty="0"/>
              <a:t> metastazlarla görülebilir.</a:t>
            </a:r>
          </a:p>
          <a:p>
            <a:pPr>
              <a:lnSpc>
                <a:spcPct val="160000"/>
              </a:lnSpc>
            </a:pPr>
            <a:r>
              <a:rPr lang="tr-TR" dirty="0" err="1"/>
              <a:t>Oligometastatik</a:t>
            </a:r>
            <a:r>
              <a:rPr lang="tr-TR" dirty="0"/>
              <a:t> prostat kanserinin kesin </a:t>
            </a:r>
            <a:r>
              <a:rPr lang="tr-TR" dirty="0" err="1"/>
              <a:t>prevalansını</a:t>
            </a:r>
            <a:r>
              <a:rPr lang="tr-TR" dirty="0"/>
              <a:t>, kısmen standart bir tanımın olmaması, ortaya çıkabileceği farklı klinik senaryolar (de </a:t>
            </a:r>
            <a:r>
              <a:rPr lang="tr-TR" dirty="0" err="1"/>
              <a:t>novo</a:t>
            </a:r>
            <a:r>
              <a:rPr lang="tr-TR" dirty="0"/>
              <a:t> veya tekrarlayan) ve bunları </a:t>
            </a:r>
            <a:r>
              <a:rPr lang="tr-TR" dirty="0" err="1"/>
              <a:t>evrelemek</a:t>
            </a:r>
            <a:r>
              <a:rPr lang="tr-TR" dirty="0"/>
              <a:t> için kullanılan değişen görüntüleme yöntemleri nedeniyle herhangi bir kesinlik derecesi ile tanımlamak zordur.</a:t>
            </a:r>
          </a:p>
        </p:txBody>
      </p:sp>
    </p:spTree>
    <p:extLst>
      <p:ext uri="{BB962C8B-B14F-4D97-AF65-F5344CB8AC3E}">
        <p14:creationId xmlns:p14="http://schemas.microsoft.com/office/powerpoint/2010/main" val="407128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Müller</a:t>
            </a:r>
            <a:r>
              <a:rPr lang="tr-TR" dirty="0"/>
              <a:t> ve ark. </a:t>
            </a:r>
            <a:r>
              <a:rPr lang="tr-TR" dirty="0" err="1"/>
              <a:t>prostatektomi</a:t>
            </a:r>
            <a:r>
              <a:rPr lang="tr-TR" dirty="0"/>
              <a:t> sonrası biyokimyasal </a:t>
            </a:r>
            <a:r>
              <a:rPr lang="tr-TR" dirty="0" err="1"/>
              <a:t>nüksü</a:t>
            </a:r>
            <a:r>
              <a:rPr lang="tr-TR" dirty="0"/>
              <a:t> olan 110 erkekte PSMA PET görüntüleme kullanarak </a:t>
            </a:r>
            <a:r>
              <a:rPr lang="tr-TR" dirty="0" err="1"/>
              <a:t>oligometastatik</a:t>
            </a:r>
            <a:r>
              <a:rPr lang="tr-TR" dirty="0"/>
              <a:t> hastalığın (≤3 lezyon olarak tanımlanan) </a:t>
            </a:r>
            <a:r>
              <a:rPr lang="tr-TR" dirty="0" err="1"/>
              <a:t>prevalansını</a:t>
            </a:r>
            <a:r>
              <a:rPr lang="tr-TR" dirty="0"/>
              <a:t> belirlemeye çalışmış ve hastaların %30'unun </a:t>
            </a:r>
            <a:r>
              <a:rPr lang="tr-TR" dirty="0" err="1"/>
              <a:t>oligometastatik</a:t>
            </a:r>
            <a:r>
              <a:rPr lang="tr-TR" dirty="0"/>
              <a:t> hastalık olarak sınıflandırılabileceğini bildirmiştir.</a:t>
            </a:r>
          </a:p>
        </p:txBody>
      </p:sp>
    </p:spTree>
    <p:extLst>
      <p:ext uri="{BB962C8B-B14F-4D97-AF65-F5344CB8AC3E}">
        <p14:creationId xmlns:p14="http://schemas.microsoft.com/office/powerpoint/2010/main" val="43126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Oligometastatik</a:t>
            </a:r>
            <a:r>
              <a:rPr lang="tr-TR" dirty="0"/>
              <a:t> hastalığın klinik tanımından belki de daha önemli olan, biyolojik tanımı ve beraberindeki çıkarımlarıdır. Kanser biyolojisi için birden fazla model mevcuttur; en eskisi, kanserin birincil bölgeden bölgesel lenfatiklere ve uzak yerlere düzenli bir şekilde yayıldığını öne süren </a:t>
            </a:r>
            <a:r>
              <a:rPr lang="tr-TR" dirty="0" err="1"/>
              <a:t>Halsted</a:t>
            </a:r>
            <a:r>
              <a:rPr lang="tr-TR" dirty="0"/>
              <a:t> teorisidir. Bunun aksine, Fisher teorisi kanserin sadece lokal olarak ortaya çıksa bile doğası gereği sistemik bir hastalık olduğunu öne sürer.</a:t>
            </a:r>
          </a:p>
        </p:txBody>
      </p:sp>
    </p:spTree>
    <p:extLst>
      <p:ext uri="{BB962C8B-B14F-4D97-AF65-F5344CB8AC3E}">
        <p14:creationId xmlns:p14="http://schemas.microsoft.com/office/powerpoint/2010/main" val="14535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Kanser biyolojisinin üçüncü teorisinde, </a:t>
            </a:r>
            <a:r>
              <a:rPr lang="tr-TR" dirty="0" err="1"/>
              <a:t>oligometastatik</a:t>
            </a:r>
            <a:r>
              <a:rPr lang="tr-TR" dirty="0"/>
              <a:t> hastalık kavramının yattığı ve öneminin vurgulandığı spektrum teorisidir. Bu teoride kanser, zamanla gelişen değişen </a:t>
            </a:r>
            <a:r>
              <a:rPr lang="tr-TR" dirty="0" err="1"/>
              <a:t>metastatik</a:t>
            </a:r>
            <a:r>
              <a:rPr lang="tr-TR" dirty="0"/>
              <a:t> potansiyele sahip çeşitli </a:t>
            </a:r>
            <a:r>
              <a:rPr lang="tr-TR" dirty="0" err="1"/>
              <a:t>klonal</a:t>
            </a:r>
            <a:r>
              <a:rPr lang="tr-TR" dirty="0"/>
              <a:t> evrim derecelerinde bulunur. Bu teoride, </a:t>
            </a:r>
            <a:r>
              <a:rPr lang="tr-TR" dirty="0" err="1"/>
              <a:t>oligometastatik</a:t>
            </a:r>
            <a:r>
              <a:rPr lang="tr-TR" dirty="0"/>
              <a:t> hastalık kavramı, hastalığın evrimi boyunca sadece bir zaman noktasını temsil eder; bu nokta, kanser hücrelerinin sınırlı metastatik potansiyele sahip olduğu ve bu nedenle, kanser hücrelerinin sınırlı metastatik potansiyele sahip olduğu lokalize ve yaygın metastatik hastalık arasındaki ara durumu temsil edebilen bir noktadır.</a:t>
            </a:r>
          </a:p>
        </p:txBody>
      </p:sp>
    </p:spTree>
    <p:extLst>
      <p:ext uri="{BB962C8B-B14F-4D97-AF65-F5344CB8AC3E}">
        <p14:creationId xmlns:p14="http://schemas.microsoft.com/office/powerpoint/2010/main" val="30345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Kansere özgü sonuçları iyileştirmenin bir yolu olarak </a:t>
            </a:r>
            <a:r>
              <a:rPr lang="tr-TR" dirty="0" err="1"/>
              <a:t>oligometastatik</a:t>
            </a:r>
            <a:r>
              <a:rPr lang="tr-TR" dirty="0"/>
              <a:t> lezyonların eradikasyonu kavramı, çeşitli </a:t>
            </a:r>
            <a:r>
              <a:rPr lang="tr-TR" dirty="0" err="1"/>
              <a:t>malignitelerde</a:t>
            </a:r>
            <a:r>
              <a:rPr lang="tr-TR" dirty="0"/>
              <a:t> incelenmiştir. </a:t>
            </a:r>
          </a:p>
          <a:p>
            <a:pPr>
              <a:lnSpc>
                <a:spcPct val="150000"/>
              </a:lnSpc>
            </a:pPr>
            <a:r>
              <a:rPr lang="tr-TR" dirty="0"/>
              <a:t>Örneğin, kolorektal kanserden kaynaklanan birincil hastalığa ek olarak karaciğer metastazlarının cerrahi rezeksiyonu standart tedavidir. </a:t>
            </a:r>
          </a:p>
          <a:p>
            <a:pPr>
              <a:lnSpc>
                <a:spcPct val="150000"/>
              </a:lnSpc>
            </a:pPr>
            <a:r>
              <a:rPr lang="tr-TR" dirty="0"/>
              <a:t>Benzer şekilde, hem küçük hücreli olmayan akciğer kanserinde (KHDAK) hem de meme kanserinde </a:t>
            </a:r>
            <a:r>
              <a:rPr lang="tr-TR" dirty="0" err="1"/>
              <a:t>primer</a:t>
            </a:r>
            <a:r>
              <a:rPr lang="tr-TR" dirty="0"/>
              <a:t> ve </a:t>
            </a:r>
            <a:r>
              <a:rPr lang="tr-TR" dirty="0" err="1"/>
              <a:t>oligometastatik</a:t>
            </a:r>
            <a:r>
              <a:rPr lang="tr-TR" dirty="0"/>
              <a:t> bölgelerin lokal konsolidasyonu, PFS ve OS katkı sağlamıştır. </a:t>
            </a:r>
          </a:p>
          <a:p>
            <a:pPr>
              <a:lnSpc>
                <a:spcPct val="150000"/>
              </a:lnSpc>
            </a:pPr>
            <a:r>
              <a:rPr lang="tr-TR" dirty="0"/>
              <a:t>Bununla birlikte, de </a:t>
            </a:r>
            <a:r>
              <a:rPr lang="tr-TR" dirty="0" err="1"/>
              <a:t>novo</a:t>
            </a:r>
            <a:r>
              <a:rPr lang="tr-TR" dirty="0"/>
              <a:t> veya tekrarlayan </a:t>
            </a:r>
            <a:r>
              <a:rPr lang="tr-TR" dirty="0" err="1"/>
              <a:t>oligometastatik</a:t>
            </a:r>
            <a:r>
              <a:rPr lang="tr-TR" dirty="0"/>
              <a:t> prostat kanseri (OPC) olan hastaların yönetimi, özellikle metastazlara yönelik lokal tedavi açısından şu anda tartışmalıdır.</a:t>
            </a:r>
          </a:p>
        </p:txBody>
      </p:sp>
    </p:spTree>
    <p:extLst>
      <p:ext uri="{BB962C8B-B14F-4D97-AF65-F5344CB8AC3E}">
        <p14:creationId xmlns:p14="http://schemas.microsoft.com/office/powerpoint/2010/main" val="84663264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</TotalTime>
  <Words>2034</Words>
  <Application>Microsoft Office PowerPoint</Application>
  <PresentationFormat>Geniş ekran</PresentationFormat>
  <Paragraphs>92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Yüzeyler</vt:lpstr>
      <vt:lpstr>OLİGOMETASTATİK,OLİGORECURREN VE OLİGOPROGRESİF HASTALIKTA RADYOTERAPİ </vt:lpstr>
      <vt:lpstr>GİRİŞ</vt:lpstr>
      <vt:lpstr>PowerPoint Sunusu</vt:lpstr>
      <vt:lpstr>PowerPoint Sunusu</vt:lpstr>
      <vt:lpstr>Arka Plan ve Tanımlar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Oligometastatik Hastalıkta Radyoterapi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OLİGOREKÜRRENS HASTALIKTA RADYOTERAPİ</vt:lpstr>
      <vt:lpstr>PowerPoint Sunusu</vt:lpstr>
      <vt:lpstr>PowerPoint Sunusu</vt:lpstr>
      <vt:lpstr>PowerPoint Sunusu</vt:lpstr>
      <vt:lpstr>PowerPoint Sunusu</vt:lpstr>
      <vt:lpstr>PowerPoint Sunusu</vt:lpstr>
      <vt:lpstr>OLİGOPROGRESİF HASTALIKTA RADYOTERAPİ</vt:lpstr>
      <vt:lpstr>PowerPoint Sunusu</vt:lpstr>
      <vt:lpstr>PowerPoint Sunusu</vt:lpstr>
      <vt:lpstr>PowerPoint Sunusu</vt:lpstr>
      <vt:lpstr>SONUÇ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OLİGOMETASTATİK,OLİGORECURRENT VE OLİGOPROGRESİF HASTALIKTA RADYOTERAPİ</dc:title>
  <dc:creator>STATION790</dc:creator>
  <cp:lastModifiedBy>LENOVO</cp:lastModifiedBy>
  <cp:revision>20</cp:revision>
  <dcterms:created xsi:type="dcterms:W3CDTF">2022-07-09T14:22:10Z</dcterms:created>
  <dcterms:modified xsi:type="dcterms:W3CDTF">2022-07-21T17:56:08Z</dcterms:modified>
</cp:coreProperties>
</file>