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7" r:id="rId5"/>
    <p:sldId id="270" r:id="rId6"/>
    <p:sldId id="292" r:id="rId7"/>
    <p:sldId id="293" r:id="rId8"/>
    <p:sldId id="272" r:id="rId9"/>
    <p:sldId id="266" r:id="rId10"/>
    <p:sldId id="259" r:id="rId11"/>
    <p:sldId id="275" r:id="rId12"/>
    <p:sldId id="276" r:id="rId13"/>
    <p:sldId id="260" r:id="rId14"/>
    <p:sldId id="274" r:id="rId15"/>
    <p:sldId id="273" r:id="rId16"/>
    <p:sldId id="267" r:id="rId17"/>
    <p:sldId id="268" r:id="rId18"/>
    <p:sldId id="269" r:id="rId19"/>
    <p:sldId id="262" r:id="rId20"/>
    <p:sldId id="263" r:id="rId21"/>
    <p:sldId id="264" r:id="rId22"/>
    <p:sldId id="26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082E8-4BC6-4EF8-845F-E172044FFA89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C4B017A-D760-4546-A7E8-F54D1072D98D}">
      <dgm:prSet/>
      <dgm:spPr/>
      <dgm:t>
        <a:bodyPr/>
        <a:lstStyle/>
        <a:p>
          <a:r>
            <a:rPr lang="tr-TR"/>
            <a:t>Neden: DNA tamir gen mutasyonu</a:t>
          </a:r>
          <a:endParaRPr lang="en-US"/>
        </a:p>
      </dgm:t>
    </dgm:pt>
    <dgm:pt modelId="{AFB9D5C1-4692-459E-ABD9-1C583CA28149}" type="parTrans" cxnId="{4040933F-0642-45EA-B915-F36BD5072CD4}">
      <dgm:prSet/>
      <dgm:spPr/>
      <dgm:t>
        <a:bodyPr/>
        <a:lstStyle/>
        <a:p>
          <a:endParaRPr lang="en-US"/>
        </a:p>
      </dgm:t>
    </dgm:pt>
    <dgm:pt modelId="{0B8FAAAC-A8C6-4DDC-B003-433B80909F59}" type="sibTrans" cxnId="{4040933F-0642-45EA-B915-F36BD5072CD4}">
      <dgm:prSet/>
      <dgm:spPr/>
      <dgm:t>
        <a:bodyPr/>
        <a:lstStyle/>
        <a:p>
          <a:endParaRPr lang="en-US"/>
        </a:p>
      </dgm:t>
    </dgm:pt>
    <dgm:pt modelId="{C8349A8D-7312-45E9-8BBA-CEAE11692CF5}">
      <dgm:prSet/>
      <dgm:spPr/>
      <dgm:t>
        <a:bodyPr/>
        <a:lstStyle/>
        <a:p>
          <a:r>
            <a:rPr lang="tr-TR"/>
            <a:t>DNA proofreading mekanizmasının devre dışı kalması </a:t>
          </a:r>
          <a:endParaRPr lang="en-US"/>
        </a:p>
      </dgm:t>
    </dgm:pt>
    <dgm:pt modelId="{FF9F5279-D73E-4355-896F-F4AF0F4D0F45}" type="parTrans" cxnId="{1DB7F468-A19E-424F-AD99-51E4F1C57352}">
      <dgm:prSet/>
      <dgm:spPr/>
      <dgm:t>
        <a:bodyPr/>
        <a:lstStyle/>
        <a:p>
          <a:endParaRPr lang="en-US"/>
        </a:p>
      </dgm:t>
    </dgm:pt>
    <dgm:pt modelId="{13FD8A8C-0B8A-43A9-AF90-3E9557D3CE67}" type="sibTrans" cxnId="{1DB7F468-A19E-424F-AD99-51E4F1C57352}">
      <dgm:prSet/>
      <dgm:spPr/>
      <dgm:t>
        <a:bodyPr/>
        <a:lstStyle/>
        <a:p>
          <a:endParaRPr lang="en-US"/>
        </a:p>
      </dgm:t>
    </dgm:pt>
    <dgm:pt modelId="{6CD82C3E-FD99-49A3-8FA3-4586B95DA485}">
      <dgm:prSet/>
      <dgm:spPr/>
      <dgm:t>
        <a:bodyPr/>
        <a:lstStyle/>
        <a:p>
          <a:r>
            <a:rPr lang="tr-TR"/>
            <a:t>En sık ilişkili genler MLH-1,MSH-2,MSH-6,PMS-2</a:t>
          </a:r>
          <a:endParaRPr lang="en-US"/>
        </a:p>
      </dgm:t>
    </dgm:pt>
    <dgm:pt modelId="{9B301358-77CD-43A1-BBBD-19EEB1D18E99}" type="parTrans" cxnId="{99B27EE8-3A2B-4BE8-9BDD-89DC2671F6F1}">
      <dgm:prSet/>
      <dgm:spPr/>
      <dgm:t>
        <a:bodyPr/>
        <a:lstStyle/>
        <a:p>
          <a:endParaRPr lang="en-US"/>
        </a:p>
      </dgm:t>
    </dgm:pt>
    <dgm:pt modelId="{18941FC9-7212-493E-91AB-DF1B7F01864F}" type="sibTrans" cxnId="{99B27EE8-3A2B-4BE8-9BDD-89DC2671F6F1}">
      <dgm:prSet/>
      <dgm:spPr/>
      <dgm:t>
        <a:bodyPr/>
        <a:lstStyle/>
        <a:p>
          <a:endParaRPr lang="en-US"/>
        </a:p>
      </dgm:t>
    </dgm:pt>
    <dgm:pt modelId="{495BD031-6A64-4A39-9664-49C6DD88A712}">
      <dgm:prSet/>
      <dgm:spPr/>
      <dgm:t>
        <a:bodyPr/>
        <a:lstStyle/>
        <a:p>
          <a:r>
            <a:rPr lang="tr-TR"/>
            <a:t>Test:  </a:t>
          </a:r>
          <a:endParaRPr lang="en-US"/>
        </a:p>
      </dgm:t>
    </dgm:pt>
    <dgm:pt modelId="{DC568388-C5DB-4463-98C5-5FD2EAC2BD3D}" type="parTrans" cxnId="{E0DDA9E6-3BE4-4FFC-9D0C-3F485EBDF6CD}">
      <dgm:prSet/>
      <dgm:spPr/>
      <dgm:t>
        <a:bodyPr/>
        <a:lstStyle/>
        <a:p>
          <a:endParaRPr lang="en-US"/>
        </a:p>
      </dgm:t>
    </dgm:pt>
    <dgm:pt modelId="{EAF98FCC-6A6C-4951-93B5-3BB741D3F9D1}" type="sibTrans" cxnId="{E0DDA9E6-3BE4-4FFC-9D0C-3F485EBDF6CD}">
      <dgm:prSet/>
      <dgm:spPr/>
      <dgm:t>
        <a:bodyPr/>
        <a:lstStyle/>
        <a:p>
          <a:endParaRPr lang="en-US"/>
        </a:p>
      </dgm:t>
    </dgm:pt>
    <dgm:pt modelId="{233449CE-F638-410E-B634-0AA114A76AAB}">
      <dgm:prSet/>
      <dgm:spPr/>
      <dgm:t>
        <a:bodyPr/>
        <a:lstStyle/>
        <a:p>
          <a:r>
            <a:rPr lang="tr-TR"/>
            <a:t>NGS-PCR(MSI-HIGH)</a:t>
          </a:r>
          <a:endParaRPr lang="en-US"/>
        </a:p>
      </dgm:t>
    </dgm:pt>
    <dgm:pt modelId="{005B6E40-9AA0-446F-AB1F-BBFEE41C1FA3}" type="parTrans" cxnId="{3ACEB9CF-40B3-4287-A4BD-B7E9D21A1C8E}">
      <dgm:prSet/>
      <dgm:spPr/>
      <dgm:t>
        <a:bodyPr/>
        <a:lstStyle/>
        <a:p>
          <a:endParaRPr lang="en-US"/>
        </a:p>
      </dgm:t>
    </dgm:pt>
    <dgm:pt modelId="{2527E1F0-0809-4D05-AA92-A7CD8A6A2FF0}" type="sibTrans" cxnId="{3ACEB9CF-40B3-4287-A4BD-B7E9D21A1C8E}">
      <dgm:prSet/>
      <dgm:spPr/>
      <dgm:t>
        <a:bodyPr/>
        <a:lstStyle/>
        <a:p>
          <a:endParaRPr lang="en-US"/>
        </a:p>
      </dgm:t>
    </dgm:pt>
    <dgm:pt modelId="{0EB60C23-04BB-46E3-930C-C12F23E6FAE3}">
      <dgm:prSet/>
      <dgm:spPr/>
      <dgm:t>
        <a:bodyPr/>
        <a:lstStyle/>
        <a:p>
          <a:r>
            <a:rPr lang="tr-TR"/>
            <a:t>IHC(dMMR)</a:t>
          </a:r>
          <a:endParaRPr lang="en-US"/>
        </a:p>
      </dgm:t>
    </dgm:pt>
    <dgm:pt modelId="{DE7537DF-06F2-458D-B3ED-902E8DD3A324}" type="parTrans" cxnId="{97743FB7-77C5-4AA1-8D60-F908D7D8239D}">
      <dgm:prSet/>
      <dgm:spPr/>
      <dgm:t>
        <a:bodyPr/>
        <a:lstStyle/>
        <a:p>
          <a:endParaRPr lang="en-US"/>
        </a:p>
      </dgm:t>
    </dgm:pt>
    <dgm:pt modelId="{30461AE7-7332-4145-B4E7-9D2BFA69428F}" type="sibTrans" cxnId="{97743FB7-77C5-4AA1-8D60-F908D7D8239D}">
      <dgm:prSet/>
      <dgm:spPr/>
      <dgm:t>
        <a:bodyPr/>
        <a:lstStyle/>
        <a:p>
          <a:endParaRPr lang="en-US"/>
        </a:p>
      </dgm:t>
    </dgm:pt>
    <dgm:pt modelId="{D7915119-013F-4AEB-9748-30C46B6807AB}">
      <dgm:prSet/>
      <dgm:spPr/>
      <dgm:t>
        <a:bodyPr/>
        <a:lstStyle/>
        <a:p>
          <a:r>
            <a:rPr lang="tr-TR"/>
            <a:t>Kalıtsal veya sporadik</a:t>
          </a:r>
          <a:endParaRPr lang="en-US"/>
        </a:p>
      </dgm:t>
    </dgm:pt>
    <dgm:pt modelId="{7D4FBDEC-EDC8-4C73-A747-553044EB4D5E}" type="parTrans" cxnId="{CFDC3E74-F26C-4BA8-BE34-818874FD1F58}">
      <dgm:prSet/>
      <dgm:spPr/>
      <dgm:t>
        <a:bodyPr/>
        <a:lstStyle/>
        <a:p>
          <a:endParaRPr lang="en-US"/>
        </a:p>
      </dgm:t>
    </dgm:pt>
    <dgm:pt modelId="{727F8E86-07E1-4A8B-A64B-A1E657658194}" type="sibTrans" cxnId="{CFDC3E74-F26C-4BA8-BE34-818874FD1F58}">
      <dgm:prSet/>
      <dgm:spPr/>
      <dgm:t>
        <a:bodyPr/>
        <a:lstStyle/>
        <a:p>
          <a:endParaRPr lang="en-US"/>
        </a:p>
      </dgm:t>
    </dgm:pt>
    <dgm:pt modelId="{4A2C89F7-D5D9-44AE-8CF1-B65BDD09E6BC}">
      <dgm:prSet/>
      <dgm:spPr/>
      <dgm:t>
        <a:bodyPr/>
        <a:lstStyle/>
        <a:p>
          <a:r>
            <a:rPr lang="tr-TR"/>
            <a:t>En sık kalıtsal formu-HNPCC(OD kalıtım)</a:t>
          </a:r>
          <a:endParaRPr lang="en-US"/>
        </a:p>
      </dgm:t>
    </dgm:pt>
    <dgm:pt modelId="{04682A8D-7A2E-4F65-B7EC-8291962C2C39}" type="parTrans" cxnId="{839D77ED-8666-44E4-93B9-D2D28D4332D3}">
      <dgm:prSet/>
      <dgm:spPr/>
      <dgm:t>
        <a:bodyPr/>
        <a:lstStyle/>
        <a:p>
          <a:endParaRPr lang="en-US"/>
        </a:p>
      </dgm:t>
    </dgm:pt>
    <dgm:pt modelId="{085D178E-485A-415F-816C-9DE4BC3EE7D9}" type="sibTrans" cxnId="{839D77ED-8666-44E4-93B9-D2D28D4332D3}">
      <dgm:prSet/>
      <dgm:spPr/>
      <dgm:t>
        <a:bodyPr/>
        <a:lstStyle/>
        <a:p>
          <a:endParaRPr lang="en-US"/>
        </a:p>
      </dgm:t>
    </dgm:pt>
    <dgm:pt modelId="{C7EF210B-8569-4680-A121-20B633BEA594}" type="pres">
      <dgm:prSet presAssocID="{940082E8-4BC6-4EF8-845F-E172044FFA89}" presName="Name0" presStyleCnt="0">
        <dgm:presLayoutVars>
          <dgm:dir/>
          <dgm:animLvl val="lvl"/>
          <dgm:resizeHandles val="exact"/>
        </dgm:presLayoutVars>
      </dgm:prSet>
      <dgm:spPr/>
    </dgm:pt>
    <dgm:pt modelId="{3EF3F40A-A0B2-4B5E-81A8-8AA3E16037B7}" type="pres">
      <dgm:prSet presAssocID="{DC4B017A-D760-4546-A7E8-F54D1072D98D}" presName="composite" presStyleCnt="0"/>
      <dgm:spPr/>
    </dgm:pt>
    <dgm:pt modelId="{083425AA-940F-4F1D-A82E-11948D007602}" type="pres">
      <dgm:prSet presAssocID="{DC4B017A-D760-4546-A7E8-F54D1072D98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D3FB9578-B61D-44F3-AAE8-CF33977D50F8}" type="pres">
      <dgm:prSet presAssocID="{DC4B017A-D760-4546-A7E8-F54D1072D98D}" presName="desTx" presStyleLbl="alignAccFollowNode1" presStyleIdx="0" presStyleCnt="4">
        <dgm:presLayoutVars>
          <dgm:bulletEnabled val="1"/>
        </dgm:presLayoutVars>
      </dgm:prSet>
      <dgm:spPr/>
    </dgm:pt>
    <dgm:pt modelId="{0C01B177-C1B7-4F6D-BAD9-7A83BDCBDDA8}" type="pres">
      <dgm:prSet presAssocID="{0B8FAAAC-A8C6-4DDC-B003-433B80909F59}" presName="space" presStyleCnt="0"/>
      <dgm:spPr/>
    </dgm:pt>
    <dgm:pt modelId="{0592C62B-CE05-4667-BA92-2CF3F740E657}" type="pres">
      <dgm:prSet presAssocID="{495BD031-6A64-4A39-9664-49C6DD88A712}" presName="composite" presStyleCnt="0"/>
      <dgm:spPr/>
    </dgm:pt>
    <dgm:pt modelId="{A177BFCB-16AE-409E-979C-00C865F4CEA5}" type="pres">
      <dgm:prSet presAssocID="{495BD031-6A64-4A39-9664-49C6DD88A71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3AFCF136-BD8B-4C48-B11C-A6AC4BBCF231}" type="pres">
      <dgm:prSet presAssocID="{495BD031-6A64-4A39-9664-49C6DD88A712}" presName="desTx" presStyleLbl="alignAccFollowNode1" presStyleIdx="1" presStyleCnt="4">
        <dgm:presLayoutVars>
          <dgm:bulletEnabled val="1"/>
        </dgm:presLayoutVars>
      </dgm:prSet>
      <dgm:spPr/>
    </dgm:pt>
    <dgm:pt modelId="{153AE365-A8A1-4789-83DF-D8EC1F27BC30}" type="pres">
      <dgm:prSet presAssocID="{EAF98FCC-6A6C-4951-93B5-3BB741D3F9D1}" presName="space" presStyleCnt="0"/>
      <dgm:spPr/>
    </dgm:pt>
    <dgm:pt modelId="{C74DC9E0-9B8D-49F9-AC33-421E702872DB}" type="pres">
      <dgm:prSet presAssocID="{D7915119-013F-4AEB-9748-30C46B6807AB}" presName="composite" presStyleCnt="0"/>
      <dgm:spPr/>
    </dgm:pt>
    <dgm:pt modelId="{34C666C1-3906-4AFE-94F8-9491911C9CDD}" type="pres">
      <dgm:prSet presAssocID="{D7915119-013F-4AEB-9748-30C46B6807A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BF999020-3C2B-46E9-A3D6-9F42F8CF4A46}" type="pres">
      <dgm:prSet presAssocID="{D7915119-013F-4AEB-9748-30C46B6807AB}" presName="desTx" presStyleLbl="alignAccFollowNode1" presStyleIdx="2" presStyleCnt="4">
        <dgm:presLayoutVars>
          <dgm:bulletEnabled val="1"/>
        </dgm:presLayoutVars>
      </dgm:prSet>
      <dgm:spPr/>
    </dgm:pt>
    <dgm:pt modelId="{2CE1A528-96BE-4E59-996C-6CD19843282F}" type="pres">
      <dgm:prSet presAssocID="{727F8E86-07E1-4A8B-A64B-A1E657658194}" presName="space" presStyleCnt="0"/>
      <dgm:spPr/>
    </dgm:pt>
    <dgm:pt modelId="{9FF2A7D4-C1F2-44EA-B11B-A87CBF8C1202}" type="pres">
      <dgm:prSet presAssocID="{4A2C89F7-D5D9-44AE-8CF1-B65BDD09E6BC}" presName="composite" presStyleCnt="0"/>
      <dgm:spPr/>
    </dgm:pt>
    <dgm:pt modelId="{3E8009DB-FE01-49AE-811E-B10A2C3DF3EF}" type="pres">
      <dgm:prSet presAssocID="{4A2C89F7-D5D9-44AE-8CF1-B65BDD09E6B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26DD1155-0FE5-46D1-A1CD-C30437C557B8}" type="pres">
      <dgm:prSet presAssocID="{4A2C89F7-D5D9-44AE-8CF1-B65BDD09E6BC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2564DB0E-340B-43FD-BE9E-F420E779A7A4}" type="presOf" srcId="{233449CE-F638-410E-B634-0AA114A76AAB}" destId="{3AFCF136-BD8B-4C48-B11C-A6AC4BBCF231}" srcOrd="0" destOrd="0" presId="urn:microsoft.com/office/officeart/2005/8/layout/hList1"/>
    <dgm:cxn modelId="{B972A612-2871-4F7F-B234-359F6B565016}" type="presOf" srcId="{D7915119-013F-4AEB-9748-30C46B6807AB}" destId="{34C666C1-3906-4AFE-94F8-9491911C9CDD}" srcOrd="0" destOrd="0" presId="urn:microsoft.com/office/officeart/2005/8/layout/hList1"/>
    <dgm:cxn modelId="{4040933F-0642-45EA-B915-F36BD5072CD4}" srcId="{940082E8-4BC6-4EF8-845F-E172044FFA89}" destId="{DC4B017A-D760-4546-A7E8-F54D1072D98D}" srcOrd="0" destOrd="0" parTransId="{AFB9D5C1-4692-459E-ABD9-1C583CA28149}" sibTransId="{0B8FAAAC-A8C6-4DDC-B003-433B80909F59}"/>
    <dgm:cxn modelId="{1DB7F468-A19E-424F-AD99-51E4F1C57352}" srcId="{DC4B017A-D760-4546-A7E8-F54D1072D98D}" destId="{C8349A8D-7312-45E9-8BBA-CEAE11692CF5}" srcOrd="0" destOrd="0" parTransId="{FF9F5279-D73E-4355-896F-F4AF0F4D0F45}" sibTransId="{13FD8A8C-0B8A-43A9-AF90-3E9557D3CE67}"/>
    <dgm:cxn modelId="{BEED1D49-C663-463B-8C67-A6B1E66D6A04}" type="presOf" srcId="{495BD031-6A64-4A39-9664-49C6DD88A712}" destId="{A177BFCB-16AE-409E-979C-00C865F4CEA5}" srcOrd="0" destOrd="0" presId="urn:microsoft.com/office/officeart/2005/8/layout/hList1"/>
    <dgm:cxn modelId="{CFDC3E74-F26C-4BA8-BE34-818874FD1F58}" srcId="{940082E8-4BC6-4EF8-845F-E172044FFA89}" destId="{D7915119-013F-4AEB-9748-30C46B6807AB}" srcOrd="2" destOrd="0" parTransId="{7D4FBDEC-EDC8-4C73-A747-553044EB4D5E}" sibTransId="{727F8E86-07E1-4A8B-A64B-A1E657658194}"/>
    <dgm:cxn modelId="{F6512F77-32B5-4800-9961-AE6B5DD9971B}" type="presOf" srcId="{6CD82C3E-FD99-49A3-8FA3-4586B95DA485}" destId="{D3FB9578-B61D-44F3-AAE8-CF33977D50F8}" srcOrd="0" destOrd="1" presId="urn:microsoft.com/office/officeart/2005/8/layout/hList1"/>
    <dgm:cxn modelId="{7668827A-4F75-4416-B0EE-7651C2C1CFCD}" type="presOf" srcId="{DC4B017A-D760-4546-A7E8-F54D1072D98D}" destId="{083425AA-940F-4F1D-A82E-11948D007602}" srcOrd="0" destOrd="0" presId="urn:microsoft.com/office/officeart/2005/8/layout/hList1"/>
    <dgm:cxn modelId="{97743FB7-77C5-4AA1-8D60-F908D7D8239D}" srcId="{495BD031-6A64-4A39-9664-49C6DD88A712}" destId="{0EB60C23-04BB-46E3-930C-C12F23E6FAE3}" srcOrd="1" destOrd="0" parTransId="{DE7537DF-06F2-458D-B3ED-902E8DD3A324}" sibTransId="{30461AE7-7332-4145-B4E7-9D2BFA69428F}"/>
    <dgm:cxn modelId="{A9BB5BBC-7683-4C64-BFDF-D58F50638875}" type="presOf" srcId="{0EB60C23-04BB-46E3-930C-C12F23E6FAE3}" destId="{3AFCF136-BD8B-4C48-B11C-A6AC4BBCF231}" srcOrd="0" destOrd="1" presId="urn:microsoft.com/office/officeart/2005/8/layout/hList1"/>
    <dgm:cxn modelId="{599E3FC3-8D17-4E12-A762-41F217165708}" type="presOf" srcId="{C8349A8D-7312-45E9-8BBA-CEAE11692CF5}" destId="{D3FB9578-B61D-44F3-AAE8-CF33977D50F8}" srcOrd="0" destOrd="0" presId="urn:microsoft.com/office/officeart/2005/8/layout/hList1"/>
    <dgm:cxn modelId="{3ACEB9CF-40B3-4287-A4BD-B7E9D21A1C8E}" srcId="{495BD031-6A64-4A39-9664-49C6DD88A712}" destId="{233449CE-F638-410E-B634-0AA114A76AAB}" srcOrd="0" destOrd="0" parTransId="{005B6E40-9AA0-446F-AB1F-BBFEE41C1FA3}" sibTransId="{2527E1F0-0809-4D05-AA92-A7CD8A6A2FF0}"/>
    <dgm:cxn modelId="{EBE15ED2-3C47-4FCC-8F05-9DCB6FE1AD16}" type="presOf" srcId="{4A2C89F7-D5D9-44AE-8CF1-B65BDD09E6BC}" destId="{3E8009DB-FE01-49AE-811E-B10A2C3DF3EF}" srcOrd="0" destOrd="0" presId="urn:microsoft.com/office/officeart/2005/8/layout/hList1"/>
    <dgm:cxn modelId="{E0DDA9E6-3BE4-4FFC-9D0C-3F485EBDF6CD}" srcId="{940082E8-4BC6-4EF8-845F-E172044FFA89}" destId="{495BD031-6A64-4A39-9664-49C6DD88A712}" srcOrd="1" destOrd="0" parTransId="{DC568388-C5DB-4463-98C5-5FD2EAC2BD3D}" sibTransId="{EAF98FCC-6A6C-4951-93B5-3BB741D3F9D1}"/>
    <dgm:cxn modelId="{99B27EE8-3A2B-4BE8-9BDD-89DC2671F6F1}" srcId="{DC4B017A-D760-4546-A7E8-F54D1072D98D}" destId="{6CD82C3E-FD99-49A3-8FA3-4586B95DA485}" srcOrd="1" destOrd="0" parTransId="{9B301358-77CD-43A1-BBBD-19EEB1D18E99}" sibTransId="{18941FC9-7212-493E-91AB-DF1B7F01864F}"/>
    <dgm:cxn modelId="{839D77ED-8666-44E4-93B9-D2D28D4332D3}" srcId="{940082E8-4BC6-4EF8-845F-E172044FFA89}" destId="{4A2C89F7-D5D9-44AE-8CF1-B65BDD09E6BC}" srcOrd="3" destOrd="0" parTransId="{04682A8D-7A2E-4F65-B7EC-8291962C2C39}" sibTransId="{085D178E-485A-415F-816C-9DE4BC3EE7D9}"/>
    <dgm:cxn modelId="{8B7B0DFE-3448-443B-9100-A4CCC93EF26A}" type="presOf" srcId="{940082E8-4BC6-4EF8-845F-E172044FFA89}" destId="{C7EF210B-8569-4680-A121-20B633BEA594}" srcOrd="0" destOrd="0" presId="urn:microsoft.com/office/officeart/2005/8/layout/hList1"/>
    <dgm:cxn modelId="{B2CD87C3-194B-4C76-8D35-5C606F8B316F}" type="presParOf" srcId="{C7EF210B-8569-4680-A121-20B633BEA594}" destId="{3EF3F40A-A0B2-4B5E-81A8-8AA3E16037B7}" srcOrd="0" destOrd="0" presId="urn:microsoft.com/office/officeart/2005/8/layout/hList1"/>
    <dgm:cxn modelId="{252E33E6-02AB-424E-B2DF-27409FDA579C}" type="presParOf" srcId="{3EF3F40A-A0B2-4B5E-81A8-8AA3E16037B7}" destId="{083425AA-940F-4F1D-A82E-11948D007602}" srcOrd="0" destOrd="0" presId="urn:microsoft.com/office/officeart/2005/8/layout/hList1"/>
    <dgm:cxn modelId="{D3CDAAA3-6AE4-4AC3-B05C-235DC6354E08}" type="presParOf" srcId="{3EF3F40A-A0B2-4B5E-81A8-8AA3E16037B7}" destId="{D3FB9578-B61D-44F3-AAE8-CF33977D50F8}" srcOrd="1" destOrd="0" presId="urn:microsoft.com/office/officeart/2005/8/layout/hList1"/>
    <dgm:cxn modelId="{0790E61A-B284-43D6-ACC8-C117BAF8A8AA}" type="presParOf" srcId="{C7EF210B-8569-4680-A121-20B633BEA594}" destId="{0C01B177-C1B7-4F6D-BAD9-7A83BDCBDDA8}" srcOrd="1" destOrd="0" presId="urn:microsoft.com/office/officeart/2005/8/layout/hList1"/>
    <dgm:cxn modelId="{FBB53DFB-3568-46B1-8A3C-7FD10A30904D}" type="presParOf" srcId="{C7EF210B-8569-4680-A121-20B633BEA594}" destId="{0592C62B-CE05-4667-BA92-2CF3F740E657}" srcOrd="2" destOrd="0" presId="urn:microsoft.com/office/officeart/2005/8/layout/hList1"/>
    <dgm:cxn modelId="{35AFEBF3-0983-4797-9AA3-4A1C8E422BED}" type="presParOf" srcId="{0592C62B-CE05-4667-BA92-2CF3F740E657}" destId="{A177BFCB-16AE-409E-979C-00C865F4CEA5}" srcOrd="0" destOrd="0" presId="urn:microsoft.com/office/officeart/2005/8/layout/hList1"/>
    <dgm:cxn modelId="{E1214F5B-51E6-46FB-87EA-FB92235B197F}" type="presParOf" srcId="{0592C62B-CE05-4667-BA92-2CF3F740E657}" destId="{3AFCF136-BD8B-4C48-B11C-A6AC4BBCF231}" srcOrd="1" destOrd="0" presId="urn:microsoft.com/office/officeart/2005/8/layout/hList1"/>
    <dgm:cxn modelId="{B318E0D1-5F0E-4D31-8101-32503A68BE64}" type="presParOf" srcId="{C7EF210B-8569-4680-A121-20B633BEA594}" destId="{153AE365-A8A1-4789-83DF-D8EC1F27BC30}" srcOrd="3" destOrd="0" presId="urn:microsoft.com/office/officeart/2005/8/layout/hList1"/>
    <dgm:cxn modelId="{197227CB-FAE1-4ECA-944B-C0A07396E3E0}" type="presParOf" srcId="{C7EF210B-8569-4680-A121-20B633BEA594}" destId="{C74DC9E0-9B8D-49F9-AC33-421E702872DB}" srcOrd="4" destOrd="0" presId="urn:microsoft.com/office/officeart/2005/8/layout/hList1"/>
    <dgm:cxn modelId="{C796B9B9-BC5F-40CF-991B-DDC978243286}" type="presParOf" srcId="{C74DC9E0-9B8D-49F9-AC33-421E702872DB}" destId="{34C666C1-3906-4AFE-94F8-9491911C9CDD}" srcOrd="0" destOrd="0" presId="urn:microsoft.com/office/officeart/2005/8/layout/hList1"/>
    <dgm:cxn modelId="{5620713A-3805-484A-B724-40194A81AED1}" type="presParOf" srcId="{C74DC9E0-9B8D-49F9-AC33-421E702872DB}" destId="{BF999020-3C2B-46E9-A3D6-9F42F8CF4A46}" srcOrd="1" destOrd="0" presId="urn:microsoft.com/office/officeart/2005/8/layout/hList1"/>
    <dgm:cxn modelId="{9AF9B48F-CDE1-43F1-B582-1FACE3FEBD78}" type="presParOf" srcId="{C7EF210B-8569-4680-A121-20B633BEA594}" destId="{2CE1A528-96BE-4E59-996C-6CD19843282F}" srcOrd="5" destOrd="0" presId="urn:microsoft.com/office/officeart/2005/8/layout/hList1"/>
    <dgm:cxn modelId="{D66EA35F-CCA9-4868-881A-A6913F478B65}" type="presParOf" srcId="{C7EF210B-8569-4680-A121-20B633BEA594}" destId="{9FF2A7D4-C1F2-44EA-B11B-A87CBF8C1202}" srcOrd="6" destOrd="0" presId="urn:microsoft.com/office/officeart/2005/8/layout/hList1"/>
    <dgm:cxn modelId="{FF32B7DA-69C0-4380-898B-A68208C8EEDA}" type="presParOf" srcId="{9FF2A7D4-C1F2-44EA-B11B-A87CBF8C1202}" destId="{3E8009DB-FE01-49AE-811E-B10A2C3DF3EF}" srcOrd="0" destOrd="0" presId="urn:microsoft.com/office/officeart/2005/8/layout/hList1"/>
    <dgm:cxn modelId="{23588502-FDB1-4981-B770-95343EF82D28}" type="presParOf" srcId="{9FF2A7D4-C1F2-44EA-B11B-A87CBF8C1202}" destId="{26DD1155-0FE5-46D1-A1CD-C30437C557B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DC887D-DC01-4A5D-BE3E-ED67C02D7ACE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B35EBBB-6C7B-46F8-94B7-14DF5D57C225}">
      <dgm:prSet/>
      <dgm:spPr/>
      <dgm:t>
        <a:bodyPr/>
        <a:lstStyle/>
        <a:p>
          <a:r>
            <a:rPr lang="en-US"/>
            <a:t>PubMed, Embase </a:t>
          </a:r>
          <a:r>
            <a:rPr lang="tr-TR"/>
            <a:t>ve </a:t>
          </a:r>
          <a:r>
            <a:rPr lang="en-US"/>
            <a:t> Cochrane </a:t>
          </a:r>
          <a:r>
            <a:rPr lang="tr-TR"/>
            <a:t>veritabanı</a:t>
          </a:r>
          <a:endParaRPr lang="en-US"/>
        </a:p>
      </dgm:t>
    </dgm:pt>
    <dgm:pt modelId="{8095EEE8-4ED1-4AE7-A849-0EA1EC5766ED}" type="parTrans" cxnId="{6B225427-4B03-420D-AFC4-21E1FFBA8432}">
      <dgm:prSet/>
      <dgm:spPr/>
      <dgm:t>
        <a:bodyPr/>
        <a:lstStyle/>
        <a:p>
          <a:endParaRPr lang="en-US"/>
        </a:p>
      </dgm:t>
    </dgm:pt>
    <dgm:pt modelId="{8455446F-D5D7-4FFA-9CBB-2DFD4F5198D2}" type="sibTrans" cxnId="{6B225427-4B03-420D-AFC4-21E1FFBA8432}">
      <dgm:prSet/>
      <dgm:spPr/>
      <dgm:t>
        <a:bodyPr/>
        <a:lstStyle/>
        <a:p>
          <a:endParaRPr lang="en-US"/>
        </a:p>
      </dgm:t>
    </dgm:pt>
    <dgm:pt modelId="{083811A4-6183-45A2-8D6C-34DA8B0A5516}">
      <dgm:prSet/>
      <dgm:spPr/>
      <dgm:t>
        <a:bodyPr/>
        <a:lstStyle/>
        <a:p>
          <a:r>
            <a:rPr lang="tr-TR"/>
            <a:t>Toplam 9 çalışma, 5877 hasta </a:t>
          </a:r>
          <a:endParaRPr lang="en-US"/>
        </a:p>
      </dgm:t>
    </dgm:pt>
    <dgm:pt modelId="{E0348025-6FC5-48AA-A748-43BDBB31726D}" type="parTrans" cxnId="{BE8A14A8-617E-4651-B606-14AEC372A10B}">
      <dgm:prSet/>
      <dgm:spPr/>
      <dgm:t>
        <a:bodyPr/>
        <a:lstStyle/>
        <a:p>
          <a:endParaRPr lang="en-US"/>
        </a:p>
      </dgm:t>
    </dgm:pt>
    <dgm:pt modelId="{2D7978D0-666C-45D4-BE43-936C5670E589}" type="sibTrans" cxnId="{BE8A14A8-617E-4651-B606-14AEC372A10B}">
      <dgm:prSet/>
      <dgm:spPr/>
      <dgm:t>
        <a:bodyPr/>
        <a:lstStyle/>
        <a:p>
          <a:endParaRPr lang="en-US"/>
        </a:p>
      </dgm:t>
    </dgm:pt>
    <dgm:pt modelId="{67C34BCC-5DE9-4246-8A29-941E89B0C000}">
      <dgm:prSet/>
      <dgm:spPr/>
      <dgm:t>
        <a:bodyPr/>
        <a:lstStyle/>
        <a:p>
          <a:r>
            <a:rPr lang="tr-TR"/>
            <a:t>MSI + , KRT alan hastalarda pCR değerlendirilmiş.</a:t>
          </a:r>
          <a:endParaRPr lang="en-US"/>
        </a:p>
      </dgm:t>
    </dgm:pt>
    <dgm:pt modelId="{DB67CED3-0E18-4EBD-B55F-0EC3BDEE0972}" type="parTrans" cxnId="{9B3C17C1-C660-42B6-882B-A41AF305F44F}">
      <dgm:prSet/>
      <dgm:spPr/>
      <dgm:t>
        <a:bodyPr/>
        <a:lstStyle/>
        <a:p>
          <a:endParaRPr lang="en-US"/>
        </a:p>
      </dgm:t>
    </dgm:pt>
    <dgm:pt modelId="{F05BC2FF-ADD1-42FE-84E8-A9CF3DE4004F}" type="sibTrans" cxnId="{9B3C17C1-C660-42B6-882B-A41AF305F44F}">
      <dgm:prSet/>
      <dgm:spPr/>
      <dgm:t>
        <a:bodyPr/>
        <a:lstStyle/>
        <a:p>
          <a:endParaRPr lang="en-US"/>
        </a:p>
      </dgm:t>
    </dgm:pt>
    <dgm:pt modelId="{FAAC26AC-7B68-4787-A46C-3E1486F433A9}">
      <dgm:prSet/>
      <dgm:spPr/>
      <dgm:t>
        <a:bodyPr/>
        <a:lstStyle/>
        <a:p>
          <a:r>
            <a:rPr lang="tr-TR"/>
            <a:t>MSI + liği ile KRT ye yanıt arasında beklenmedik bir şekilde anlamlı bir ilişki bulunmamış</a:t>
          </a:r>
          <a:endParaRPr lang="en-US"/>
        </a:p>
      </dgm:t>
    </dgm:pt>
    <dgm:pt modelId="{BC2E986B-225F-4C2A-943F-6A34832EB242}" type="parTrans" cxnId="{FA557646-738F-4879-BC7D-0486B3C4A031}">
      <dgm:prSet/>
      <dgm:spPr/>
      <dgm:t>
        <a:bodyPr/>
        <a:lstStyle/>
        <a:p>
          <a:endParaRPr lang="en-US"/>
        </a:p>
      </dgm:t>
    </dgm:pt>
    <dgm:pt modelId="{7E661E81-9B70-4656-9F03-B72DD056DC24}" type="sibTrans" cxnId="{FA557646-738F-4879-BC7D-0486B3C4A031}">
      <dgm:prSet/>
      <dgm:spPr/>
      <dgm:t>
        <a:bodyPr/>
        <a:lstStyle/>
        <a:p>
          <a:endParaRPr lang="en-US"/>
        </a:p>
      </dgm:t>
    </dgm:pt>
    <dgm:pt modelId="{AB07CAB1-560F-4C81-A707-C1571CB43559}" type="pres">
      <dgm:prSet presAssocID="{57DC887D-DC01-4A5D-BE3E-ED67C02D7ACE}" presName="matrix" presStyleCnt="0">
        <dgm:presLayoutVars>
          <dgm:chMax val="1"/>
          <dgm:dir/>
          <dgm:resizeHandles val="exact"/>
        </dgm:presLayoutVars>
      </dgm:prSet>
      <dgm:spPr/>
    </dgm:pt>
    <dgm:pt modelId="{9A8EACF7-427F-4035-A6C4-35FA7DF9494B}" type="pres">
      <dgm:prSet presAssocID="{57DC887D-DC01-4A5D-BE3E-ED67C02D7ACE}" presName="diamond" presStyleLbl="bgShp" presStyleIdx="0" presStyleCnt="1"/>
      <dgm:spPr/>
    </dgm:pt>
    <dgm:pt modelId="{CC3FC719-3970-4085-98A5-6B9556EE2654}" type="pres">
      <dgm:prSet presAssocID="{57DC887D-DC01-4A5D-BE3E-ED67C02D7ACE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2BD4C58-87FA-4777-B650-9C50CD4C3299}" type="pres">
      <dgm:prSet presAssocID="{57DC887D-DC01-4A5D-BE3E-ED67C02D7ACE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3F2C6C-CFA4-456F-86FE-8C405137393D}" type="pres">
      <dgm:prSet presAssocID="{57DC887D-DC01-4A5D-BE3E-ED67C02D7ACE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77EBE26-C56E-49FD-A0DA-876214F092C6}" type="pres">
      <dgm:prSet presAssocID="{57DC887D-DC01-4A5D-BE3E-ED67C02D7ACE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B225427-4B03-420D-AFC4-21E1FFBA8432}" srcId="{57DC887D-DC01-4A5D-BE3E-ED67C02D7ACE}" destId="{7B35EBBB-6C7B-46F8-94B7-14DF5D57C225}" srcOrd="0" destOrd="0" parTransId="{8095EEE8-4ED1-4AE7-A849-0EA1EC5766ED}" sibTransId="{8455446F-D5D7-4FFA-9CBB-2DFD4F5198D2}"/>
    <dgm:cxn modelId="{8305A435-2A0F-4A65-B148-7283636E22BE}" type="presOf" srcId="{083811A4-6183-45A2-8D6C-34DA8B0A5516}" destId="{E2BD4C58-87FA-4777-B650-9C50CD4C3299}" srcOrd="0" destOrd="0" presId="urn:microsoft.com/office/officeart/2005/8/layout/matrix3"/>
    <dgm:cxn modelId="{FA557646-738F-4879-BC7D-0486B3C4A031}" srcId="{57DC887D-DC01-4A5D-BE3E-ED67C02D7ACE}" destId="{FAAC26AC-7B68-4787-A46C-3E1486F433A9}" srcOrd="3" destOrd="0" parTransId="{BC2E986B-225F-4C2A-943F-6A34832EB242}" sibTransId="{7E661E81-9B70-4656-9F03-B72DD056DC24}"/>
    <dgm:cxn modelId="{BE8A14A8-617E-4651-B606-14AEC372A10B}" srcId="{57DC887D-DC01-4A5D-BE3E-ED67C02D7ACE}" destId="{083811A4-6183-45A2-8D6C-34DA8B0A5516}" srcOrd="1" destOrd="0" parTransId="{E0348025-6FC5-48AA-A748-43BDBB31726D}" sibTransId="{2D7978D0-666C-45D4-BE43-936C5670E589}"/>
    <dgm:cxn modelId="{AE1A53AE-DA25-45DA-83FC-7034252275D3}" type="presOf" srcId="{57DC887D-DC01-4A5D-BE3E-ED67C02D7ACE}" destId="{AB07CAB1-560F-4C81-A707-C1571CB43559}" srcOrd="0" destOrd="0" presId="urn:microsoft.com/office/officeart/2005/8/layout/matrix3"/>
    <dgm:cxn modelId="{9B3C17C1-C660-42B6-882B-A41AF305F44F}" srcId="{57DC887D-DC01-4A5D-BE3E-ED67C02D7ACE}" destId="{67C34BCC-5DE9-4246-8A29-941E89B0C000}" srcOrd="2" destOrd="0" parTransId="{DB67CED3-0E18-4EBD-B55F-0EC3BDEE0972}" sibTransId="{F05BC2FF-ADD1-42FE-84E8-A9CF3DE4004F}"/>
    <dgm:cxn modelId="{4F7072F2-A5E7-45B2-BB4B-1924D5BB0C58}" type="presOf" srcId="{7B35EBBB-6C7B-46F8-94B7-14DF5D57C225}" destId="{CC3FC719-3970-4085-98A5-6B9556EE2654}" srcOrd="0" destOrd="0" presId="urn:microsoft.com/office/officeart/2005/8/layout/matrix3"/>
    <dgm:cxn modelId="{3C6532F9-F17A-4BA6-BF0D-4AD1364E5203}" type="presOf" srcId="{FAAC26AC-7B68-4787-A46C-3E1486F433A9}" destId="{377EBE26-C56E-49FD-A0DA-876214F092C6}" srcOrd="0" destOrd="0" presId="urn:microsoft.com/office/officeart/2005/8/layout/matrix3"/>
    <dgm:cxn modelId="{998968FC-3998-4EEB-A301-7E992E147C90}" type="presOf" srcId="{67C34BCC-5DE9-4246-8A29-941E89B0C000}" destId="{9C3F2C6C-CFA4-456F-86FE-8C405137393D}" srcOrd="0" destOrd="0" presId="urn:microsoft.com/office/officeart/2005/8/layout/matrix3"/>
    <dgm:cxn modelId="{15AF84EE-3E09-4E5F-AE62-F2967AC0D5F3}" type="presParOf" srcId="{AB07CAB1-560F-4C81-A707-C1571CB43559}" destId="{9A8EACF7-427F-4035-A6C4-35FA7DF9494B}" srcOrd="0" destOrd="0" presId="urn:microsoft.com/office/officeart/2005/8/layout/matrix3"/>
    <dgm:cxn modelId="{7B831C8B-B93B-4DEC-80DF-A8F8449132C7}" type="presParOf" srcId="{AB07CAB1-560F-4C81-A707-C1571CB43559}" destId="{CC3FC719-3970-4085-98A5-6B9556EE2654}" srcOrd="1" destOrd="0" presId="urn:microsoft.com/office/officeart/2005/8/layout/matrix3"/>
    <dgm:cxn modelId="{AED967E4-7769-449D-9B76-72E01741229B}" type="presParOf" srcId="{AB07CAB1-560F-4C81-A707-C1571CB43559}" destId="{E2BD4C58-87FA-4777-B650-9C50CD4C3299}" srcOrd="2" destOrd="0" presId="urn:microsoft.com/office/officeart/2005/8/layout/matrix3"/>
    <dgm:cxn modelId="{676682DE-E092-40D6-ADE9-87B499629B91}" type="presParOf" srcId="{AB07CAB1-560F-4C81-A707-C1571CB43559}" destId="{9C3F2C6C-CFA4-456F-86FE-8C405137393D}" srcOrd="3" destOrd="0" presId="urn:microsoft.com/office/officeart/2005/8/layout/matrix3"/>
    <dgm:cxn modelId="{8DD87AA7-51D5-42B7-8F4C-BCBF4CAE9AB1}" type="presParOf" srcId="{AB07CAB1-560F-4C81-A707-C1571CB43559}" destId="{377EBE26-C56E-49FD-A0DA-876214F092C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D5C23B-A283-458F-B7C7-91329BA52941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0E5BA8B-0EB2-4D28-BA68-10D04D41614F}">
      <dgm:prSet/>
      <dgm:spPr/>
      <dgm:t>
        <a:bodyPr/>
        <a:lstStyle/>
        <a:p>
          <a:r>
            <a:rPr lang="tr-TR"/>
            <a:t>Çok merkezli çalışma</a:t>
          </a:r>
          <a:endParaRPr lang="en-US"/>
        </a:p>
      </dgm:t>
    </dgm:pt>
    <dgm:pt modelId="{D03C0EE0-FEF5-4F2E-B8F1-9656668EBBF1}" type="parTrans" cxnId="{5941063C-546D-46D3-B8B3-9F20A9E9851C}">
      <dgm:prSet/>
      <dgm:spPr/>
      <dgm:t>
        <a:bodyPr/>
        <a:lstStyle/>
        <a:p>
          <a:endParaRPr lang="en-US"/>
        </a:p>
      </dgm:t>
    </dgm:pt>
    <dgm:pt modelId="{F16E142A-2CC5-4B77-BA1D-7864EC0816A2}" type="sibTrans" cxnId="{5941063C-546D-46D3-B8B3-9F20A9E9851C}">
      <dgm:prSet/>
      <dgm:spPr/>
      <dgm:t>
        <a:bodyPr/>
        <a:lstStyle/>
        <a:p>
          <a:endParaRPr lang="en-US"/>
        </a:p>
      </dgm:t>
    </dgm:pt>
    <dgm:pt modelId="{F383E78C-9A16-483F-B591-2760B55B57C1}">
      <dgm:prSet/>
      <dgm:spPr/>
      <dgm:t>
        <a:bodyPr/>
        <a:lstStyle/>
        <a:p>
          <a:r>
            <a:rPr lang="tr-TR"/>
            <a:t>Toplam 429 hasta </a:t>
          </a:r>
          <a:endParaRPr lang="en-US"/>
        </a:p>
      </dgm:t>
    </dgm:pt>
    <dgm:pt modelId="{1053EF67-15E0-4143-A1EA-2C9B33DE66B8}" type="parTrans" cxnId="{474B827E-BD06-40F2-9D4D-91C5B97474D2}">
      <dgm:prSet/>
      <dgm:spPr/>
      <dgm:t>
        <a:bodyPr/>
        <a:lstStyle/>
        <a:p>
          <a:endParaRPr lang="en-US"/>
        </a:p>
      </dgm:t>
    </dgm:pt>
    <dgm:pt modelId="{E7198A21-8B35-40D3-BC07-71DDD6242A8E}" type="sibTrans" cxnId="{474B827E-BD06-40F2-9D4D-91C5B97474D2}">
      <dgm:prSet/>
      <dgm:spPr/>
      <dgm:t>
        <a:bodyPr/>
        <a:lstStyle/>
        <a:p>
          <a:endParaRPr lang="en-US"/>
        </a:p>
      </dgm:t>
    </dgm:pt>
    <dgm:pt modelId="{33433A93-C09E-4CE9-84C1-67E8450B01FD}">
      <dgm:prSet/>
      <dgm:spPr/>
      <dgm:t>
        <a:bodyPr/>
        <a:lstStyle/>
        <a:p>
          <a:r>
            <a:rPr lang="tr-TR"/>
            <a:t>Cerrahi olarak evrelendirilmiş evre IB-III mide kanseri </a:t>
          </a:r>
          <a:endParaRPr lang="en-US"/>
        </a:p>
      </dgm:t>
    </dgm:pt>
    <dgm:pt modelId="{58972447-0287-4A6C-AB9B-F233F07A5347}" type="parTrans" cxnId="{AA6E8A52-1B62-4B88-8710-8A3C46C73DB9}">
      <dgm:prSet/>
      <dgm:spPr/>
      <dgm:t>
        <a:bodyPr/>
        <a:lstStyle/>
        <a:p>
          <a:endParaRPr lang="en-US"/>
        </a:p>
      </dgm:t>
    </dgm:pt>
    <dgm:pt modelId="{5C262CD4-BE0B-45A1-8C50-4E6305FFC414}" type="sibTrans" cxnId="{AA6E8A52-1B62-4B88-8710-8A3C46C73DB9}">
      <dgm:prSet/>
      <dgm:spPr/>
      <dgm:t>
        <a:bodyPr/>
        <a:lstStyle/>
        <a:p>
          <a:endParaRPr lang="en-US"/>
        </a:p>
      </dgm:t>
    </dgm:pt>
    <dgm:pt modelId="{800AE1E0-1DE5-4C28-8498-E294A7DA683C}">
      <dgm:prSet/>
      <dgm:spPr/>
      <dgm:t>
        <a:bodyPr/>
        <a:lstStyle/>
        <a:p>
          <a:r>
            <a:rPr lang="tr-TR"/>
            <a:t>Primer sonlanım noktası-OS</a:t>
          </a:r>
          <a:endParaRPr lang="en-US"/>
        </a:p>
      </dgm:t>
    </dgm:pt>
    <dgm:pt modelId="{02D62C1C-54AE-4EEF-A484-7AC6D50F7D85}" type="parTrans" cxnId="{664DF9EA-D7D8-466F-83FC-9531D8FA979A}">
      <dgm:prSet/>
      <dgm:spPr/>
      <dgm:t>
        <a:bodyPr/>
        <a:lstStyle/>
        <a:p>
          <a:endParaRPr lang="en-US"/>
        </a:p>
      </dgm:t>
    </dgm:pt>
    <dgm:pt modelId="{AC7042F5-DCD2-451B-872F-4D9C77A78A82}" type="sibTrans" cxnId="{664DF9EA-D7D8-466F-83FC-9531D8FA979A}">
      <dgm:prSet/>
      <dgm:spPr/>
      <dgm:t>
        <a:bodyPr/>
        <a:lstStyle/>
        <a:p>
          <a:endParaRPr lang="en-US"/>
        </a:p>
      </dgm:t>
    </dgm:pt>
    <dgm:pt modelId="{A2DCD80B-283F-42AE-84CD-072FF1A54A2E}" type="pres">
      <dgm:prSet presAssocID="{24D5C23B-A283-458F-B7C7-91329BA52941}" presName="matrix" presStyleCnt="0">
        <dgm:presLayoutVars>
          <dgm:chMax val="1"/>
          <dgm:dir/>
          <dgm:resizeHandles val="exact"/>
        </dgm:presLayoutVars>
      </dgm:prSet>
      <dgm:spPr/>
    </dgm:pt>
    <dgm:pt modelId="{1F09ABEB-3FCE-4E49-A4C4-DF01902A4EBD}" type="pres">
      <dgm:prSet presAssocID="{24D5C23B-A283-458F-B7C7-91329BA52941}" presName="diamond" presStyleLbl="bgShp" presStyleIdx="0" presStyleCnt="1"/>
      <dgm:spPr/>
    </dgm:pt>
    <dgm:pt modelId="{673382F2-F3B5-490A-953F-F1DDF5659840}" type="pres">
      <dgm:prSet presAssocID="{24D5C23B-A283-458F-B7C7-91329BA52941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AB43E42-361C-4C3C-8D53-7AAB8C76BE96}" type="pres">
      <dgm:prSet presAssocID="{24D5C23B-A283-458F-B7C7-91329BA52941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7D07801-5376-4861-B071-2DB214F6719D}" type="pres">
      <dgm:prSet presAssocID="{24D5C23B-A283-458F-B7C7-91329BA52941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9A04B44-E34B-45DC-8FE0-A7C004C2BD5C}" type="pres">
      <dgm:prSet presAssocID="{24D5C23B-A283-458F-B7C7-91329BA52941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941063C-546D-46D3-B8B3-9F20A9E9851C}" srcId="{24D5C23B-A283-458F-B7C7-91329BA52941}" destId="{A0E5BA8B-0EB2-4D28-BA68-10D04D41614F}" srcOrd="0" destOrd="0" parTransId="{D03C0EE0-FEF5-4F2E-B8F1-9656668EBBF1}" sibTransId="{F16E142A-2CC5-4B77-BA1D-7864EC0816A2}"/>
    <dgm:cxn modelId="{498BDE3E-3EB8-4EFF-97AE-19BB2AAD53B8}" type="presOf" srcId="{A0E5BA8B-0EB2-4D28-BA68-10D04D41614F}" destId="{673382F2-F3B5-490A-953F-F1DDF5659840}" srcOrd="0" destOrd="0" presId="urn:microsoft.com/office/officeart/2005/8/layout/matrix3"/>
    <dgm:cxn modelId="{AA6E8A52-1B62-4B88-8710-8A3C46C73DB9}" srcId="{24D5C23B-A283-458F-B7C7-91329BA52941}" destId="{33433A93-C09E-4CE9-84C1-67E8450B01FD}" srcOrd="2" destOrd="0" parTransId="{58972447-0287-4A6C-AB9B-F233F07A5347}" sibTransId="{5C262CD4-BE0B-45A1-8C50-4E6305FFC414}"/>
    <dgm:cxn modelId="{855CF256-2DAC-4889-A815-C5A82B669143}" type="presOf" srcId="{33433A93-C09E-4CE9-84C1-67E8450B01FD}" destId="{C7D07801-5376-4861-B071-2DB214F6719D}" srcOrd="0" destOrd="0" presId="urn:microsoft.com/office/officeart/2005/8/layout/matrix3"/>
    <dgm:cxn modelId="{474B827E-BD06-40F2-9D4D-91C5B97474D2}" srcId="{24D5C23B-A283-458F-B7C7-91329BA52941}" destId="{F383E78C-9A16-483F-B591-2760B55B57C1}" srcOrd="1" destOrd="0" parTransId="{1053EF67-15E0-4143-A1EA-2C9B33DE66B8}" sibTransId="{E7198A21-8B35-40D3-BC07-71DDD6242A8E}"/>
    <dgm:cxn modelId="{31B8F19D-508E-4EBD-8B2A-22C9A985D8A1}" type="presOf" srcId="{24D5C23B-A283-458F-B7C7-91329BA52941}" destId="{A2DCD80B-283F-42AE-84CD-072FF1A54A2E}" srcOrd="0" destOrd="0" presId="urn:microsoft.com/office/officeart/2005/8/layout/matrix3"/>
    <dgm:cxn modelId="{EEE99DD9-E1B7-42A8-8D72-81CF948FB26F}" type="presOf" srcId="{F383E78C-9A16-483F-B591-2760B55B57C1}" destId="{AAB43E42-361C-4C3C-8D53-7AAB8C76BE96}" srcOrd="0" destOrd="0" presId="urn:microsoft.com/office/officeart/2005/8/layout/matrix3"/>
    <dgm:cxn modelId="{664DF9EA-D7D8-466F-83FC-9531D8FA979A}" srcId="{24D5C23B-A283-458F-B7C7-91329BA52941}" destId="{800AE1E0-1DE5-4C28-8498-E294A7DA683C}" srcOrd="3" destOrd="0" parTransId="{02D62C1C-54AE-4EEF-A484-7AC6D50F7D85}" sibTransId="{AC7042F5-DCD2-451B-872F-4D9C77A78A82}"/>
    <dgm:cxn modelId="{358BEFF3-1C7F-4441-9D8C-190F98965340}" type="presOf" srcId="{800AE1E0-1DE5-4C28-8498-E294A7DA683C}" destId="{A9A04B44-E34B-45DC-8FE0-A7C004C2BD5C}" srcOrd="0" destOrd="0" presId="urn:microsoft.com/office/officeart/2005/8/layout/matrix3"/>
    <dgm:cxn modelId="{75DAF67C-32C8-4632-AD0C-F7497EA81B09}" type="presParOf" srcId="{A2DCD80B-283F-42AE-84CD-072FF1A54A2E}" destId="{1F09ABEB-3FCE-4E49-A4C4-DF01902A4EBD}" srcOrd="0" destOrd="0" presId="urn:microsoft.com/office/officeart/2005/8/layout/matrix3"/>
    <dgm:cxn modelId="{17C80B0A-3BAE-4487-B01B-6396B7BB2F1E}" type="presParOf" srcId="{A2DCD80B-283F-42AE-84CD-072FF1A54A2E}" destId="{673382F2-F3B5-490A-953F-F1DDF5659840}" srcOrd="1" destOrd="0" presId="urn:microsoft.com/office/officeart/2005/8/layout/matrix3"/>
    <dgm:cxn modelId="{8420FFF4-A595-46A8-A5AF-9CE564108BB1}" type="presParOf" srcId="{A2DCD80B-283F-42AE-84CD-072FF1A54A2E}" destId="{AAB43E42-361C-4C3C-8D53-7AAB8C76BE96}" srcOrd="2" destOrd="0" presId="urn:microsoft.com/office/officeart/2005/8/layout/matrix3"/>
    <dgm:cxn modelId="{8F65A578-B4FD-45F7-838C-6608FFEA2E35}" type="presParOf" srcId="{A2DCD80B-283F-42AE-84CD-072FF1A54A2E}" destId="{C7D07801-5376-4861-B071-2DB214F6719D}" srcOrd="3" destOrd="0" presId="urn:microsoft.com/office/officeart/2005/8/layout/matrix3"/>
    <dgm:cxn modelId="{4ECF431E-6B4F-472A-903D-5BA1EA074846}" type="presParOf" srcId="{A2DCD80B-283F-42AE-84CD-072FF1A54A2E}" destId="{A9A04B44-E34B-45DC-8FE0-A7C004C2BD5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37FBF2-841B-4A5A-9EA5-4991C84077B6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BBAEE8F-0624-48CB-B067-7027919DD601}">
      <dgm:prSet/>
      <dgm:spPr/>
      <dgm:t>
        <a:bodyPr/>
        <a:lstStyle/>
        <a:p>
          <a:r>
            <a:rPr lang="tr-TR"/>
            <a:t>Adjuvan KRT , MSI statüsüne bağlı olmaksızın GS da artış sağlıyor</a:t>
          </a:r>
          <a:endParaRPr lang="en-US"/>
        </a:p>
      </dgm:t>
    </dgm:pt>
    <dgm:pt modelId="{3FEC9B1E-3622-48BE-99A1-144674D19BFC}" type="parTrans" cxnId="{F3D88065-0B69-485A-841D-EC1E25B9FA12}">
      <dgm:prSet/>
      <dgm:spPr/>
      <dgm:t>
        <a:bodyPr/>
        <a:lstStyle/>
        <a:p>
          <a:endParaRPr lang="en-US"/>
        </a:p>
      </dgm:t>
    </dgm:pt>
    <dgm:pt modelId="{1C241178-284C-4FF7-A071-FF2DBF4AE131}" type="sibTrans" cxnId="{F3D88065-0B69-485A-841D-EC1E25B9FA12}">
      <dgm:prSet/>
      <dgm:spPr/>
      <dgm:t>
        <a:bodyPr/>
        <a:lstStyle/>
        <a:p>
          <a:endParaRPr lang="en-US"/>
        </a:p>
      </dgm:t>
    </dgm:pt>
    <dgm:pt modelId="{156C250C-D60B-4279-A551-D1C45E9798AC}">
      <dgm:prSet/>
      <dgm:spPr/>
      <dgm:t>
        <a:bodyPr/>
        <a:lstStyle/>
        <a:p>
          <a:r>
            <a:rPr lang="tr-TR"/>
            <a:t>Evre IB-II hastalıkta MSS hastalar GS açısından  KRT den daha fazla fayda görüyor.</a:t>
          </a:r>
          <a:endParaRPr lang="en-US"/>
        </a:p>
      </dgm:t>
    </dgm:pt>
    <dgm:pt modelId="{79F3448E-2534-4C88-BC65-521C9B62EA98}" type="parTrans" cxnId="{127843D9-1C03-44E3-B694-224ED47E76D1}">
      <dgm:prSet/>
      <dgm:spPr/>
      <dgm:t>
        <a:bodyPr/>
        <a:lstStyle/>
        <a:p>
          <a:endParaRPr lang="en-US"/>
        </a:p>
      </dgm:t>
    </dgm:pt>
    <dgm:pt modelId="{B38E9475-3DF5-44DF-8C27-18174AA92B7C}" type="sibTrans" cxnId="{127843D9-1C03-44E3-B694-224ED47E76D1}">
      <dgm:prSet/>
      <dgm:spPr/>
      <dgm:t>
        <a:bodyPr/>
        <a:lstStyle/>
        <a:p>
          <a:endParaRPr lang="en-US"/>
        </a:p>
      </dgm:t>
    </dgm:pt>
    <dgm:pt modelId="{D0618F3B-06E1-4842-BC4B-61F7E5CB95E2}">
      <dgm:prSet/>
      <dgm:spPr/>
      <dgm:t>
        <a:bodyPr/>
        <a:lstStyle/>
        <a:p>
          <a:r>
            <a:rPr lang="tr-TR"/>
            <a:t>MSI + hastalarda timidilat sentaz overekspresyonu ve buna sekonder fluorourasıl grubu kemoterapötik ajanlara direnç ile ilişkili</a:t>
          </a:r>
          <a:endParaRPr lang="en-US"/>
        </a:p>
      </dgm:t>
    </dgm:pt>
    <dgm:pt modelId="{553F4583-3C95-4535-B080-940943187DC9}" type="parTrans" cxnId="{500869B8-46CF-47FE-9304-7A8A15284B93}">
      <dgm:prSet/>
      <dgm:spPr/>
      <dgm:t>
        <a:bodyPr/>
        <a:lstStyle/>
        <a:p>
          <a:endParaRPr lang="en-US"/>
        </a:p>
      </dgm:t>
    </dgm:pt>
    <dgm:pt modelId="{1842C474-C6A4-4C3C-A2D4-99516B88E9C0}" type="sibTrans" cxnId="{500869B8-46CF-47FE-9304-7A8A15284B93}">
      <dgm:prSet/>
      <dgm:spPr/>
      <dgm:t>
        <a:bodyPr/>
        <a:lstStyle/>
        <a:p>
          <a:endParaRPr lang="en-US"/>
        </a:p>
      </dgm:t>
    </dgm:pt>
    <dgm:pt modelId="{7D38BFA5-8BC4-42B4-AEDF-0A1401D1CF95}" type="pres">
      <dgm:prSet presAssocID="{5237FBF2-841B-4A5A-9EA5-4991C84077B6}" presName="vert0" presStyleCnt="0">
        <dgm:presLayoutVars>
          <dgm:dir/>
          <dgm:animOne val="branch"/>
          <dgm:animLvl val="lvl"/>
        </dgm:presLayoutVars>
      </dgm:prSet>
      <dgm:spPr/>
    </dgm:pt>
    <dgm:pt modelId="{BA143643-E64E-4E9D-9192-3E610477A475}" type="pres">
      <dgm:prSet presAssocID="{6BBAEE8F-0624-48CB-B067-7027919DD601}" presName="thickLine" presStyleLbl="alignNode1" presStyleIdx="0" presStyleCnt="3"/>
      <dgm:spPr/>
    </dgm:pt>
    <dgm:pt modelId="{0BD6F5FB-6AB3-42E4-9A2A-5742FF53BADA}" type="pres">
      <dgm:prSet presAssocID="{6BBAEE8F-0624-48CB-B067-7027919DD601}" presName="horz1" presStyleCnt="0"/>
      <dgm:spPr/>
    </dgm:pt>
    <dgm:pt modelId="{3BB1DA77-75AF-4E32-8757-A78BDAF7FB1A}" type="pres">
      <dgm:prSet presAssocID="{6BBAEE8F-0624-48CB-B067-7027919DD601}" presName="tx1" presStyleLbl="revTx" presStyleIdx="0" presStyleCnt="3"/>
      <dgm:spPr/>
    </dgm:pt>
    <dgm:pt modelId="{500B799B-2490-4830-939D-85BB383B1946}" type="pres">
      <dgm:prSet presAssocID="{6BBAEE8F-0624-48CB-B067-7027919DD601}" presName="vert1" presStyleCnt="0"/>
      <dgm:spPr/>
    </dgm:pt>
    <dgm:pt modelId="{BF95185F-8F7A-4F79-A627-49F4A764C760}" type="pres">
      <dgm:prSet presAssocID="{156C250C-D60B-4279-A551-D1C45E9798AC}" presName="thickLine" presStyleLbl="alignNode1" presStyleIdx="1" presStyleCnt="3"/>
      <dgm:spPr/>
    </dgm:pt>
    <dgm:pt modelId="{2451B86E-BE37-4F70-B93A-D5BC7DEFEFFE}" type="pres">
      <dgm:prSet presAssocID="{156C250C-D60B-4279-A551-D1C45E9798AC}" presName="horz1" presStyleCnt="0"/>
      <dgm:spPr/>
    </dgm:pt>
    <dgm:pt modelId="{FD8B9E19-CB6D-42AE-8343-E5E15F3175DA}" type="pres">
      <dgm:prSet presAssocID="{156C250C-D60B-4279-A551-D1C45E9798AC}" presName="tx1" presStyleLbl="revTx" presStyleIdx="1" presStyleCnt="3"/>
      <dgm:spPr/>
    </dgm:pt>
    <dgm:pt modelId="{D83BE992-0ED9-4315-A3FB-403E72D074D6}" type="pres">
      <dgm:prSet presAssocID="{156C250C-D60B-4279-A551-D1C45E9798AC}" presName="vert1" presStyleCnt="0"/>
      <dgm:spPr/>
    </dgm:pt>
    <dgm:pt modelId="{89270677-2BB0-4D7A-8028-B07C2DD159D0}" type="pres">
      <dgm:prSet presAssocID="{D0618F3B-06E1-4842-BC4B-61F7E5CB95E2}" presName="thickLine" presStyleLbl="alignNode1" presStyleIdx="2" presStyleCnt="3"/>
      <dgm:spPr/>
    </dgm:pt>
    <dgm:pt modelId="{D76CCC56-DA31-4C2E-95B0-D4160854F7E0}" type="pres">
      <dgm:prSet presAssocID="{D0618F3B-06E1-4842-BC4B-61F7E5CB95E2}" presName="horz1" presStyleCnt="0"/>
      <dgm:spPr/>
    </dgm:pt>
    <dgm:pt modelId="{4B3BD817-68FF-4372-B198-A43A0D4A30DF}" type="pres">
      <dgm:prSet presAssocID="{D0618F3B-06E1-4842-BC4B-61F7E5CB95E2}" presName="tx1" presStyleLbl="revTx" presStyleIdx="2" presStyleCnt="3"/>
      <dgm:spPr/>
    </dgm:pt>
    <dgm:pt modelId="{1501CA2F-F43B-410C-9328-E1C3A98D6633}" type="pres">
      <dgm:prSet presAssocID="{D0618F3B-06E1-4842-BC4B-61F7E5CB95E2}" presName="vert1" presStyleCnt="0"/>
      <dgm:spPr/>
    </dgm:pt>
  </dgm:ptLst>
  <dgm:cxnLst>
    <dgm:cxn modelId="{F3D88065-0B69-485A-841D-EC1E25B9FA12}" srcId="{5237FBF2-841B-4A5A-9EA5-4991C84077B6}" destId="{6BBAEE8F-0624-48CB-B067-7027919DD601}" srcOrd="0" destOrd="0" parTransId="{3FEC9B1E-3622-48BE-99A1-144674D19BFC}" sibTransId="{1C241178-284C-4FF7-A071-FF2DBF4AE131}"/>
    <dgm:cxn modelId="{54210954-476B-4551-B2CC-679DF5F21148}" type="presOf" srcId="{D0618F3B-06E1-4842-BC4B-61F7E5CB95E2}" destId="{4B3BD817-68FF-4372-B198-A43A0D4A30DF}" srcOrd="0" destOrd="0" presId="urn:microsoft.com/office/officeart/2008/layout/LinedList"/>
    <dgm:cxn modelId="{E297DD55-69FB-4E9B-B495-562768B997F8}" type="presOf" srcId="{5237FBF2-841B-4A5A-9EA5-4991C84077B6}" destId="{7D38BFA5-8BC4-42B4-AEDF-0A1401D1CF95}" srcOrd="0" destOrd="0" presId="urn:microsoft.com/office/officeart/2008/layout/LinedList"/>
    <dgm:cxn modelId="{314F257F-56D0-428C-9868-FCD801F1C70C}" type="presOf" srcId="{6BBAEE8F-0624-48CB-B067-7027919DD601}" destId="{3BB1DA77-75AF-4E32-8757-A78BDAF7FB1A}" srcOrd="0" destOrd="0" presId="urn:microsoft.com/office/officeart/2008/layout/LinedList"/>
    <dgm:cxn modelId="{500869B8-46CF-47FE-9304-7A8A15284B93}" srcId="{5237FBF2-841B-4A5A-9EA5-4991C84077B6}" destId="{D0618F3B-06E1-4842-BC4B-61F7E5CB95E2}" srcOrd="2" destOrd="0" parTransId="{553F4583-3C95-4535-B080-940943187DC9}" sibTransId="{1842C474-C6A4-4C3C-A2D4-99516B88E9C0}"/>
    <dgm:cxn modelId="{127843D9-1C03-44E3-B694-224ED47E76D1}" srcId="{5237FBF2-841B-4A5A-9EA5-4991C84077B6}" destId="{156C250C-D60B-4279-A551-D1C45E9798AC}" srcOrd="1" destOrd="0" parTransId="{79F3448E-2534-4C88-BC65-521C9B62EA98}" sibTransId="{B38E9475-3DF5-44DF-8C27-18174AA92B7C}"/>
    <dgm:cxn modelId="{CA7C29EE-7584-42BC-B333-383188EB9D94}" type="presOf" srcId="{156C250C-D60B-4279-A551-D1C45E9798AC}" destId="{FD8B9E19-CB6D-42AE-8343-E5E15F3175DA}" srcOrd="0" destOrd="0" presId="urn:microsoft.com/office/officeart/2008/layout/LinedList"/>
    <dgm:cxn modelId="{2983B171-4EA1-4660-B329-FD387DDBC5B2}" type="presParOf" srcId="{7D38BFA5-8BC4-42B4-AEDF-0A1401D1CF95}" destId="{BA143643-E64E-4E9D-9192-3E610477A475}" srcOrd="0" destOrd="0" presId="urn:microsoft.com/office/officeart/2008/layout/LinedList"/>
    <dgm:cxn modelId="{553D5556-4E62-46C4-94A1-AA5B6E9919BC}" type="presParOf" srcId="{7D38BFA5-8BC4-42B4-AEDF-0A1401D1CF95}" destId="{0BD6F5FB-6AB3-42E4-9A2A-5742FF53BADA}" srcOrd="1" destOrd="0" presId="urn:microsoft.com/office/officeart/2008/layout/LinedList"/>
    <dgm:cxn modelId="{26F8D097-1D7D-496B-B374-3A3AA073B670}" type="presParOf" srcId="{0BD6F5FB-6AB3-42E4-9A2A-5742FF53BADA}" destId="{3BB1DA77-75AF-4E32-8757-A78BDAF7FB1A}" srcOrd="0" destOrd="0" presId="urn:microsoft.com/office/officeart/2008/layout/LinedList"/>
    <dgm:cxn modelId="{9CDF22A6-CF19-4404-A6F4-1D9FF3193BEF}" type="presParOf" srcId="{0BD6F5FB-6AB3-42E4-9A2A-5742FF53BADA}" destId="{500B799B-2490-4830-939D-85BB383B1946}" srcOrd="1" destOrd="0" presId="urn:microsoft.com/office/officeart/2008/layout/LinedList"/>
    <dgm:cxn modelId="{D125E91C-89F0-4FFE-9604-F81E4CF56BBA}" type="presParOf" srcId="{7D38BFA5-8BC4-42B4-AEDF-0A1401D1CF95}" destId="{BF95185F-8F7A-4F79-A627-49F4A764C760}" srcOrd="2" destOrd="0" presId="urn:microsoft.com/office/officeart/2008/layout/LinedList"/>
    <dgm:cxn modelId="{484BEDD4-1D2E-4BFF-AE8E-341856B6FE99}" type="presParOf" srcId="{7D38BFA5-8BC4-42B4-AEDF-0A1401D1CF95}" destId="{2451B86E-BE37-4F70-B93A-D5BC7DEFEFFE}" srcOrd="3" destOrd="0" presId="urn:microsoft.com/office/officeart/2008/layout/LinedList"/>
    <dgm:cxn modelId="{B51E20A1-66A3-4DC5-A79E-E8957E14DA79}" type="presParOf" srcId="{2451B86E-BE37-4F70-B93A-D5BC7DEFEFFE}" destId="{FD8B9E19-CB6D-42AE-8343-E5E15F3175DA}" srcOrd="0" destOrd="0" presId="urn:microsoft.com/office/officeart/2008/layout/LinedList"/>
    <dgm:cxn modelId="{A9F3D01D-8320-40F4-A12D-AE23E959CD3F}" type="presParOf" srcId="{2451B86E-BE37-4F70-B93A-D5BC7DEFEFFE}" destId="{D83BE992-0ED9-4315-A3FB-403E72D074D6}" srcOrd="1" destOrd="0" presId="urn:microsoft.com/office/officeart/2008/layout/LinedList"/>
    <dgm:cxn modelId="{DA977BB5-C170-43E3-9D37-44A4AD5A773C}" type="presParOf" srcId="{7D38BFA5-8BC4-42B4-AEDF-0A1401D1CF95}" destId="{89270677-2BB0-4D7A-8028-B07C2DD159D0}" srcOrd="4" destOrd="0" presId="urn:microsoft.com/office/officeart/2008/layout/LinedList"/>
    <dgm:cxn modelId="{F08338C2-2688-415F-AEFC-73373258B76C}" type="presParOf" srcId="{7D38BFA5-8BC4-42B4-AEDF-0A1401D1CF95}" destId="{D76CCC56-DA31-4C2E-95B0-D4160854F7E0}" srcOrd="5" destOrd="0" presId="urn:microsoft.com/office/officeart/2008/layout/LinedList"/>
    <dgm:cxn modelId="{6255DC72-563E-463C-BA91-AF60E56D5D85}" type="presParOf" srcId="{D76CCC56-DA31-4C2E-95B0-D4160854F7E0}" destId="{4B3BD817-68FF-4372-B198-A43A0D4A30DF}" srcOrd="0" destOrd="0" presId="urn:microsoft.com/office/officeart/2008/layout/LinedList"/>
    <dgm:cxn modelId="{31B83EBE-459E-4FA2-8CC9-AACF2686EB4C}" type="presParOf" srcId="{D76CCC56-DA31-4C2E-95B0-D4160854F7E0}" destId="{1501CA2F-F43B-410C-9328-E1C3A98D663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425AA-940F-4F1D-A82E-11948D007602}">
      <dsp:nvSpPr>
        <dsp:cNvPr id="0" name=""/>
        <dsp:cNvSpPr/>
      </dsp:nvSpPr>
      <dsp:spPr>
        <a:xfrm>
          <a:off x="3953" y="867811"/>
          <a:ext cx="2377306" cy="6859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Neden: DNA tamir gen mutasyonu</a:t>
          </a:r>
          <a:endParaRPr lang="en-US" sz="1900" kern="1200"/>
        </a:p>
      </dsp:txBody>
      <dsp:txXfrm>
        <a:off x="3953" y="867811"/>
        <a:ext cx="2377306" cy="685979"/>
      </dsp:txXfrm>
    </dsp:sp>
    <dsp:sp modelId="{D3FB9578-B61D-44F3-AAE8-CF33977D50F8}">
      <dsp:nvSpPr>
        <dsp:cNvPr id="0" name=""/>
        <dsp:cNvSpPr/>
      </dsp:nvSpPr>
      <dsp:spPr>
        <a:xfrm>
          <a:off x="3953" y="1553791"/>
          <a:ext cx="2377306" cy="192973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/>
            <a:t>DNA proofreading mekanizmasının devre dışı kalması 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/>
            <a:t>En sık ilişkili genler MLH-1,MSH-2,MSH-6,PMS-2</a:t>
          </a:r>
          <a:endParaRPr lang="en-US" sz="1900" kern="1200"/>
        </a:p>
      </dsp:txBody>
      <dsp:txXfrm>
        <a:off x="3953" y="1553791"/>
        <a:ext cx="2377306" cy="1929734"/>
      </dsp:txXfrm>
    </dsp:sp>
    <dsp:sp modelId="{A177BFCB-16AE-409E-979C-00C865F4CEA5}">
      <dsp:nvSpPr>
        <dsp:cNvPr id="0" name=""/>
        <dsp:cNvSpPr/>
      </dsp:nvSpPr>
      <dsp:spPr>
        <a:xfrm>
          <a:off x="2714082" y="867811"/>
          <a:ext cx="2377306" cy="685979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Test:  </a:t>
          </a:r>
          <a:endParaRPr lang="en-US" sz="1900" kern="1200"/>
        </a:p>
      </dsp:txBody>
      <dsp:txXfrm>
        <a:off x="2714082" y="867811"/>
        <a:ext cx="2377306" cy="685979"/>
      </dsp:txXfrm>
    </dsp:sp>
    <dsp:sp modelId="{3AFCF136-BD8B-4C48-B11C-A6AC4BBCF231}">
      <dsp:nvSpPr>
        <dsp:cNvPr id="0" name=""/>
        <dsp:cNvSpPr/>
      </dsp:nvSpPr>
      <dsp:spPr>
        <a:xfrm>
          <a:off x="2714082" y="1553791"/>
          <a:ext cx="2377306" cy="1929734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/>
            <a:t>NGS-PCR(MSI-HIGH)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/>
            <a:t>IHC(dMMR)</a:t>
          </a:r>
          <a:endParaRPr lang="en-US" sz="1900" kern="1200"/>
        </a:p>
      </dsp:txBody>
      <dsp:txXfrm>
        <a:off x="2714082" y="1553791"/>
        <a:ext cx="2377306" cy="1929734"/>
      </dsp:txXfrm>
    </dsp:sp>
    <dsp:sp modelId="{34C666C1-3906-4AFE-94F8-9491911C9CDD}">
      <dsp:nvSpPr>
        <dsp:cNvPr id="0" name=""/>
        <dsp:cNvSpPr/>
      </dsp:nvSpPr>
      <dsp:spPr>
        <a:xfrm>
          <a:off x="5424211" y="867811"/>
          <a:ext cx="2377306" cy="685979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Kalıtsal veya sporadik</a:t>
          </a:r>
          <a:endParaRPr lang="en-US" sz="1900" kern="1200"/>
        </a:p>
      </dsp:txBody>
      <dsp:txXfrm>
        <a:off x="5424211" y="867811"/>
        <a:ext cx="2377306" cy="685979"/>
      </dsp:txXfrm>
    </dsp:sp>
    <dsp:sp modelId="{BF999020-3C2B-46E9-A3D6-9F42F8CF4A46}">
      <dsp:nvSpPr>
        <dsp:cNvPr id="0" name=""/>
        <dsp:cNvSpPr/>
      </dsp:nvSpPr>
      <dsp:spPr>
        <a:xfrm>
          <a:off x="5424211" y="1553791"/>
          <a:ext cx="2377306" cy="1929734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009DB-FE01-49AE-811E-B10A2C3DF3EF}">
      <dsp:nvSpPr>
        <dsp:cNvPr id="0" name=""/>
        <dsp:cNvSpPr/>
      </dsp:nvSpPr>
      <dsp:spPr>
        <a:xfrm>
          <a:off x="8134340" y="867811"/>
          <a:ext cx="2377306" cy="68597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En sık kalıtsal formu-HNPCC(OD kalıtım)</a:t>
          </a:r>
          <a:endParaRPr lang="en-US" sz="1900" kern="1200"/>
        </a:p>
      </dsp:txBody>
      <dsp:txXfrm>
        <a:off x="8134340" y="867811"/>
        <a:ext cx="2377306" cy="685979"/>
      </dsp:txXfrm>
    </dsp:sp>
    <dsp:sp modelId="{26DD1155-0FE5-46D1-A1CD-C30437C557B8}">
      <dsp:nvSpPr>
        <dsp:cNvPr id="0" name=""/>
        <dsp:cNvSpPr/>
      </dsp:nvSpPr>
      <dsp:spPr>
        <a:xfrm>
          <a:off x="8134340" y="1553791"/>
          <a:ext cx="2377306" cy="1929734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EACF7-427F-4035-A6C4-35FA7DF9494B}">
      <dsp:nvSpPr>
        <dsp:cNvPr id="0" name=""/>
        <dsp:cNvSpPr/>
      </dsp:nvSpPr>
      <dsp:spPr>
        <a:xfrm>
          <a:off x="606456" y="0"/>
          <a:ext cx="5453920" cy="545392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3FC719-3970-4085-98A5-6B9556EE2654}">
      <dsp:nvSpPr>
        <dsp:cNvPr id="0" name=""/>
        <dsp:cNvSpPr/>
      </dsp:nvSpPr>
      <dsp:spPr>
        <a:xfrm>
          <a:off x="1124578" y="518122"/>
          <a:ext cx="2127028" cy="21270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PubMed, Embase </a:t>
          </a:r>
          <a:r>
            <a:rPr lang="tr-TR" sz="2000" kern="1200"/>
            <a:t>ve </a:t>
          </a:r>
          <a:r>
            <a:rPr lang="en-US" sz="2000" kern="1200"/>
            <a:t> Cochrane </a:t>
          </a:r>
          <a:r>
            <a:rPr lang="tr-TR" sz="2000" kern="1200"/>
            <a:t>veritabanı</a:t>
          </a:r>
          <a:endParaRPr lang="en-US" sz="2000" kern="1200"/>
        </a:p>
      </dsp:txBody>
      <dsp:txXfrm>
        <a:off x="1228411" y="621955"/>
        <a:ext cx="1919362" cy="1919362"/>
      </dsp:txXfrm>
    </dsp:sp>
    <dsp:sp modelId="{E2BD4C58-87FA-4777-B650-9C50CD4C3299}">
      <dsp:nvSpPr>
        <dsp:cNvPr id="0" name=""/>
        <dsp:cNvSpPr/>
      </dsp:nvSpPr>
      <dsp:spPr>
        <a:xfrm>
          <a:off x="3415225" y="518122"/>
          <a:ext cx="2127028" cy="21270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Toplam 9 çalışma, 5877 hasta </a:t>
          </a:r>
          <a:endParaRPr lang="en-US" sz="2000" kern="1200"/>
        </a:p>
      </dsp:txBody>
      <dsp:txXfrm>
        <a:off x="3519058" y="621955"/>
        <a:ext cx="1919362" cy="1919362"/>
      </dsp:txXfrm>
    </dsp:sp>
    <dsp:sp modelId="{9C3F2C6C-CFA4-456F-86FE-8C405137393D}">
      <dsp:nvSpPr>
        <dsp:cNvPr id="0" name=""/>
        <dsp:cNvSpPr/>
      </dsp:nvSpPr>
      <dsp:spPr>
        <a:xfrm>
          <a:off x="1124578" y="2808768"/>
          <a:ext cx="2127028" cy="21270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MSI + , KRT alan hastalarda pCR değerlendirilmiş.</a:t>
          </a:r>
          <a:endParaRPr lang="en-US" sz="2000" kern="1200"/>
        </a:p>
      </dsp:txBody>
      <dsp:txXfrm>
        <a:off x="1228411" y="2912601"/>
        <a:ext cx="1919362" cy="1919362"/>
      </dsp:txXfrm>
    </dsp:sp>
    <dsp:sp modelId="{377EBE26-C56E-49FD-A0DA-876214F092C6}">
      <dsp:nvSpPr>
        <dsp:cNvPr id="0" name=""/>
        <dsp:cNvSpPr/>
      </dsp:nvSpPr>
      <dsp:spPr>
        <a:xfrm>
          <a:off x="3415225" y="2808768"/>
          <a:ext cx="2127028" cy="21270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MSI + liği ile KRT ye yanıt arasında beklenmedik bir şekilde anlamlı bir ilişki bulunmamış</a:t>
          </a:r>
          <a:endParaRPr lang="en-US" sz="2000" kern="1200"/>
        </a:p>
      </dsp:txBody>
      <dsp:txXfrm>
        <a:off x="3519058" y="2912601"/>
        <a:ext cx="1919362" cy="19193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9ABEB-3FCE-4E49-A4C4-DF01902A4EBD}">
      <dsp:nvSpPr>
        <dsp:cNvPr id="0" name=""/>
        <dsp:cNvSpPr/>
      </dsp:nvSpPr>
      <dsp:spPr>
        <a:xfrm>
          <a:off x="606456" y="0"/>
          <a:ext cx="5453920" cy="545392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3382F2-F3B5-490A-953F-F1DDF5659840}">
      <dsp:nvSpPr>
        <dsp:cNvPr id="0" name=""/>
        <dsp:cNvSpPr/>
      </dsp:nvSpPr>
      <dsp:spPr>
        <a:xfrm>
          <a:off x="1124578" y="518122"/>
          <a:ext cx="2127028" cy="21270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Çok merkezli çalışma</a:t>
          </a:r>
          <a:endParaRPr lang="en-US" sz="2200" kern="1200"/>
        </a:p>
      </dsp:txBody>
      <dsp:txXfrm>
        <a:off x="1228411" y="621955"/>
        <a:ext cx="1919362" cy="1919362"/>
      </dsp:txXfrm>
    </dsp:sp>
    <dsp:sp modelId="{AAB43E42-361C-4C3C-8D53-7AAB8C76BE96}">
      <dsp:nvSpPr>
        <dsp:cNvPr id="0" name=""/>
        <dsp:cNvSpPr/>
      </dsp:nvSpPr>
      <dsp:spPr>
        <a:xfrm>
          <a:off x="3415225" y="518122"/>
          <a:ext cx="2127028" cy="21270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Toplam 429 hasta </a:t>
          </a:r>
          <a:endParaRPr lang="en-US" sz="2200" kern="1200"/>
        </a:p>
      </dsp:txBody>
      <dsp:txXfrm>
        <a:off x="3519058" y="621955"/>
        <a:ext cx="1919362" cy="1919362"/>
      </dsp:txXfrm>
    </dsp:sp>
    <dsp:sp modelId="{C7D07801-5376-4861-B071-2DB214F6719D}">
      <dsp:nvSpPr>
        <dsp:cNvPr id="0" name=""/>
        <dsp:cNvSpPr/>
      </dsp:nvSpPr>
      <dsp:spPr>
        <a:xfrm>
          <a:off x="1124578" y="2808768"/>
          <a:ext cx="2127028" cy="21270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Cerrahi olarak evrelendirilmiş evre IB-III mide kanseri </a:t>
          </a:r>
          <a:endParaRPr lang="en-US" sz="2200" kern="1200"/>
        </a:p>
      </dsp:txBody>
      <dsp:txXfrm>
        <a:off x="1228411" y="2912601"/>
        <a:ext cx="1919362" cy="1919362"/>
      </dsp:txXfrm>
    </dsp:sp>
    <dsp:sp modelId="{A9A04B44-E34B-45DC-8FE0-A7C004C2BD5C}">
      <dsp:nvSpPr>
        <dsp:cNvPr id="0" name=""/>
        <dsp:cNvSpPr/>
      </dsp:nvSpPr>
      <dsp:spPr>
        <a:xfrm>
          <a:off x="3415225" y="2808768"/>
          <a:ext cx="2127028" cy="21270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Primer sonlanım noktası-OS</a:t>
          </a:r>
          <a:endParaRPr lang="en-US" sz="2200" kern="1200"/>
        </a:p>
      </dsp:txBody>
      <dsp:txXfrm>
        <a:off x="3519058" y="2912601"/>
        <a:ext cx="1919362" cy="19193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43643-E64E-4E9D-9192-3E610477A475}">
      <dsp:nvSpPr>
        <dsp:cNvPr id="0" name=""/>
        <dsp:cNvSpPr/>
      </dsp:nvSpPr>
      <dsp:spPr>
        <a:xfrm>
          <a:off x="0" y="266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B1DA77-75AF-4E32-8757-A78BDAF7FB1A}">
      <dsp:nvSpPr>
        <dsp:cNvPr id="0" name=""/>
        <dsp:cNvSpPr/>
      </dsp:nvSpPr>
      <dsp:spPr>
        <a:xfrm>
          <a:off x="0" y="2663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/>
            <a:t>Adjuvan KRT , MSI statüsüne bağlı olmaksızın GS da artış sağlıyor</a:t>
          </a:r>
          <a:endParaRPr lang="en-US" sz="2800" kern="1200"/>
        </a:p>
      </dsp:txBody>
      <dsp:txXfrm>
        <a:off x="0" y="2663"/>
        <a:ext cx="6666833" cy="1816197"/>
      </dsp:txXfrm>
    </dsp:sp>
    <dsp:sp modelId="{BF95185F-8F7A-4F79-A627-49F4A764C760}">
      <dsp:nvSpPr>
        <dsp:cNvPr id="0" name=""/>
        <dsp:cNvSpPr/>
      </dsp:nvSpPr>
      <dsp:spPr>
        <a:xfrm>
          <a:off x="0" y="1818861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8B9E19-CB6D-42AE-8343-E5E15F3175DA}">
      <dsp:nvSpPr>
        <dsp:cNvPr id="0" name=""/>
        <dsp:cNvSpPr/>
      </dsp:nvSpPr>
      <dsp:spPr>
        <a:xfrm>
          <a:off x="0" y="1818861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/>
            <a:t>Evre IB-II hastalıkta MSS hastalar GS açısından  KRT den daha fazla fayda görüyor.</a:t>
          </a:r>
          <a:endParaRPr lang="en-US" sz="2800" kern="1200"/>
        </a:p>
      </dsp:txBody>
      <dsp:txXfrm>
        <a:off x="0" y="1818861"/>
        <a:ext cx="6666833" cy="1816197"/>
      </dsp:txXfrm>
    </dsp:sp>
    <dsp:sp modelId="{89270677-2BB0-4D7A-8028-B07C2DD159D0}">
      <dsp:nvSpPr>
        <dsp:cNvPr id="0" name=""/>
        <dsp:cNvSpPr/>
      </dsp:nvSpPr>
      <dsp:spPr>
        <a:xfrm>
          <a:off x="0" y="3635058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3BD817-68FF-4372-B198-A43A0D4A30DF}">
      <dsp:nvSpPr>
        <dsp:cNvPr id="0" name=""/>
        <dsp:cNvSpPr/>
      </dsp:nvSpPr>
      <dsp:spPr>
        <a:xfrm>
          <a:off x="0" y="3635058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/>
            <a:t>MSI + hastalarda timidilat sentaz overekspresyonu ve buna sekonder fluorourasıl grubu kemoterapötik ajanlara direnç ile ilişkili</a:t>
          </a:r>
          <a:endParaRPr lang="en-US" sz="2800" kern="1200"/>
        </a:p>
      </dsp:txBody>
      <dsp:txXfrm>
        <a:off x="0" y="3635058"/>
        <a:ext cx="6666833" cy="1816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40BD-986B-4BD6-BCBC-46BC2F4E4857}" type="datetimeFigureOut">
              <a:rPr lang="tr-TR" smtClean="0"/>
              <a:t>19.10.2024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8B57-D28C-4EBD-96B0-CE8D167B51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182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40BD-986B-4BD6-BCBC-46BC2F4E4857}" type="datetimeFigureOut">
              <a:rPr lang="tr-TR" smtClean="0"/>
              <a:t>19.10.2024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8B57-D28C-4EBD-96B0-CE8D167B51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9160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40BD-986B-4BD6-BCBC-46BC2F4E4857}" type="datetimeFigureOut">
              <a:rPr lang="tr-TR" smtClean="0"/>
              <a:t>19.10.2024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8B57-D28C-4EBD-96B0-CE8D167B51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008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40BD-986B-4BD6-BCBC-46BC2F4E4857}" type="datetimeFigureOut">
              <a:rPr lang="tr-TR" smtClean="0"/>
              <a:t>19.10.2024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8B57-D28C-4EBD-96B0-CE8D167B51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112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40BD-986B-4BD6-BCBC-46BC2F4E4857}" type="datetimeFigureOut">
              <a:rPr lang="tr-TR" smtClean="0"/>
              <a:t>19.10.2024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8B57-D28C-4EBD-96B0-CE8D167B51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486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40BD-986B-4BD6-BCBC-46BC2F4E4857}" type="datetimeFigureOut">
              <a:rPr lang="tr-TR" smtClean="0"/>
              <a:t>19.10.2024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8B57-D28C-4EBD-96B0-CE8D167B51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164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40BD-986B-4BD6-BCBC-46BC2F4E4857}" type="datetimeFigureOut">
              <a:rPr lang="tr-TR" smtClean="0"/>
              <a:t>19.10.2024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8B57-D28C-4EBD-96B0-CE8D167B51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128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40BD-986B-4BD6-BCBC-46BC2F4E4857}" type="datetimeFigureOut">
              <a:rPr lang="tr-TR" smtClean="0"/>
              <a:t>19.10.2024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8B57-D28C-4EBD-96B0-CE8D167B51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390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40BD-986B-4BD6-BCBC-46BC2F4E4857}" type="datetimeFigureOut">
              <a:rPr lang="tr-TR" smtClean="0"/>
              <a:t>19.10.2024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8B57-D28C-4EBD-96B0-CE8D167B51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958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40BD-986B-4BD6-BCBC-46BC2F4E4857}" type="datetimeFigureOut">
              <a:rPr lang="tr-TR" smtClean="0"/>
              <a:t>19.10.2024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8B57-D28C-4EBD-96B0-CE8D167B51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331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40BD-986B-4BD6-BCBC-46BC2F4E4857}" type="datetimeFigureOut">
              <a:rPr lang="tr-TR" smtClean="0"/>
              <a:t>19.10.2024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8B57-D28C-4EBD-96B0-CE8D167B51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517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D40BD-986B-4BD6-BCBC-46BC2F4E4857}" type="datetimeFigureOut">
              <a:rPr lang="tr-TR" smtClean="0"/>
              <a:t>19.10.2024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48B57-D28C-4EBD-96B0-CE8D167B51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487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tr-TR" sz="4800">
                <a:solidFill>
                  <a:srgbClr val="FFFFFF"/>
                </a:solidFill>
              </a:rPr>
              <a:t>GİS TÜMÖRLERİNDE TEDAVİ KARARINDA MSI-MMR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7C8F2E5-7908-C223-1EF3-094F09839A66}"/>
              </a:ext>
            </a:extLst>
          </p:cNvPr>
          <p:cNvSpPr txBox="1"/>
          <p:nvPr/>
        </p:nvSpPr>
        <p:spPr>
          <a:xfrm>
            <a:off x="1926566" y="5175849"/>
            <a:ext cx="382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ARŞ.GÖR.DR DENİZ KÜTRİ (18.10.2024)</a:t>
            </a:r>
          </a:p>
        </p:txBody>
      </p:sp>
    </p:spTree>
    <p:extLst>
      <p:ext uri="{BB962C8B-B14F-4D97-AF65-F5344CB8AC3E}">
        <p14:creationId xmlns:p14="http://schemas.microsoft.com/office/powerpoint/2010/main" val="2445956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405" y="457200"/>
            <a:ext cx="1070919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64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177" y="457200"/>
            <a:ext cx="1075764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85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154" y="457200"/>
            <a:ext cx="1116169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72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726" y="457200"/>
            <a:ext cx="1080654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9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İçerik Yer Tutucusu 3" descr="metin, ekran görüntüsü, yazı tipi, çizgi içeren bir resim&#10;&#10;Açıklama otomatik olarak oluşturuldu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9348" y="457200"/>
            <a:ext cx="1047330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13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510921"/>
            <a:ext cx="11277600" cy="583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50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dMMR’ DA RADYOTERAPİ ETKİNLİĞİ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30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5041" y="457200"/>
            <a:ext cx="814191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89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0477" y="457200"/>
            <a:ext cx="887104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33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endParaRPr lang="tr-TR" sz="4000">
              <a:solidFill>
                <a:srgbClr val="FFFFFF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tr-TR" sz="2000"/>
              <a:t>DNA MMR proteinleri, radyoterapiye bağlı oluşan çift zincir kırıklarını (DSBs) direk veya dolaylı olarak etkileyebilir.</a:t>
            </a:r>
          </a:p>
          <a:p>
            <a:r>
              <a:rPr lang="tr-TR" sz="2000"/>
              <a:t>MMR proteinleri eksikliğinde tümör radyoterapiye daha duyarlı olabilir.</a:t>
            </a:r>
          </a:p>
          <a:p>
            <a:r>
              <a:rPr lang="tr-TR" sz="2000"/>
              <a:t>MLH1-MSH2 radyoterapiye bağlı DNA hasarında ilk aktive olan MMR proteinleridir.</a:t>
            </a:r>
          </a:p>
          <a:p>
            <a:r>
              <a:rPr lang="tr-TR" sz="2000"/>
              <a:t>MLH-1 aynı zamanda radyoterapi bağlı oluşan DSBs sonrasında oluşan NFkB aktivasyonunu azaltır. Bu durum da hücreyi apoptoza sürükleyerek radyoterapiye duyarlılığı artırır.</a:t>
            </a:r>
          </a:p>
          <a:p>
            <a:endParaRPr lang="tr-TR" sz="2000"/>
          </a:p>
        </p:txBody>
      </p:sp>
    </p:spTree>
    <p:extLst>
      <p:ext uri="{BB962C8B-B14F-4D97-AF65-F5344CB8AC3E}">
        <p14:creationId xmlns:p14="http://schemas.microsoft.com/office/powerpoint/2010/main" val="408741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İçerik Yer Tutucusu 3" descr="metin, ekran görüntüsü içeren bir resim&#10;&#10;Açıklama otomatik olarak oluşturuldu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9348" y="457200"/>
            <a:ext cx="1047330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01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33832"/>
            <a:ext cx="11277600" cy="49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09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endParaRPr lang="tr-TR" sz="4000">
              <a:solidFill>
                <a:srgbClr val="FFFFFF"/>
              </a:solidFill>
            </a:endParaRPr>
          </a:p>
        </p:txBody>
      </p:sp>
      <p:graphicFrame>
        <p:nvGraphicFramePr>
          <p:cNvPr id="12" name="İçerik Yer Tutucusu 2">
            <a:extLst>
              <a:ext uri="{FF2B5EF4-FFF2-40B4-BE49-F238E27FC236}">
                <a16:creationId xmlns:a16="http://schemas.microsoft.com/office/drawing/2014/main" id="{A7BD94FD-41F0-AAE4-EF93-0D436EF9E8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21510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8960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3551" y="457200"/>
            <a:ext cx="986489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89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endParaRPr lang="tr-TR" sz="4000">
              <a:solidFill>
                <a:srgbClr val="FFFFFF"/>
              </a:solidFill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B36C94BD-5320-DD74-7450-AC16916F1E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04420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0156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endParaRPr lang="tr-TR" sz="4000">
              <a:solidFill>
                <a:srgbClr val="FFFFFF"/>
              </a:solidFill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D0A78675-40E4-D020-E12C-AE6745DF66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69460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1530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553212"/>
            <a:ext cx="11277600" cy="575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84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endParaRPr lang="tr-TR" sz="4000">
              <a:solidFill>
                <a:srgbClr val="FFFFFF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tr-TR" sz="2000"/>
              <a:t>Retrospektif çalışma</a:t>
            </a:r>
          </a:p>
          <a:p>
            <a:r>
              <a:rPr lang="tr-TR" sz="2000"/>
              <a:t>316 lokal ileri rektum kanseri ( LARC)</a:t>
            </a:r>
          </a:p>
          <a:p>
            <a:r>
              <a:rPr lang="tr-TR" sz="2000"/>
              <a:t>Neoadjuvan KRT+cerrahi</a:t>
            </a:r>
          </a:p>
          <a:p>
            <a:r>
              <a:rPr lang="tr-TR" sz="2000"/>
              <a:t>Cerrahi öncesi biyopsilerine göre 25 hasta MSI+ , 291 hasta MSI low-veya MSS olarak değerlendirilmiş.</a:t>
            </a:r>
          </a:p>
          <a:p>
            <a:r>
              <a:rPr lang="tr-TR" sz="2000"/>
              <a:t>MSI , radyoterapiye bağlı tümör regresyonu ile ilişkili bulunmamış ancak; ypN0 grupta MSI + vakalarda KRT sonrası DFS  de iyileşme ile ilişkilendirilmiş. Bu nedenle iyi prognostik faktör olarak kullanılabileceği öne sürülmüş.</a:t>
            </a:r>
          </a:p>
          <a:p>
            <a:endParaRPr lang="tr-TR" sz="2000"/>
          </a:p>
        </p:txBody>
      </p:sp>
    </p:spTree>
    <p:extLst>
      <p:ext uri="{BB962C8B-B14F-4D97-AF65-F5344CB8AC3E}">
        <p14:creationId xmlns:p14="http://schemas.microsoft.com/office/powerpoint/2010/main" val="1296496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14" y="457200"/>
            <a:ext cx="1061357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71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tr-TR" sz="2000"/>
              <a:t>Retrospektif</a:t>
            </a:r>
          </a:p>
          <a:p>
            <a:r>
              <a:rPr lang="tr-TR" sz="2000"/>
              <a:t>NCDB kullanılarak 5086 hasta çalışmaya dahil edilmiş.</a:t>
            </a:r>
          </a:p>
          <a:p>
            <a:r>
              <a:rPr lang="tr-TR" sz="2000"/>
              <a:t>KRT+cerrahi</a:t>
            </a:r>
          </a:p>
          <a:p>
            <a:r>
              <a:rPr lang="tr-TR" sz="2000"/>
              <a:t>636 hasta MSI +</a:t>
            </a:r>
          </a:p>
          <a:p>
            <a:r>
              <a:rPr lang="tr-TR" sz="2000"/>
              <a:t>Median RT dozu 50,4 Gy</a:t>
            </a:r>
          </a:p>
          <a:p>
            <a:r>
              <a:rPr lang="tr-TR" sz="2000"/>
              <a:t>MSI+ liği erken yaşta tm oluşumu ve yüksek grade ile ilişkilendirilmiş.</a:t>
            </a:r>
          </a:p>
          <a:p>
            <a:r>
              <a:rPr lang="tr-TR" sz="2000"/>
              <a:t>KRT sonrası patolojik tam yanıt MSI+ hastalarda anlamlı derecede yüksek bulunmu. (p:0,01)</a:t>
            </a:r>
          </a:p>
        </p:txBody>
      </p:sp>
    </p:spTree>
    <p:extLst>
      <p:ext uri="{BB962C8B-B14F-4D97-AF65-F5344CB8AC3E}">
        <p14:creationId xmlns:p14="http://schemas.microsoft.com/office/powerpoint/2010/main" val="2446593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416" y="1447523"/>
            <a:ext cx="7297168" cy="3962953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5268686" y="3849189"/>
            <a:ext cx="2342605" cy="35705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668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MISMATCH REPAIR(MMR)/MICROSATELLITE INSTABILITY (MSI)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1423855"/>
            <a:ext cx="7225748" cy="401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30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337" y="2576393"/>
            <a:ext cx="7173326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01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468" y="1285576"/>
            <a:ext cx="7259063" cy="4286848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6096000" y="3248297"/>
            <a:ext cx="1733006" cy="4876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1211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968" y="1595181"/>
            <a:ext cx="7078063" cy="3667637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2556968" y="1595181"/>
            <a:ext cx="1109341" cy="4164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60304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442" y="1699971"/>
            <a:ext cx="7097115" cy="3458058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2386149" y="2734491"/>
            <a:ext cx="931817" cy="112340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4434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179" y="1628523"/>
            <a:ext cx="7287642" cy="3600953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2452179" y="1567543"/>
            <a:ext cx="1039958" cy="8969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220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179" y="2014340"/>
            <a:ext cx="7287642" cy="2829320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2452179" y="2751909"/>
            <a:ext cx="822244" cy="13324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06952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416" y="1933366"/>
            <a:ext cx="7297168" cy="2991267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2551611" y="3013166"/>
            <a:ext cx="714103" cy="10537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68026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000"/>
              <a:t>DİNLEDİĞİNİZ İÇİN TEŞEKKÜR EDERİM.</a:t>
            </a:r>
          </a:p>
        </p:txBody>
      </p:sp>
    </p:spTree>
    <p:extLst>
      <p:ext uri="{BB962C8B-B14F-4D97-AF65-F5344CB8AC3E}">
        <p14:creationId xmlns:p14="http://schemas.microsoft.com/office/powerpoint/2010/main" val="2430781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MISMATCH REPAIR(MMR)/MICROSATELLITE INSTABILITY (MSI)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1098696"/>
            <a:ext cx="7225748" cy="466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08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37795"/>
            <a:ext cx="11277600" cy="558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3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2DD9C6-6DBC-0D88-9BA0-95BA6A7E8E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10" b="67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dirty="0" err="1"/>
              <a:t>dMMR</a:t>
            </a:r>
            <a:r>
              <a:rPr lang="tr-TR" dirty="0"/>
              <a:t>: Lynch </a:t>
            </a:r>
            <a:r>
              <a:rPr lang="tr-TR" dirty="0" err="1"/>
              <a:t>sendromu,HNPCC;MSI-H</a:t>
            </a:r>
            <a:r>
              <a:rPr lang="tr-TR" dirty="0"/>
              <a:t>)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D3961310-E92D-F262-2586-2AF688F8B8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1257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1107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6789" y="457200"/>
            <a:ext cx="595842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3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r-TR" sz="2500">
                <a:solidFill>
                  <a:srgbClr val="FFFFFF"/>
                </a:solidFill>
              </a:rPr>
              <a:t>dMMR: Lynch sendromu,HNPCC;MSI-H)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r>
              <a:rPr lang="tr-TR" sz="2000"/>
              <a:t>Olasılık tümör lokalizasyonuna ve evresine göre değişmekte:</a:t>
            </a:r>
          </a:p>
          <a:p>
            <a:pPr lvl="1"/>
            <a:r>
              <a:rPr lang="tr-TR" sz="2000"/>
              <a:t>Daha sık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/>
              <a:t>Evre I/II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/>
              <a:t>Sağ taraflı kolon tümörleri</a:t>
            </a:r>
          </a:p>
          <a:p>
            <a:pPr lvl="1"/>
            <a:r>
              <a:rPr lang="tr-TR" sz="2000"/>
              <a:t>Nadir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/>
              <a:t>Sol taraflı kolon tümörleri ve rektal tümörler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/>
              <a:t>Evre IV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502" y="2403650"/>
            <a:ext cx="3615776" cy="206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22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r-TR" sz="4000">
                <a:solidFill>
                  <a:srgbClr val="FFFFFF"/>
                </a:solidFill>
              </a:rPr>
              <a:t>KEMOTERAPİ VE HEDEFE YÖNELİK TEDAVİLER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tr-TR" sz="2000"/>
              <a:t>KEYNOTE 177 ÇALIŞMASI</a:t>
            </a:r>
          </a:p>
          <a:p>
            <a:r>
              <a:rPr lang="tr-TR" sz="2000"/>
              <a:t>CHECKMATE 142 ÇALIŞMASI</a:t>
            </a:r>
          </a:p>
          <a:p>
            <a:endParaRPr lang="tr-TR" sz="2000"/>
          </a:p>
        </p:txBody>
      </p:sp>
    </p:spTree>
    <p:extLst>
      <p:ext uri="{BB962C8B-B14F-4D97-AF65-F5344CB8AC3E}">
        <p14:creationId xmlns:p14="http://schemas.microsoft.com/office/powerpoint/2010/main" val="627994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418</Words>
  <Application>Microsoft Office PowerPoint</Application>
  <PresentationFormat>Geniş ekran</PresentationFormat>
  <Paragraphs>53</Paragraphs>
  <Slides>37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Office Teması</vt:lpstr>
      <vt:lpstr>GİS TÜMÖRLERİNDE TEDAVİ KARARINDA MSI-MMR</vt:lpstr>
      <vt:lpstr>PowerPoint Sunusu</vt:lpstr>
      <vt:lpstr>MISMATCH REPAIR(MMR)/MICROSATELLITE INSTABILITY (MSI)</vt:lpstr>
      <vt:lpstr>MISMATCH REPAIR(MMR)/MICROSATELLITE INSTABILITY (MSI)</vt:lpstr>
      <vt:lpstr>PowerPoint Sunusu</vt:lpstr>
      <vt:lpstr>dMMR: Lynch sendromu,HNPCC;MSI-H)</vt:lpstr>
      <vt:lpstr>PowerPoint Sunusu</vt:lpstr>
      <vt:lpstr>dMMR: Lynch sendromu,HNPCC;MSI-H)</vt:lpstr>
      <vt:lpstr>KEMOTERAPİ VE HEDEFE YÖNELİK TEDAVİLER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dMMR’ DA RADYOTERAPİ ETKİNLİĞİ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GİS TÜMÖRLERİNDE TEDAVİ KARARINDA MSI-MMR</dc:title>
  <dc:creator>STATION1099</dc:creator>
  <cp:lastModifiedBy>DENİZ KÜTRİ</cp:lastModifiedBy>
  <cp:revision>30</cp:revision>
  <dcterms:created xsi:type="dcterms:W3CDTF">2024-08-16T19:58:08Z</dcterms:created>
  <dcterms:modified xsi:type="dcterms:W3CDTF">2024-10-19T04:01:55Z</dcterms:modified>
</cp:coreProperties>
</file>