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2" r:id="rId7"/>
    <p:sldId id="303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05" r:id="rId23"/>
    <p:sldId id="277" r:id="rId24"/>
    <p:sldId id="279" r:id="rId25"/>
    <p:sldId id="280" r:id="rId26"/>
    <p:sldId id="281" r:id="rId27"/>
    <p:sldId id="282" r:id="rId28"/>
    <p:sldId id="283" r:id="rId29"/>
    <p:sldId id="304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2" r:id="rId47"/>
    <p:sldId id="300" r:id="rId48"/>
    <p:sldId id="30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1472"/>
  </p:normalViewPr>
  <p:slideViewPr>
    <p:cSldViewPr snapToGrid="0" snapToObjects="1">
      <p:cViewPr varScale="1">
        <p:scale>
          <a:sx n="82" d="100"/>
          <a:sy n="82" d="100"/>
        </p:scale>
        <p:origin x="16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FFC7F-83FF-F841-BF32-D45BF531CA61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F4121-3E44-3C4C-85DE-33275EF74C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366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Intramedullary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extramedullary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İnramedüller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tümörler daha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astrositom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epandimom’dur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 EM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meninjiom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veya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schwannoma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Kordoma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kondrosarkoma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vasküler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lezyonlar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Tanı da MR etkindir, kemik dışında CT tanıma oranı % 50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geçmez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 tanısı uygun ve güvenli ise yapılmalıdır.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Tedavi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lenfoma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dışında, cerrahi olarak çıkarılmaya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çalışılmalıdır.Düşük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lezyonlarda,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rezeksiyon yeterlidir.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Medikal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veya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küratif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rezeksiyon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yapılamyanlara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küratif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 yapılabilir.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Spimal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Lenfoma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öenrilri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5680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err="1"/>
              <a:t>Başağrısı</a:t>
            </a:r>
            <a:r>
              <a:rPr lang="tr-TR" b="1" dirty="0"/>
              <a:t> olan hastada LP yapılmamalı, beyin görüntülenmelidir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9468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7507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Hâla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̂ tam olarak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çözülemeyen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sebeplerden dolayı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gliomlar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selektif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olarak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ALA’yı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alarak onu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protoporfirin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IX’a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(PPIX)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dönüştürürken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beyin dokusunun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böyle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bir yanıt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oluşturmadığı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gözlenmiştir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tr-TR" dirty="0">
              <a:effectLst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37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9417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Grad</a:t>
            </a:r>
            <a:r>
              <a:rPr lang="tr-TR" dirty="0"/>
              <a:t> 1 lezyonlar da </a:t>
            </a:r>
            <a:r>
              <a:rPr lang="tr-TR" dirty="0" err="1"/>
              <a:t>Komplet</a:t>
            </a:r>
            <a:r>
              <a:rPr lang="tr-TR" dirty="0"/>
              <a:t> </a:t>
            </a:r>
            <a:r>
              <a:rPr lang="tr-TR" dirty="0" err="1"/>
              <a:t>rezeks</a:t>
            </a:r>
            <a:r>
              <a:rPr lang="tr-TR" dirty="0"/>
              <a:t> şansı daha yüksektir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Gliom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yüksek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tümörlrde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 şans azalır.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İnfiltratif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yapılarından dolayı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Ependimom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oranlar % 19-100 arası iken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gliomlarda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genelde % 50 den azdır KR oranı.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159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6814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dirty="0"/>
              <a:t>Tümöre göre değişse de T1 de </a:t>
            </a:r>
            <a:r>
              <a:rPr lang="tr-TR" b="1" dirty="0" err="1"/>
              <a:t>kontrastlanan</a:t>
            </a:r>
            <a:r>
              <a:rPr lang="tr-TR" b="1" dirty="0"/>
              <a:t>, T2 ve FLAIR de kontrast oluşturmayan alandır.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7163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FLAIR,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fluid-attenuated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936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8272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neoplasms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craniospinal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35.6).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immobilization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reproduc-ibility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77,78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intracranial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cervical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collimator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cranial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divergence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adjacent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cranial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parallel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dispense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collimator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appropriate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50%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isodose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junction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0.5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cm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overdosing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underdosing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segments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accomplished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shortening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cranial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sym-metrically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lengthening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margins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shortening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cranial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caudal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690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İnkomplet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rezeksiyonda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 gerekir.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yayılımında. Yada Yüksek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larda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rezeksiyon boyutuna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bakılmaksızını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hepsinde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 önerilir.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Rekürenet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tümörlerde önerilir.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Pediatrk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tümörlerde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subtotal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rezeksiyon sonrasında da yakın takip yapılabilir. MS gelişimin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tamamlansı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diye.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Lokal ile ve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palyasyonda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Ceerahi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debulking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hatta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kord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basısı ya d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aagrı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olamsın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diye önerilir.</a:t>
            </a: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  <a:p>
            <a:r>
              <a:rPr lang="tr-TR" dirty="0" err="1"/>
              <a:t>Ersikinde</a:t>
            </a:r>
            <a:r>
              <a:rPr lang="tr-TR" dirty="0"/>
              <a:t> % 90 İM tümörler </a:t>
            </a:r>
            <a:r>
              <a:rPr lang="tr-TR" dirty="0" err="1"/>
              <a:t>glia</a:t>
            </a:r>
            <a:r>
              <a:rPr lang="tr-TR" dirty="0"/>
              <a:t> orijinlidir ( % 60 </a:t>
            </a:r>
            <a:r>
              <a:rPr lang="tr-TR" dirty="0" err="1"/>
              <a:t>epandimomi</a:t>
            </a:r>
            <a:r>
              <a:rPr lang="tr-TR" dirty="0"/>
              <a:t> % 30 </a:t>
            </a:r>
            <a:r>
              <a:rPr lang="tr-TR" dirty="0" err="1"/>
              <a:t>astrositom’dur</a:t>
            </a:r>
            <a:r>
              <a:rPr lang="tr-TR" dirty="0"/>
              <a:t>)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3296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2344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Proton tedavisi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vertabrayı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koruyarak hematolojik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toksisiteyi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belirgin azaltır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Ayrıca meme ve kalp dozları çok belirgin azalır.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Sekonder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maligneensi</a:t>
            </a:r>
            <a:r>
              <a:rPr lang="tr-T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kalp hastalıkları riski </a:t>
            </a:r>
            <a:r>
              <a:rPr lang="tr-TR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olusmaz</a:t>
            </a:r>
            <a:endParaRPr lang="tr-TR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5087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45-50.4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( 25-28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(1.8-2Gy)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myelopati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riski % 1 den az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dır</a:t>
            </a: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57-61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5 yıllık % 5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riskvardır</a:t>
            </a: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TD50/5 68-73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Gy’dir</a:t>
            </a: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 bu tolerans dozlarını azaltır.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Quantitative</a:t>
            </a:r>
            <a:r>
              <a:rPr lang="tr-T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Analyses</a:t>
            </a:r>
            <a:r>
              <a:rPr lang="tr-T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Normal </a:t>
            </a:r>
            <a:r>
              <a:rPr lang="tr-T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tr-T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tr-T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</a:t>
            </a:r>
            <a:r>
              <a:rPr lang="tr-T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QUANTEC</a:t>
            </a:r>
            <a:r>
              <a:rPr lang="tr-T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SRS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SBRT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irradiated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general,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minimal (&lt; 1%) risk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acceptable</a:t>
            </a: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7807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2/ 3 hasta lokal ve </a:t>
            </a:r>
            <a:r>
              <a:rPr lang="tr-TR" b="1" dirty="0" err="1"/>
              <a:t>dissemine</a:t>
            </a:r>
            <a:r>
              <a:rPr lang="tr-TR" b="1" dirty="0"/>
              <a:t> </a:t>
            </a:r>
            <a:r>
              <a:rPr lang="tr-TR" b="1" dirty="0" err="1"/>
              <a:t>yayaılımdan</a:t>
            </a:r>
            <a:r>
              <a:rPr lang="tr-TR" b="1" dirty="0"/>
              <a:t> ölür</a:t>
            </a:r>
          </a:p>
          <a:p>
            <a:r>
              <a:rPr lang="tr-TR" b="1" dirty="0"/>
              <a:t>Tipik </a:t>
            </a:r>
            <a:r>
              <a:rPr lang="tr-TR" b="1" dirty="0" err="1"/>
              <a:t>nüks</a:t>
            </a:r>
            <a:r>
              <a:rPr lang="tr-TR" b="1" dirty="0"/>
              <a:t> alan içinde 2 yıl içinde olur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945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7128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5649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dirty="0" err="1"/>
              <a:t>Ependimal</a:t>
            </a:r>
            <a:r>
              <a:rPr lang="tr-TR" b="1" dirty="0"/>
              <a:t> hücrelerde (</a:t>
            </a:r>
            <a:r>
              <a:rPr lang="tr-TR" b="1" dirty="0" err="1"/>
              <a:t>spinal</a:t>
            </a:r>
            <a:r>
              <a:rPr lang="tr-TR" b="1" dirty="0"/>
              <a:t> kanal ortasında, filum terminal ve </a:t>
            </a:r>
            <a:r>
              <a:rPr lang="tr-TR" b="1" dirty="0" err="1"/>
              <a:t>ventriküler</a:t>
            </a:r>
            <a:r>
              <a:rPr lang="tr-TR" b="1" dirty="0"/>
              <a:t> yüzeyleri döşeyen) köken alır.</a:t>
            </a:r>
          </a:p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6762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7416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Subtotal</a:t>
            </a:r>
            <a:r>
              <a:rPr lang="tr-TR" dirty="0"/>
              <a:t> </a:t>
            </a:r>
            <a:r>
              <a:rPr lang="tr-TR" dirty="0" err="1"/>
              <a:t>rezeke</a:t>
            </a:r>
            <a:r>
              <a:rPr lang="tr-TR" dirty="0"/>
              <a:t> + RT </a:t>
            </a:r>
            <a:r>
              <a:rPr lang="tr-TR" dirty="0" err="1"/>
              <a:t>sonucçları</a:t>
            </a:r>
            <a:r>
              <a:rPr lang="tr-TR" dirty="0"/>
              <a:t> </a:t>
            </a:r>
            <a:r>
              <a:rPr lang="tr-TR" dirty="0" err="1"/>
              <a:t>Gross</a:t>
            </a:r>
            <a:r>
              <a:rPr lang="tr-TR" dirty="0"/>
              <a:t> total </a:t>
            </a:r>
            <a:r>
              <a:rPr lang="tr-TR" dirty="0" err="1"/>
              <a:t>rezek</a:t>
            </a:r>
            <a:r>
              <a:rPr lang="tr-TR" dirty="0"/>
              <a:t> sonuçları ile aynıdır</a:t>
            </a:r>
          </a:p>
          <a:p>
            <a:r>
              <a:rPr lang="tr-TR" b="1" dirty="0" err="1"/>
              <a:t>Kord</a:t>
            </a:r>
            <a:r>
              <a:rPr lang="tr-TR" b="1" dirty="0"/>
              <a:t> dozunu 54 </a:t>
            </a:r>
            <a:r>
              <a:rPr lang="tr-TR" b="1" dirty="0" err="1"/>
              <a:t>Gy</a:t>
            </a:r>
            <a:r>
              <a:rPr lang="tr-TR" b="1" dirty="0"/>
              <a:t> ‘de tut.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504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031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NF1 % 40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tümörler görülür ama tembel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gidişilidir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% 2 si semptom verir.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NF2 de agresif seyrederler. % 60-80 saptanır. Cerrahi ve RT gerekir</a:t>
            </a:r>
          </a:p>
          <a:p>
            <a:r>
              <a:rPr lang="tr-TR" dirty="0"/>
              <a:t>NF1</a:t>
            </a:r>
            <a:r>
              <a:rPr lang="tr-TR" dirty="0">
                <a:sym typeface="Wingdings" pitchFamily="2" charset="2"/>
              </a:rPr>
              <a:t> </a:t>
            </a:r>
            <a:r>
              <a:rPr lang="tr-TR" dirty="0" err="1">
                <a:sym typeface="Wingdings" pitchFamily="2" charset="2"/>
              </a:rPr>
              <a:t>Spinal</a:t>
            </a:r>
            <a:r>
              <a:rPr lang="tr-TR" dirty="0">
                <a:sym typeface="Wingdings" pitchFamily="2" charset="2"/>
              </a:rPr>
              <a:t> </a:t>
            </a:r>
            <a:r>
              <a:rPr lang="tr-TR" dirty="0" err="1">
                <a:sym typeface="Wingdings" pitchFamily="2" charset="2"/>
              </a:rPr>
              <a:t>astrositom</a:t>
            </a:r>
            <a:r>
              <a:rPr lang="tr-TR" dirty="0">
                <a:sym typeface="Wingdings" pitchFamily="2" charset="2"/>
              </a:rPr>
              <a:t> ve </a:t>
            </a:r>
            <a:r>
              <a:rPr lang="tr-TR" dirty="0" err="1">
                <a:sym typeface="Wingdings" pitchFamily="2" charset="2"/>
              </a:rPr>
              <a:t>nörofibrom</a:t>
            </a:r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NF2 </a:t>
            </a:r>
            <a:r>
              <a:rPr lang="tr-TR" dirty="0" err="1">
                <a:sym typeface="Wingdings" pitchFamily="2" charset="2"/>
              </a:rPr>
              <a:t>Epandimom</a:t>
            </a:r>
            <a:r>
              <a:rPr lang="tr-TR" dirty="0">
                <a:sym typeface="Wingdings" pitchFamily="2" charset="2"/>
              </a:rPr>
              <a:t> ve </a:t>
            </a:r>
            <a:r>
              <a:rPr lang="tr-TR" dirty="0" err="1">
                <a:sym typeface="Wingdings" pitchFamily="2" charset="2"/>
              </a:rPr>
              <a:t>meninjiom</a:t>
            </a:r>
            <a:endParaRPr lang="tr-TR" dirty="0">
              <a:sym typeface="Wingdings" pitchFamily="2" charset="2"/>
            </a:endParaRPr>
          </a:p>
          <a:p>
            <a:r>
              <a:rPr lang="tr-TR" dirty="0" err="1">
                <a:sym typeface="Wingdings" pitchFamily="2" charset="2"/>
              </a:rPr>
              <a:t>VHLHemanjioblastom</a:t>
            </a:r>
            <a:endParaRPr lang="tr-TR" dirty="0"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6420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7275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Anteriro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yerleşimli olanların total cerrahi çıkarılma şansı daha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düşüktür.Vertabral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erter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yakınlığı sebepli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42155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Yavaş büyüyen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embryonel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notokord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artığı olan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vertabra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cismi ve iskelette gelişir.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sık akciğer metastaz yapar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12223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Ancak cerrahide çıkarılan miktar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prognozu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etkiler. Çok çıkarılan uzun yaşar.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Çoğu hasta lokal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progresyondan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kaybedilir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modalite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ile ( cerrahi veya tek RT ile) % 0 iken, kombine kolda % 40 a çıkar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1991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Yüksek </a:t>
            </a:r>
            <a:r>
              <a:rPr lang="tr-TR" dirty="0" err="1"/>
              <a:t>grad</a:t>
            </a:r>
            <a:r>
              <a:rPr lang="tr-TR" dirty="0"/>
              <a:t> de medyan </a:t>
            </a:r>
            <a:r>
              <a:rPr lang="tr-TR" dirty="0" err="1"/>
              <a:t>sağkalım</a:t>
            </a:r>
            <a:r>
              <a:rPr lang="tr-TR" dirty="0"/>
              <a:t> 2.7 yıl, 3 yıl OS % 14 tür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6474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72953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 err="1"/>
              <a:t>Abdoemn</a:t>
            </a:r>
            <a:r>
              <a:rPr lang="tr-TR" b="1" dirty="0"/>
              <a:t> CT—</a:t>
            </a:r>
            <a:r>
              <a:rPr lang="tr-TR" b="1" dirty="0" err="1"/>
              <a:t>renal</a:t>
            </a:r>
            <a:r>
              <a:rPr lang="tr-TR" b="1" dirty="0"/>
              <a:t> </a:t>
            </a:r>
            <a:r>
              <a:rPr lang="tr-TR" b="1" dirty="0" err="1"/>
              <a:t>cell</a:t>
            </a:r>
            <a:r>
              <a:rPr lang="tr-TR" b="1" dirty="0"/>
              <a:t> </a:t>
            </a:r>
            <a:r>
              <a:rPr lang="tr-TR" b="1" dirty="0" err="1"/>
              <a:t>ca</a:t>
            </a:r>
            <a:r>
              <a:rPr lang="tr-TR" b="1" dirty="0"/>
              <a:t> ekarte etmek için</a:t>
            </a:r>
          </a:p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simplify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satisfactory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reac-cumulation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coagulated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dissected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32%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84%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preoperative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41%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68%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improve-ment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function.4,250,252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tolerance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SRS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hemanglioblastomas.155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single-fraction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radiosurgery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key.98,253-255 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32395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4%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epidural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90%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B-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35.14).259-261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CNS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non-Hodgkin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CSF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leptomeningeal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spine.260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compression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manage-ment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metastatic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radio-therapy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259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preoperative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disappearance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ghost-tumor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Otherwise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cerebral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non-Hodgkin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lymphoma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decompressive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laminectomy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STR,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radio-therapy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is 60%,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survival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42 months.259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71370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Sarcoma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soft-tissue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exceedingly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0.7% of CNS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5.6%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canal.266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histiocytoma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aggressive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distantly.267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cauda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equina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vessels.266,268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debulking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postoperative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radio-therapy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1.8-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2-Gy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literature.266,268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5-year OS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28%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83%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role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not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rhabdomyosarcoma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alveolar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osteo-sarcoma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intradural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rare.269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85918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614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NF2 VE VHL da rutin </a:t>
            </a:r>
            <a:r>
              <a:rPr lang="tr-TR" dirty="0" err="1"/>
              <a:t>spinal</a:t>
            </a:r>
            <a:r>
              <a:rPr lang="tr-TR" dirty="0"/>
              <a:t> MR tarama önerilir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91918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Teratoma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intramedullary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teratoma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literature.276,277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preserve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teratomas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low-grade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histopathological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predominates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symptomatic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incompletely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resected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teratomas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procedure.278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subtotally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resected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05419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4693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Tedaviden 3-4 ay sonra başla, boyun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flkesiyonda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şok benzeri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parestezi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hissedilir 3-6 ayda kendiliğinden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geçer.Demyelinneazyona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bağlıdır (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oligodenglial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hücrelerin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urettiği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Treatment-Related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Complications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myelopathy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myelopathy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paresthesias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numbness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extremities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Lhermitte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).289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syndrome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spontaneously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resolves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demyelination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radiation-induced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myelin-producing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oligodendroglial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irradiated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segment.289-291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Irreversible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myelopathy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not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earlier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radiation-induced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myelopathy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cervical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thoracic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75%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months.292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progressive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onset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plegia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multifactorial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demyelination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necrosis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ultimately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oligodendroglial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depletion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microvascular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myelopathy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(1)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sufficient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(2)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irradiated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slightly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dermatome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(3)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onset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myelopathy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progression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ruled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pathognomonic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conclusively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myelopathy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MRI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hyperintensity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T2-weighted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enhancement.290-293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myelitis.294,295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probability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myelopathy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approxi-mately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cervical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thoracic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injury.296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abnormalities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vertebral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kyphosis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scoliosis.297 Second-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soft-tissue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glioblastoma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tumors.298-300 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3420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literature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intramedullary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extramedul-lary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unacceptable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morbidity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35.16).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role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chemo-therapy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time. 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5128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(1)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(2)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spino-thalamic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corticospinal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(4)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(5)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Dorsal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(6)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(7) Dura. (8)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Epidural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(9)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Vertebral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body. </a:t>
            </a:r>
          </a:p>
          <a:p>
            <a:endParaRPr lang="tr-TR" dirty="0"/>
          </a:p>
          <a:p>
            <a:r>
              <a:rPr lang="tr-TR" dirty="0" err="1"/>
              <a:t>Periferde</a:t>
            </a:r>
            <a:r>
              <a:rPr lang="tr-TR" dirty="0"/>
              <a:t> beyaz cevherde </a:t>
            </a:r>
            <a:r>
              <a:rPr lang="tr-TR" dirty="0" err="1"/>
              <a:t>sensörinöral</a:t>
            </a:r>
            <a:r>
              <a:rPr lang="tr-TR" dirty="0"/>
              <a:t> ve motor aksonlar yer alır</a:t>
            </a:r>
          </a:p>
          <a:p>
            <a:r>
              <a:rPr lang="tr-TR" dirty="0"/>
              <a:t>Ortadaki kelebek şekli gri cevherde hücre body </a:t>
            </a:r>
            <a:r>
              <a:rPr lang="tr-TR" dirty="0" err="1"/>
              <a:t>leri</a:t>
            </a:r>
            <a:r>
              <a:rPr lang="tr-TR" dirty="0"/>
              <a:t> yer alır</a:t>
            </a:r>
          </a:p>
          <a:p>
            <a:endParaRPr lang="tr-TR" dirty="0"/>
          </a:p>
          <a:p>
            <a:r>
              <a:rPr lang="tr-TR" dirty="0"/>
              <a:t>İçten dışa , </a:t>
            </a:r>
            <a:r>
              <a:rPr lang="tr-TR" dirty="0" err="1"/>
              <a:t>pia</a:t>
            </a:r>
            <a:r>
              <a:rPr lang="tr-TR" dirty="0"/>
              <a:t> </a:t>
            </a:r>
            <a:r>
              <a:rPr lang="tr-TR" dirty="0" err="1"/>
              <a:t>mater</a:t>
            </a:r>
            <a:r>
              <a:rPr lang="tr-TR" dirty="0"/>
              <a:t>, </a:t>
            </a:r>
            <a:r>
              <a:rPr lang="tr-TR" dirty="0" err="1"/>
              <a:t>aroknoid</a:t>
            </a:r>
            <a:r>
              <a:rPr lang="tr-TR" dirty="0"/>
              <a:t> ve dura </a:t>
            </a:r>
            <a:r>
              <a:rPr lang="tr-TR" dirty="0" err="1"/>
              <a:t>mater</a:t>
            </a:r>
            <a:r>
              <a:rPr lang="tr-TR" dirty="0"/>
              <a:t> yer alır</a:t>
            </a:r>
          </a:p>
          <a:p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8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cervical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thoracic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lumbar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coccygeal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5022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Brown </a:t>
            </a:r>
            <a:r>
              <a:rPr lang="tr-TR" dirty="0" err="1"/>
              <a:t>sekuard</a:t>
            </a:r>
            <a:r>
              <a:rPr lang="tr-TR" dirty="0"/>
              <a:t> sendrom: </a:t>
            </a:r>
            <a:r>
              <a:rPr lang="tr-TR" dirty="0" err="1"/>
              <a:t>ipsilateral</a:t>
            </a:r>
            <a:r>
              <a:rPr lang="tr-TR" dirty="0"/>
              <a:t> motor, </a:t>
            </a:r>
            <a:r>
              <a:rPr lang="tr-TR" dirty="0" err="1"/>
              <a:t>kontlateral</a:t>
            </a:r>
            <a:r>
              <a:rPr lang="tr-TR" dirty="0"/>
              <a:t> </a:t>
            </a:r>
            <a:r>
              <a:rPr lang="tr-TR" dirty="0" err="1"/>
              <a:t>agrı</a:t>
            </a:r>
            <a:r>
              <a:rPr lang="tr-TR" dirty="0"/>
              <a:t> ve </a:t>
            </a:r>
            <a:r>
              <a:rPr lang="tr-TR"/>
              <a:t>ısı kaybı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930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 tümörler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kauda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ekuina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yapan hücrelerden köken alır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tümörler destek doku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meninks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vaskülar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yapılar ve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konnektif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dokudan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meyadana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gelir.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 tümörler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vertabral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kanal kendisinden veya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durayı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saran dokulardan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meyadan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 Em tümörlerde sinir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klıfı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tümörleri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Nörofibrom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schavanoma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schwan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hücrelerden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geilrsi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menejiomlar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 dan köken alır.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tümörler içinde en sık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menejiomlar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görülür.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38 oranında.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Meningoendotelyal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psammaomatoz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trasnlayonle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subtipleri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sıktır ve beyin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menenijomlaro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göre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rekürrens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şansı daha azıdır (beyin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mennejiomlara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göre)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Leptomenningel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metastaz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medulloblastoma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ependimoma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daha nadiren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gbm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anaplastik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gliom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yayılım yapabilir.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Tümör olmayan durumlar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transverse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myelitis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Angiostrongylus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cantonensis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meningitis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intradural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hernia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pseudotumor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sarcoidosis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tuberculosis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4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Intradural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extramedullary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sheath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neurofibromas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schwannomas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Schwann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meningioma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intradural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23%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intradural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14%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pediatric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Esktradural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tümörlerde ağrı çok daha belirgindir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9486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Mesane semptomları akut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ıdrar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retansiyonu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sonra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oveflow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idrar kaçırması olur. Erken safhada konuş altı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leyonlarda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ilerleyen durumlarda ustu lezyonlarda da çıkar. L1 üstü lezyonlar </a:t>
            </a:r>
            <a:r>
              <a:rPr lang="tr-T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impotans</a:t>
            </a:r>
            <a:r>
              <a:rPr lang="tr-T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neden olabilir.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b="1" dirty="0"/>
              <a:t>S2 ve altı lezyonlarda </a:t>
            </a:r>
            <a:r>
              <a:rPr lang="tr-TR" b="1" dirty="0" err="1"/>
              <a:t>gayta</a:t>
            </a:r>
            <a:r>
              <a:rPr lang="tr-TR" b="1" dirty="0"/>
              <a:t> </a:t>
            </a:r>
            <a:r>
              <a:rPr lang="tr-TR" b="1" dirty="0" err="1"/>
              <a:t>inkontinans</a:t>
            </a:r>
            <a:r>
              <a:rPr lang="tr-TR" b="1" dirty="0"/>
              <a:t> olur.</a:t>
            </a:r>
          </a:p>
          <a:p>
            <a:r>
              <a:rPr lang="tr-TR" b="1" dirty="0"/>
              <a:t>24-48 saat de tedavi verilirse geri dönüşümlü olabilir.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F4121-3E44-3C4C-85DE-33275EF74C40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62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9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643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54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31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884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71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4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135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222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985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E778802-B916-E744-83C1-9398F5FB0087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7781301-569F-4640-8220-79FAFB2658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422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D98281-7EB6-0F43-B099-3C1556263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SPİNAL TÜMÖRLER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08031CC-510E-1441-A89B-5CCE2A13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554480"/>
          </a:xfrm>
        </p:spPr>
        <p:txBody>
          <a:bodyPr>
            <a:normAutofit/>
          </a:bodyPr>
          <a:lstStyle/>
          <a:p>
            <a:r>
              <a:rPr lang="tr-TR" dirty="0"/>
              <a:t>Dr. Durmuş ETİZ</a:t>
            </a:r>
          </a:p>
          <a:p>
            <a:r>
              <a:rPr lang="tr-TR" dirty="0"/>
              <a:t>Radyasyon Onkolojisi</a:t>
            </a:r>
          </a:p>
          <a:p>
            <a:r>
              <a:rPr lang="tr-TR" dirty="0" err="1"/>
              <a:t>detiz@ogu.edu.tr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30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296E66-C8AF-7F42-8940-9ECD7128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65AC4D4-AE7A-274F-950D-586717659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1D96D03-B7D5-1049-80B1-9801E9CE2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5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1B35A1-DDF7-EA48-A24F-CE7C417D1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GÖRÜNTÜLeME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A6058F-C049-894A-BE77-531FF989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MRI (</a:t>
            </a:r>
            <a:r>
              <a:rPr lang="tr-TR" dirty="0" err="1"/>
              <a:t>Gadolinum</a:t>
            </a:r>
            <a:r>
              <a:rPr lang="tr-TR" dirty="0"/>
              <a:t> kontrast)</a:t>
            </a:r>
          </a:p>
          <a:p>
            <a:r>
              <a:rPr lang="tr-TR" dirty="0"/>
              <a:t>T1 de ödem ↓ sinyal, T2 de tümör ↑ sinyal verir. FLAIR sekans da ödem ve tümör ayrılabilir</a:t>
            </a:r>
          </a:p>
          <a:p>
            <a:r>
              <a:rPr lang="tr-TR" dirty="0"/>
              <a:t>Tüm </a:t>
            </a:r>
            <a:r>
              <a:rPr lang="tr-TR" dirty="0" err="1"/>
              <a:t>nöroaksis</a:t>
            </a:r>
            <a:r>
              <a:rPr lang="tr-TR" dirty="0"/>
              <a:t> değerlendirme önerilir</a:t>
            </a:r>
          </a:p>
          <a:p>
            <a:r>
              <a:rPr lang="tr-TR" dirty="0"/>
              <a:t>CT (Ekstra dural tümörlerde işe yarayabilir)(Kemik anatomiyi cerrahi öncesi tanımlamakta işe yarar)</a:t>
            </a:r>
          </a:p>
          <a:p>
            <a:r>
              <a:rPr lang="tr-TR" dirty="0"/>
              <a:t>BOS değerlendirme</a:t>
            </a:r>
          </a:p>
          <a:p>
            <a:pPr lvl="1"/>
            <a:r>
              <a:rPr lang="tr-TR" dirty="0"/>
              <a:t>LP öncesi görüntüleme yapılmalı, KİBAS bulguları var mı değerlendirilmelidir</a:t>
            </a:r>
          </a:p>
          <a:p>
            <a:pPr lvl="1"/>
            <a:r>
              <a:rPr lang="tr-TR" dirty="0" err="1">
                <a:highlight>
                  <a:srgbClr val="FFFF00"/>
                </a:highlight>
              </a:rPr>
              <a:t>Epandimom</a:t>
            </a:r>
            <a:r>
              <a:rPr lang="tr-TR" dirty="0">
                <a:highlight>
                  <a:srgbClr val="FFFF00"/>
                </a:highlight>
              </a:rPr>
              <a:t> ve PNET </a:t>
            </a:r>
            <a:r>
              <a:rPr lang="tr-TR" dirty="0"/>
              <a:t>tümörlerde örnekleme yapılmalıdır</a:t>
            </a:r>
          </a:p>
        </p:txBody>
      </p:sp>
    </p:spTree>
    <p:extLst>
      <p:ext uri="{BB962C8B-B14F-4D97-AF65-F5344CB8AC3E}">
        <p14:creationId xmlns:p14="http://schemas.microsoft.com/office/powerpoint/2010/main" val="9473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41B903-2C9A-7E46-B810-2812FCD0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HİSTOLOPATOLOJİK DOGRULAMA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F32A549-6CF7-7941-BB56-0C2D77B88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Perkütan</a:t>
            </a:r>
            <a:r>
              <a:rPr lang="tr-TR" dirty="0"/>
              <a:t>, açık veya </a:t>
            </a:r>
            <a:r>
              <a:rPr lang="tr-TR" dirty="0" err="1"/>
              <a:t>eksizyonel</a:t>
            </a:r>
            <a:r>
              <a:rPr lang="tr-TR" dirty="0"/>
              <a:t> biyopsi yapılabilir (Tümör </a:t>
            </a:r>
            <a:r>
              <a:rPr lang="tr-TR" dirty="0" err="1"/>
              <a:t>seeding</a:t>
            </a:r>
            <a:r>
              <a:rPr lang="tr-TR" dirty="0"/>
              <a:t> yapılmadan)</a:t>
            </a:r>
          </a:p>
          <a:p>
            <a:endParaRPr lang="tr-TR" dirty="0"/>
          </a:p>
          <a:p>
            <a:r>
              <a:rPr lang="tr-TR" dirty="0"/>
              <a:t>Akut </a:t>
            </a:r>
            <a:r>
              <a:rPr lang="tr-TR" dirty="0" err="1"/>
              <a:t>spinal</a:t>
            </a:r>
            <a:r>
              <a:rPr lang="tr-TR" dirty="0"/>
              <a:t> kompresyon ile gelen vakaya cerrahi </a:t>
            </a:r>
            <a:r>
              <a:rPr lang="tr-TR" dirty="0" err="1"/>
              <a:t>dekompresyon</a:t>
            </a:r>
            <a:r>
              <a:rPr lang="tr-TR" dirty="0"/>
              <a:t> yapılarak nörolojik fonksiyon korunmalı ve tanı konulmalıdır</a:t>
            </a:r>
          </a:p>
        </p:txBody>
      </p:sp>
    </p:spTree>
    <p:extLst>
      <p:ext uri="{BB962C8B-B14F-4D97-AF65-F5344CB8AC3E}">
        <p14:creationId xmlns:p14="http://schemas.microsoft.com/office/powerpoint/2010/main" val="40359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17069A-1684-7444-BC7D-832E1EDF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SPİNAL TÜMÖRLER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0A9594C-7477-A94E-9608-D6A35E923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Çoğu tümörde </a:t>
            </a:r>
            <a:r>
              <a:rPr lang="tr-TR" dirty="0" err="1">
                <a:highlight>
                  <a:srgbClr val="FFFF00"/>
                </a:highlight>
              </a:rPr>
              <a:t>primer</a:t>
            </a:r>
            <a:r>
              <a:rPr lang="tr-TR" dirty="0">
                <a:highlight>
                  <a:srgbClr val="FFFF00"/>
                </a:highlight>
              </a:rPr>
              <a:t> tedavi cerrahi veya maksimal rezeksiyon </a:t>
            </a:r>
            <a:r>
              <a:rPr lang="tr-TR" dirty="0"/>
              <a:t>olmalıdır</a:t>
            </a:r>
          </a:p>
          <a:p>
            <a:endParaRPr lang="tr-TR" dirty="0"/>
          </a:p>
          <a:p>
            <a:r>
              <a:rPr lang="tr-TR" dirty="0"/>
              <a:t>Mikroskop altında yapılmalıdır, </a:t>
            </a:r>
            <a:r>
              <a:rPr lang="tr-TR" dirty="0" err="1"/>
              <a:t>navigasyon</a:t>
            </a:r>
            <a:r>
              <a:rPr lang="tr-TR" dirty="0"/>
              <a:t> sistemleri, </a:t>
            </a:r>
            <a:r>
              <a:rPr lang="tr-TR" dirty="0" err="1"/>
              <a:t>intraop</a:t>
            </a:r>
            <a:r>
              <a:rPr lang="tr-TR" dirty="0"/>
              <a:t>. USG, CO</a:t>
            </a:r>
            <a:r>
              <a:rPr lang="tr-TR" baseline="-25000" dirty="0"/>
              <a:t>2</a:t>
            </a:r>
            <a:r>
              <a:rPr lang="tr-TR" dirty="0"/>
              <a:t> lazer, USG aspiratör</a:t>
            </a:r>
          </a:p>
          <a:p>
            <a:r>
              <a:rPr lang="tr-TR" dirty="0"/>
              <a:t>5 </a:t>
            </a:r>
            <a:r>
              <a:rPr lang="tr-TR" dirty="0" err="1"/>
              <a:t>Aminolevulinic</a:t>
            </a:r>
            <a:r>
              <a:rPr lang="tr-TR" dirty="0"/>
              <a:t> asit </a:t>
            </a:r>
            <a:r>
              <a:rPr lang="tr-TR" dirty="0" err="1"/>
              <a:t>florosans</a:t>
            </a:r>
            <a:r>
              <a:rPr lang="tr-TR" dirty="0"/>
              <a:t> </a:t>
            </a:r>
            <a:r>
              <a:rPr lang="tr-TR" dirty="0" err="1"/>
              <a:t>guide</a:t>
            </a:r>
            <a:r>
              <a:rPr lang="tr-TR" dirty="0"/>
              <a:t> cerrahi.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40F55D-447C-E540-AAD1-7720F5F6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34" y="4033156"/>
            <a:ext cx="7405363" cy="27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80B158-ACCF-2842-A109-44CC43B93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Ekstramedüller</a:t>
            </a:r>
            <a:r>
              <a:rPr lang="tr-TR" dirty="0"/>
              <a:t> </a:t>
            </a:r>
            <a:br>
              <a:rPr lang="tr-TR" dirty="0"/>
            </a:br>
            <a:r>
              <a:rPr lang="tr-TR" dirty="0"/>
              <a:t>tümör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C6FDE78-FE35-2D43-8A63-29805828F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646386" cy="4050792"/>
          </a:xfrm>
        </p:spPr>
        <p:txBody>
          <a:bodyPr/>
          <a:lstStyle/>
          <a:p>
            <a:r>
              <a:rPr lang="tr-TR" dirty="0" err="1"/>
              <a:t>Menenjiom</a:t>
            </a:r>
            <a:r>
              <a:rPr lang="tr-TR" dirty="0"/>
              <a:t> ve sinir kılıfı tümörleri genellikle </a:t>
            </a:r>
            <a:r>
              <a:rPr lang="tr-TR" dirty="0" err="1"/>
              <a:t>komplet</a:t>
            </a:r>
            <a:r>
              <a:rPr lang="tr-TR" dirty="0"/>
              <a:t> </a:t>
            </a:r>
            <a:r>
              <a:rPr lang="tr-TR" dirty="0" err="1"/>
              <a:t>rezeke</a:t>
            </a:r>
            <a:r>
              <a:rPr lang="tr-TR" dirty="0"/>
              <a:t> olur. </a:t>
            </a:r>
          </a:p>
          <a:p>
            <a:endParaRPr lang="tr-TR" dirty="0"/>
          </a:p>
          <a:p>
            <a:r>
              <a:rPr lang="tr-TR" dirty="0" err="1"/>
              <a:t>Spinal</a:t>
            </a:r>
            <a:r>
              <a:rPr lang="tr-TR" dirty="0"/>
              <a:t> </a:t>
            </a:r>
            <a:r>
              <a:rPr lang="tr-TR" dirty="0" err="1"/>
              <a:t>kord</a:t>
            </a:r>
            <a:r>
              <a:rPr lang="tr-TR" dirty="0"/>
              <a:t> tutulmadığı için</a:t>
            </a:r>
          </a:p>
          <a:p>
            <a:endParaRPr lang="tr-TR" dirty="0"/>
          </a:p>
          <a:p>
            <a:r>
              <a:rPr lang="tr-TR" dirty="0" err="1"/>
              <a:t>Subtotal</a:t>
            </a:r>
            <a:r>
              <a:rPr lang="tr-TR" dirty="0"/>
              <a:t> </a:t>
            </a:r>
            <a:r>
              <a:rPr lang="tr-TR" dirty="0" err="1"/>
              <a:t>rezeke</a:t>
            </a:r>
            <a:r>
              <a:rPr lang="tr-TR" dirty="0"/>
              <a:t> durumlarda </a:t>
            </a:r>
          </a:p>
          <a:p>
            <a:pPr lvl="1"/>
            <a:r>
              <a:rPr lang="tr-TR" dirty="0"/>
              <a:t>Gözlem</a:t>
            </a:r>
          </a:p>
          <a:p>
            <a:pPr lvl="1"/>
            <a:r>
              <a:rPr lang="tr-TR" dirty="0" err="1"/>
              <a:t>Adj</a:t>
            </a:r>
            <a:r>
              <a:rPr lang="tr-TR" dirty="0"/>
              <a:t> RT</a:t>
            </a:r>
          </a:p>
          <a:p>
            <a:pPr lvl="1"/>
            <a:r>
              <a:rPr lang="tr-TR" dirty="0"/>
              <a:t>SRS</a:t>
            </a:r>
          </a:p>
        </p:txBody>
      </p:sp>
      <p:pic>
        <p:nvPicPr>
          <p:cNvPr id="2050" name="Picture 2" descr="Kocaeli Üniversitesi Tıp Fakültesi Çocuk Sağlığı ve Hastalıkları Anabilim  Dalı">
            <a:extLst>
              <a:ext uri="{FF2B5EF4-FFF2-40B4-BE49-F238E27FC236}">
                <a16:creationId xmlns:a16="http://schemas.microsoft.com/office/drawing/2014/main" id="{D6F45BBF-BDEB-C642-9CB9-5EF44223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68" y="881284"/>
            <a:ext cx="5163979" cy="509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F7715C-1F5C-1945-A462-229B5BE55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Intramedüller</a:t>
            </a:r>
            <a:r>
              <a:rPr lang="tr-TR" dirty="0"/>
              <a:t> tümörler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E08EF85-85F0-B840-9DAE-7DE32151C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highlight>
                  <a:srgbClr val="FFFF00"/>
                </a:highlight>
              </a:rPr>
              <a:t>Ependimom</a:t>
            </a:r>
            <a:r>
              <a:rPr lang="tr-TR" dirty="0">
                <a:highlight>
                  <a:srgbClr val="FFFF00"/>
                </a:highlight>
              </a:rPr>
              <a:t> ve </a:t>
            </a:r>
            <a:r>
              <a:rPr lang="tr-TR" dirty="0" err="1">
                <a:highlight>
                  <a:srgbClr val="FFFF00"/>
                </a:highlight>
              </a:rPr>
              <a:t>astrositom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/>
              <a:t>genellikle görülür</a:t>
            </a:r>
          </a:p>
          <a:p>
            <a:r>
              <a:rPr lang="tr-TR" dirty="0"/>
              <a:t>Maksimum «</a:t>
            </a:r>
            <a:r>
              <a:rPr lang="tr-TR" dirty="0" err="1"/>
              <a:t>safe</a:t>
            </a:r>
            <a:r>
              <a:rPr lang="tr-TR" dirty="0"/>
              <a:t>» rezeksiyon yapılmalıdır</a:t>
            </a:r>
          </a:p>
          <a:p>
            <a:r>
              <a:rPr lang="tr-TR" dirty="0" err="1"/>
              <a:t>Komplet</a:t>
            </a:r>
            <a:r>
              <a:rPr lang="tr-TR" dirty="0"/>
              <a:t> rezeksiyon ( % 10 - 86 arası değişir)</a:t>
            </a:r>
          </a:p>
          <a:p>
            <a:r>
              <a:rPr lang="tr-TR" dirty="0" err="1"/>
              <a:t>İnfiltratif</a:t>
            </a:r>
            <a:r>
              <a:rPr lang="tr-TR" dirty="0"/>
              <a:t> </a:t>
            </a:r>
            <a:r>
              <a:rPr lang="tr-TR" dirty="0" err="1"/>
              <a:t>astrositomlarda</a:t>
            </a:r>
            <a:r>
              <a:rPr lang="tr-TR" dirty="0"/>
              <a:t> cerrahi sadece biyopsi yapmaya kadar gerileyebilir.</a:t>
            </a:r>
          </a:p>
          <a:p>
            <a:r>
              <a:rPr lang="tr-TR" dirty="0" err="1"/>
              <a:t>Laminektomi</a:t>
            </a:r>
            <a:r>
              <a:rPr lang="tr-TR" dirty="0"/>
              <a:t> yapıp, </a:t>
            </a:r>
            <a:r>
              <a:rPr lang="tr-TR" dirty="0" err="1"/>
              <a:t>posterior</a:t>
            </a:r>
            <a:r>
              <a:rPr lang="tr-TR" dirty="0"/>
              <a:t> </a:t>
            </a:r>
            <a:r>
              <a:rPr lang="tr-TR" dirty="0" err="1"/>
              <a:t>spinal</a:t>
            </a:r>
            <a:r>
              <a:rPr lang="tr-TR" dirty="0"/>
              <a:t> elemanları çıkarmak basıyı azaltıp, nörolojik fayda sağlayabilir.</a:t>
            </a:r>
          </a:p>
          <a:p>
            <a:r>
              <a:rPr lang="tr-TR" dirty="0"/>
              <a:t>Cerrahi sonrası paralizi % 1 civarıdır</a:t>
            </a:r>
          </a:p>
          <a:p>
            <a:r>
              <a:rPr lang="tr-TR" dirty="0" err="1"/>
              <a:t>Postop</a:t>
            </a:r>
            <a:r>
              <a:rPr lang="tr-TR" dirty="0"/>
              <a:t> </a:t>
            </a:r>
            <a:r>
              <a:rPr lang="tr-TR" dirty="0" err="1"/>
              <a:t>steroid</a:t>
            </a:r>
            <a:r>
              <a:rPr lang="tr-TR" dirty="0"/>
              <a:t> verilmelidir</a:t>
            </a:r>
          </a:p>
          <a:p>
            <a:r>
              <a:rPr lang="tr-TR" dirty="0" err="1"/>
              <a:t>Lenfomada</a:t>
            </a:r>
            <a:r>
              <a:rPr lang="tr-TR" dirty="0"/>
              <a:t> </a:t>
            </a:r>
            <a:r>
              <a:rPr lang="tr-TR" dirty="0" err="1"/>
              <a:t>steroid</a:t>
            </a:r>
            <a:r>
              <a:rPr lang="tr-TR" dirty="0"/>
              <a:t> doku tanısı sonrası verilmelidir</a:t>
            </a:r>
          </a:p>
        </p:txBody>
      </p:sp>
    </p:spTree>
    <p:extLst>
      <p:ext uri="{BB962C8B-B14F-4D97-AF65-F5344CB8AC3E}">
        <p14:creationId xmlns:p14="http://schemas.microsoft.com/office/powerpoint/2010/main" val="32755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0E476-281C-8046-91BA-9B45FCE3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SPİNAL TÜMÖRLER RADYOTERAPİ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B5FB6C-D7AB-C949-A319-377E88A96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LK ↑</a:t>
            </a:r>
          </a:p>
          <a:p>
            <a:r>
              <a:rPr lang="tr-TR" dirty="0"/>
              <a:t>NÖROLOJİK düzelme ↑</a:t>
            </a:r>
          </a:p>
          <a:p>
            <a:r>
              <a:rPr lang="tr-TR" dirty="0" err="1"/>
              <a:t>Sağkalım</a:t>
            </a:r>
            <a:r>
              <a:rPr lang="tr-TR" dirty="0"/>
              <a:t> (?) ↑</a:t>
            </a:r>
          </a:p>
          <a:p>
            <a:endParaRPr lang="tr-TR" dirty="0"/>
          </a:p>
          <a:p>
            <a:r>
              <a:rPr lang="tr-TR" dirty="0"/>
              <a:t>Pediatrik vakalarda mümkün olduğunca geciktirilmelidir. Özelikle </a:t>
            </a:r>
            <a:r>
              <a:rPr lang="tr-TR" dirty="0" err="1"/>
              <a:t>benign</a:t>
            </a:r>
            <a:r>
              <a:rPr lang="tr-TR" dirty="0"/>
              <a:t> ve düşük </a:t>
            </a:r>
            <a:r>
              <a:rPr lang="tr-TR" dirty="0" err="1"/>
              <a:t>grade</a:t>
            </a:r>
            <a:r>
              <a:rPr lang="tr-TR" dirty="0"/>
              <a:t> </a:t>
            </a:r>
            <a:r>
              <a:rPr lang="tr-TR" dirty="0" err="1"/>
              <a:t>gliomlarda</a:t>
            </a:r>
            <a:r>
              <a:rPr lang="tr-TR" dirty="0"/>
              <a:t>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361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E3474D-5563-1844-B3E4-C540ABF1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4857423" cy="1609344"/>
          </a:xfrm>
        </p:spPr>
        <p:txBody>
          <a:bodyPr/>
          <a:lstStyle/>
          <a:p>
            <a:r>
              <a:rPr lang="tr-TR" dirty="0"/>
              <a:t>RADYOTERAPİ TEKNİK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F92677-93F6-5047-9F50-88F34B9AA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494238" cy="4050792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IMRT önerilir.</a:t>
            </a:r>
          </a:p>
          <a:p>
            <a:endParaRPr lang="tr-TR" dirty="0"/>
          </a:p>
          <a:p>
            <a:r>
              <a:rPr lang="tr-TR" dirty="0" err="1"/>
              <a:t>Komplet</a:t>
            </a:r>
            <a:r>
              <a:rPr lang="tr-TR" dirty="0"/>
              <a:t> Cerrahi sonrası, tümör rezeksiyon </a:t>
            </a:r>
            <a:r>
              <a:rPr lang="tr-TR" dirty="0" err="1"/>
              <a:t>kavitesi</a:t>
            </a:r>
            <a:r>
              <a:rPr lang="tr-TR" dirty="0"/>
              <a:t> GTV kabul edilir.</a:t>
            </a:r>
          </a:p>
          <a:p>
            <a:endParaRPr lang="tr-TR" dirty="0"/>
          </a:p>
          <a:p>
            <a:r>
              <a:rPr lang="tr-TR" dirty="0" err="1"/>
              <a:t>Kord</a:t>
            </a:r>
            <a:r>
              <a:rPr lang="tr-TR" dirty="0"/>
              <a:t> ödemi olabilir, günlük görüntüleme önerilir</a:t>
            </a:r>
          </a:p>
          <a:p>
            <a:endParaRPr lang="tr-TR" dirty="0"/>
          </a:p>
          <a:p>
            <a:r>
              <a:rPr lang="tr-TR" dirty="0"/>
              <a:t>OAR</a:t>
            </a:r>
          </a:p>
          <a:p>
            <a:pPr lvl="1"/>
            <a:r>
              <a:rPr lang="tr-TR" dirty="0" err="1"/>
              <a:t>Tiroid-Tükrük</a:t>
            </a:r>
            <a:r>
              <a:rPr lang="tr-TR" dirty="0"/>
              <a:t> bezleri-</a:t>
            </a:r>
            <a:r>
              <a:rPr lang="tr-TR" dirty="0" err="1"/>
              <a:t>ösefagus</a:t>
            </a:r>
            <a:r>
              <a:rPr lang="tr-TR" dirty="0"/>
              <a:t>-akciğer-kalp, mide-ince barsak-karaciğer-böbrek-mesane-</a:t>
            </a:r>
            <a:r>
              <a:rPr lang="tr-TR" dirty="0" err="1"/>
              <a:t>over</a:t>
            </a:r>
            <a:r>
              <a:rPr lang="tr-TR" dirty="0"/>
              <a:t>-testis</a:t>
            </a:r>
          </a:p>
          <a:p>
            <a:pPr lvl="1"/>
            <a:r>
              <a:rPr lang="tr-TR" dirty="0"/>
              <a:t>Meme çıkış dozları ölçülmelidir.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5DF4B6-4305-9940-AAC7-6A9624EC8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93" b="66429"/>
          <a:stretch/>
        </p:blipFill>
        <p:spPr bwMode="auto">
          <a:xfrm>
            <a:off x="6096000" y="170143"/>
            <a:ext cx="3766457" cy="390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1C418F-F200-F044-8970-42DE386B9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7" r="33950" b="66429"/>
          <a:stretch/>
        </p:blipFill>
        <p:spPr bwMode="auto">
          <a:xfrm>
            <a:off x="8334399" y="2637065"/>
            <a:ext cx="3630622" cy="421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4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56002F-13DB-D54A-B452-5C34D72B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3ED2B1-E924-D54C-B0FE-CBEFB3298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1CC6630-0B75-EB41-BC9D-7A6E970B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43" y="0"/>
            <a:ext cx="10639514" cy="6858000"/>
          </a:xfrm>
          <a:prstGeom prst="rect">
            <a:avLst/>
          </a:prstGeom>
        </p:spPr>
      </p:pic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E06763F2-2AFE-0744-9908-3D142093F1E1}"/>
              </a:ext>
            </a:extLst>
          </p:cNvPr>
          <p:cNvCxnSpPr/>
          <p:nvPr/>
        </p:nvCxnSpPr>
        <p:spPr>
          <a:xfrm flipH="1">
            <a:off x="3788229" y="5780314"/>
            <a:ext cx="685800" cy="130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ikdörtgen 6">
            <a:extLst>
              <a:ext uri="{FF2B5EF4-FFF2-40B4-BE49-F238E27FC236}">
                <a16:creationId xmlns:a16="http://schemas.microsoft.com/office/drawing/2014/main" id="{9EB44FB9-40CE-FC47-ABB8-DF13B76CB993}"/>
              </a:ext>
            </a:extLst>
          </p:cNvPr>
          <p:cNvSpPr/>
          <p:nvPr/>
        </p:nvSpPr>
        <p:spPr>
          <a:xfrm>
            <a:off x="2204357" y="6057900"/>
            <a:ext cx="1861457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64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A261F2-C678-764E-A3D3-B90302C7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TEDAVİ TEKNİKLERİ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28A1C1-B1A3-9E40-896B-3F4A4F93F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Tek PA alan</a:t>
            </a:r>
          </a:p>
          <a:p>
            <a:r>
              <a:rPr lang="tr-TR" dirty="0"/>
              <a:t>İki </a:t>
            </a:r>
            <a:r>
              <a:rPr lang="tr-TR" dirty="0" err="1"/>
              <a:t>lateral</a:t>
            </a:r>
            <a:r>
              <a:rPr lang="tr-TR" dirty="0"/>
              <a:t> alan</a:t>
            </a:r>
          </a:p>
          <a:p>
            <a:r>
              <a:rPr lang="tr-TR" dirty="0" err="1"/>
              <a:t>PA+iki</a:t>
            </a:r>
            <a:r>
              <a:rPr lang="tr-TR" dirty="0"/>
              <a:t> </a:t>
            </a:r>
            <a:r>
              <a:rPr lang="tr-TR" dirty="0" err="1"/>
              <a:t>lateral</a:t>
            </a:r>
            <a:endParaRPr lang="tr-TR" dirty="0"/>
          </a:p>
          <a:p>
            <a:r>
              <a:rPr lang="tr-TR" dirty="0" err="1"/>
              <a:t>Oblik</a:t>
            </a:r>
            <a:r>
              <a:rPr lang="tr-TR" dirty="0"/>
              <a:t> çift alan</a:t>
            </a:r>
          </a:p>
          <a:p>
            <a:r>
              <a:rPr lang="tr-TR" dirty="0" err="1"/>
              <a:t>Servikotorasik</a:t>
            </a:r>
            <a:r>
              <a:rPr lang="tr-TR" dirty="0"/>
              <a:t> lezyonlarda, </a:t>
            </a:r>
            <a:r>
              <a:rPr lang="tr-TR" dirty="0" err="1"/>
              <a:t>yarıkapalı</a:t>
            </a:r>
            <a:r>
              <a:rPr lang="tr-TR" dirty="0"/>
              <a:t> alan, Omuzlar üstü iki </a:t>
            </a:r>
            <a:r>
              <a:rPr lang="tr-TR" dirty="0" err="1"/>
              <a:t>lateral</a:t>
            </a:r>
            <a:r>
              <a:rPr lang="tr-TR" dirty="0"/>
              <a:t>, alt kısım </a:t>
            </a:r>
            <a:r>
              <a:rPr lang="tr-TR" dirty="0" err="1"/>
              <a:t>torasik</a:t>
            </a:r>
            <a:r>
              <a:rPr lang="tr-TR" dirty="0"/>
              <a:t> kısım 3 alan (PA+ 2 </a:t>
            </a:r>
            <a:r>
              <a:rPr lang="tr-TR" dirty="0" err="1"/>
              <a:t>oblik</a:t>
            </a:r>
            <a:r>
              <a:rPr lang="tr-TR" dirty="0"/>
              <a:t> alan)</a:t>
            </a:r>
          </a:p>
          <a:p>
            <a:r>
              <a:rPr lang="tr-TR" dirty="0" err="1">
                <a:highlight>
                  <a:srgbClr val="FFFF00"/>
                </a:highlight>
              </a:rPr>
              <a:t>Lomber</a:t>
            </a:r>
            <a:r>
              <a:rPr lang="tr-TR" dirty="0">
                <a:highlight>
                  <a:srgbClr val="FFFF00"/>
                </a:highlight>
              </a:rPr>
              <a:t> bölge de böbrek dozlarına dikkat edilmelidir </a:t>
            </a:r>
            <a:r>
              <a:rPr lang="tr-TR" dirty="0"/>
              <a:t>( 4 Alan )</a:t>
            </a:r>
          </a:p>
          <a:p>
            <a:r>
              <a:rPr lang="tr-TR" dirty="0"/>
              <a:t>IMRT (Statik, </a:t>
            </a:r>
            <a:r>
              <a:rPr lang="tr-TR" dirty="0" err="1"/>
              <a:t>rotasyonel</a:t>
            </a:r>
            <a:r>
              <a:rPr lang="tr-TR" dirty="0"/>
              <a:t>, </a:t>
            </a:r>
            <a:r>
              <a:rPr lang="tr-TR" dirty="0" err="1"/>
              <a:t>helikal</a:t>
            </a:r>
            <a:r>
              <a:rPr lang="tr-TR" dirty="0"/>
              <a:t> tedaviler de uygulanabilir)</a:t>
            </a:r>
          </a:p>
          <a:p>
            <a:r>
              <a:rPr lang="tr-TR" dirty="0"/>
              <a:t>Günlük IGRT uygulanması PTV marjlarını azaltır.</a:t>
            </a:r>
          </a:p>
          <a:p>
            <a:r>
              <a:rPr lang="tr-TR" dirty="0"/>
              <a:t>DVH </a:t>
            </a:r>
            <a:r>
              <a:rPr lang="tr-TR" dirty="0" err="1"/>
              <a:t>lara</a:t>
            </a:r>
            <a:r>
              <a:rPr lang="tr-TR" dirty="0"/>
              <a:t> bakarak ta en uygun set </a:t>
            </a:r>
            <a:r>
              <a:rPr lang="tr-TR" dirty="0" err="1"/>
              <a:t>up</a:t>
            </a:r>
            <a:r>
              <a:rPr lang="tr-TR" dirty="0"/>
              <a:t> ve teknik kararı verilebilir</a:t>
            </a:r>
          </a:p>
          <a:p>
            <a:r>
              <a:rPr lang="tr-TR" dirty="0"/>
              <a:t>Pediatrik yaşlarda, proton tedavisi (OAR dozu azaltmak için) önerilir</a:t>
            </a:r>
          </a:p>
        </p:txBody>
      </p:sp>
    </p:spTree>
    <p:extLst>
      <p:ext uri="{BB962C8B-B14F-4D97-AF65-F5344CB8AC3E}">
        <p14:creationId xmlns:p14="http://schemas.microsoft.com/office/powerpoint/2010/main" val="22671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AD0387-4501-D247-903B-4ED329704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SPİNAL TÜMÖRLER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27C4E8-068E-5946-A018-1C4167A9F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Tüm SSS tümörlerinin % 3</a:t>
            </a:r>
          </a:p>
          <a:p>
            <a:r>
              <a:rPr lang="tr-TR" dirty="0"/>
              <a:t>Anatomik olarak</a:t>
            </a:r>
          </a:p>
          <a:p>
            <a:pPr lvl="1"/>
            <a:r>
              <a:rPr lang="tr-TR" dirty="0"/>
              <a:t>1)</a:t>
            </a:r>
            <a:r>
              <a:rPr lang="tr-TR" dirty="0" err="1"/>
              <a:t>Ekstradural</a:t>
            </a:r>
            <a:endParaRPr lang="tr-TR" dirty="0"/>
          </a:p>
          <a:p>
            <a:pPr lvl="1"/>
            <a:r>
              <a:rPr lang="tr-TR" dirty="0"/>
              <a:t>2)</a:t>
            </a:r>
            <a:r>
              <a:rPr lang="tr-TR" dirty="0" err="1"/>
              <a:t>İntradural</a:t>
            </a:r>
            <a:r>
              <a:rPr lang="tr-TR" dirty="0"/>
              <a:t> </a:t>
            </a:r>
            <a:r>
              <a:rPr lang="tr-TR" dirty="0" err="1"/>
              <a:t>Ekstramedüller</a:t>
            </a:r>
            <a:endParaRPr lang="tr-TR" dirty="0"/>
          </a:p>
          <a:p>
            <a:pPr lvl="1"/>
            <a:r>
              <a:rPr lang="tr-TR" dirty="0"/>
              <a:t>3)</a:t>
            </a:r>
            <a:r>
              <a:rPr lang="tr-TR" dirty="0" err="1"/>
              <a:t>İntradural</a:t>
            </a:r>
            <a:r>
              <a:rPr lang="tr-TR" dirty="0"/>
              <a:t> </a:t>
            </a:r>
            <a:r>
              <a:rPr lang="tr-TR" dirty="0" err="1"/>
              <a:t>İntramedüller</a:t>
            </a:r>
            <a:endParaRPr lang="tr-TR" dirty="0"/>
          </a:p>
          <a:p>
            <a:pPr lvl="1"/>
            <a:endParaRPr lang="tr-TR" dirty="0"/>
          </a:p>
          <a:p>
            <a:r>
              <a:rPr lang="tr-TR" dirty="0" err="1"/>
              <a:t>Prognoz</a:t>
            </a:r>
            <a:endParaRPr lang="tr-TR" dirty="0"/>
          </a:p>
          <a:p>
            <a:pPr lvl="1"/>
            <a:r>
              <a:rPr lang="tr-TR" dirty="0"/>
              <a:t>Yerleşim, bası semptom</a:t>
            </a:r>
          </a:p>
          <a:p>
            <a:pPr lvl="1"/>
            <a:r>
              <a:rPr lang="tr-TR" dirty="0" err="1"/>
              <a:t>Histopatoloji</a:t>
            </a:r>
            <a:endParaRPr lang="tr-TR" dirty="0"/>
          </a:p>
          <a:p>
            <a:pPr lvl="1"/>
            <a:r>
              <a:rPr lang="tr-TR" dirty="0"/>
              <a:t>Grade</a:t>
            </a:r>
          </a:p>
        </p:txBody>
      </p:sp>
    </p:spTree>
    <p:extLst>
      <p:ext uri="{BB962C8B-B14F-4D97-AF65-F5344CB8AC3E}">
        <p14:creationId xmlns:p14="http://schemas.microsoft.com/office/powerpoint/2010/main" val="251204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EB39CD-B618-0E47-82B5-84FC24C38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2A9585-7872-F64B-8734-0981CF413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B1834E9-B19D-6445-8316-997F373C2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4579"/>
            <a:ext cx="12192000" cy="47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20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32836B-1CE6-334C-8B28-81C82B548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2578D4-C812-7C4E-AE0C-7D4505A17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D6765C7-C589-194A-AAE5-D0648F884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798" y="0"/>
            <a:ext cx="7830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9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5DB208-8FA5-DA42-A48E-7C98B58C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05551A-A56B-F64C-8821-AEF31FF1D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00E74C8-DB03-0C43-8CBE-3D0A21297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634"/>
          <a:stretch/>
        </p:blipFill>
        <p:spPr>
          <a:xfrm>
            <a:off x="167750" y="332014"/>
            <a:ext cx="5845719" cy="604135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28D1228-72BB-BF4C-B432-766A0B093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49"/>
          <a:stretch/>
        </p:blipFill>
        <p:spPr>
          <a:xfrm>
            <a:off x="5760986" y="1711669"/>
            <a:ext cx="6263264" cy="32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3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DA45B4-AD0B-7C4D-B44C-8EDC6E77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816BD3E-6A4D-3742-A857-72E487B9D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989AA58-D6AB-E247-8014-75183518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49" y="881743"/>
            <a:ext cx="11480109" cy="49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93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DE8D3E-8F14-3046-BCDB-7ED5A499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Spinal</a:t>
            </a:r>
            <a:r>
              <a:rPr lang="tr-TR" dirty="0"/>
              <a:t> </a:t>
            </a:r>
            <a:r>
              <a:rPr lang="tr-TR" dirty="0" err="1"/>
              <a:t>kord</a:t>
            </a:r>
            <a:r>
              <a:rPr lang="tr-TR" dirty="0"/>
              <a:t> doz tolerans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20C34E-DE34-FE40-9647-F1F9D8F88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6A48C55-07E1-8B49-AD7C-DE2E2481E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36" y="1703256"/>
            <a:ext cx="10207752" cy="4887096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D99D5668-506F-1F4D-B08D-F43477B40A43}"/>
              </a:ext>
            </a:extLst>
          </p:cNvPr>
          <p:cNvSpPr txBox="1"/>
          <p:nvPr/>
        </p:nvSpPr>
        <p:spPr>
          <a:xfrm rot="616791">
            <a:off x="9899871" y="373089"/>
            <a:ext cx="1747594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QUANTEC</a:t>
            </a:r>
          </a:p>
          <a:p>
            <a:r>
              <a:rPr lang="tr-TR" dirty="0"/>
              <a:t>45Gy</a:t>
            </a:r>
            <a:r>
              <a:rPr lang="tr-TR" dirty="0">
                <a:sym typeface="Wingdings" pitchFamily="2" charset="2"/>
              </a:rPr>
              <a:t>% 0.1 ↓</a:t>
            </a:r>
          </a:p>
          <a:p>
            <a:r>
              <a:rPr lang="tr-TR" dirty="0">
                <a:sym typeface="Wingdings" pitchFamily="2" charset="2"/>
              </a:rPr>
              <a:t>50Gy% 0.2</a:t>
            </a:r>
            <a:endParaRPr lang="tr-TR" dirty="0"/>
          </a:p>
          <a:p>
            <a:r>
              <a:rPr lang="tr-TR" dirty="0"/>
              <a:t>54 </a:t>
            </a:r>
            <a:r>
              <a:rPr lang="tr-TR" dirty="0" err="1"/>
              <a:t>Gy</a:t>
            </a:r>
            <a:r>
              <a:rPr lang="tr-TR" dirty="0">
                <a:sym typeface="Wingdings" pitchFamily="2" charset="2"/>
              </a:rPr>
              <a:t> % 1↓</a:t>
            </a:r>
          </a:p>
          <a:p>
            <a:r>
              <a:rPr lang="tr-TR" dirty="0"/>
              <a:t>60 </a:t>
            </a:r>
            <a:r>
              <a:rPr lang="tr-TR" dirty="0" err="1"/>
              <a:t>Gy</a:t>
            </a:r>
            <a:r>
              <a:rPr lang="tr-TR" dirty="0">
                <a:sym typeface="Wingdings" pitchFamily="2" charset="2"/>
              </a:rPr>
              <a:t>% 6</a:t>
            </a:r>
          </a:p>
          <a:p>
            <a:r>
              <a:rPr lang="tr-TR" dirty="0">
                <a:sym typeface="Wingdings" pitchFamily="2" charset="2"/>
              </a:rPr>
              <a:t>69 </a:t>
            </a:r>
            <a:r>
              <a:rPr lang="tr-TR" dirty="0" err="1">
                <a:sym typeface="Wingdings" pitchFamily="2" charset="2"/>
              </a:rPr>
              <a:t>Gy</a:t>
            </a:r>
            <a:r>
              <a:rPr lang="tr-TR" dirty="0">
                <a:sym typeface="Wingdings" pitchFamily="2" charset="2"/>
              </a:rPr>
              <a:t> % 50</a:t>
            </a:r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B1646DD-F93B-CC49-B085-5452FBBC4D8A}"/>
              </a:ext>
            </a:extLst>
          </p:cNvPr>
          <p:cNvSpPr txBox="1"/>
          <p:nvPr/>
        </p:nvSpPr>
        <p:spPr>
          <a:xfrm>
            <a:off x="10277856" y="2542032"/>
            <a:ext cx="1914144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SBRT</a:t>
            </a:r>
          </a:p>
          <a:p>
            <a:r>
              <a:rPr lang="tr-TR" dirty="0"/>
              <a:t>14 </a:t>
            </a:r>
            <a:r>
              <a:rPr lang="tr-TR" dirty="0" err="1"/>
              <a:t>Gy</a:t>
            </a:r>
            <a:r>
              <a:rPr lang="tr-TR" dirty="0">
                <a:sym typeface="Wingdings" pitchFamily="2" charset="2"/>
              </a:rPr>
              <a:t> 1 </a:t>
            </a:r>
            <a:r>
              <a:rPr lang="tr-TR" dirty="0" err="1">
                <a:sym typeface="Wingdings" pitchFamily="2" charset="2"/>
              </a:rPr>
              <a:t>fr</a:t>
            </a:r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20 Gy3 </a:t>
            </a:r>
            <a:r>
              <a:rPr lang="tr-TR" dirty="0" err="1">
                <a:sym typeface="Wingdings" pitchFamily="2" charset="2"/>
              </a:rPr>
              <a:t>fr</a:t>
            </a:r>
            <a:endParaRPr lang="tr-TR" dirty="0">
              <a:sym typeface="Wingdings" pitchFamily="2" charset="2"/>
            </a:endParaRPr>
          </a:p>
          <a:p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Risk % 1 den az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8956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355E45-0ABE-B84A-8BC6-F98F5D8C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1)SPİNAL ASTROSİTOM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3D82F6-F226-BA47-A859-FF59C2150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IM % 3 (TÜM SSS  </a:t>
            </a:r>
            <a:r>
              <a:rPr lang="tr-TR" dirty="0" err="1"/>
              <a:t>astrositomların</a:t>
            </a:r>
            <a:r>
              <a:rPr lang="tr-TR" dirty="0"/>
              <a:t>)</a:t>
            </a:r>
          </a:p>
          <a:p>
            <a:r>
              <a:rPr lang="tr-TR" dirty="0"/>
              <a:t>En sık </a:t>
            </a:r>
            <a:r>
              <a:rPr lang="tr-TR" dirty="0" err="1"/>
              <a:t>intramedüller</a:t>
            </a:r>
            <a:r>
              <a:rPr lang="tr-TR" dirty="0"/>
              <a:t> görülür ( Erişkin </a:t>
            </a:r>
            <a:r>
              <a:rPr lang="tr-TR" dirty="0" err="1"/>
              <a:t>IM’lerin</a:t>
            </a:r>
            <a:r>
              <a:rPr lang="tr-TR" dirty="0"/>
              <a:t> % 60, çocukta % 90)</a:t>
            </a:r>
          </a:p>
          <a:p>
            <a:r>
              <a:rPr lang="tr-TR" dirty="0">
                <a:highlight>
                  <a:srgbClr val="FFFF00"/>
                </a:highlight>
              </a:rPr>
              <a:t>En sık </a:t>
            </a:r>
            <a:r>
              <a:rPr lang="tr-TR" dirty="0" err="1">
                <a:highlight>
                  <a:srgbClr val="FFFF00"/>
                </a:highlight>
              </a:rPr>
              <a:t>servikal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kord</a:t>
            </a:r>
            <a:r>
              <a:rPr lang="tr-TR" dirty="0">
                <a:highlight>
                  <a:srgbClr val="FFFF00"/>
                </a:highlight>
              </a:rPr>
              <a:t> da sonra </a:t>
            </a:r>
            <a:r>
              <a:rPr lang="tr-TR" dirty="0" err="1">
                <a:highlight>
                  <a:srgbClr val="FFFF00"/>
                </a:highlight>
              </a:rPr>
              <a:t>torakal</a:t>
            </a:r>
            <a:endParaRPr lang="tr-TR" dirty="0">
              <a:highlight>
                <a:srgbClr val="FFFF00"/>
              </a:highlight>
            </a:endParaRPr>
          </a:p>
          <a:p>
            <a:r>
              <a:rPr lang="tr-TR" dirty="0">
                <a:highlight>
                  <a:srgbClr val="FFFF00"/>
                </a:highlight>
              </a:rPr>
              <a:t>Genelde</a:t>
            </a:r>
            <a:r>
              <a:rPr lang="tr-TR" dirty="0"/>
              <a:t> </a:t>
            </a:r>
            <a:r>
              <a:rPr lang="tr-TR" dirty="0" err="1"/>
              <a:t>pilositik</a:t>
            </a:r>
            <a:r>
              <a:rPr lang="tr-TR" dirty="0"/>
              <a:t> ya da </a:t>
            </a:r>
            <a:r>
              <a:rPr lang="tr-TR" dirty="0">
                <a:highlight>
                  <a:srgbClr val="FFFF00"/>
                </a:highlight>
              </a:rPr>
              <a:t>düşük </a:t>
            </a:r>
            <a:r>
              <a:rPr lang="tr-TR" dirty="0" err="1">
                <a:highlight>
                  <a:srgbClr val="FFFF00"/>
                </a:highlight>
              </a:rPr>
              <a:t>grade’dir</a:t>
            </a:r>
            <a:endParaRPr lang="tr-TR" dirty="0">
              <a:highlight>
                <a:srgbClr val="FFFF00"/>
              </a:highlight>
            </a:endParaRPr>
          </a:p>
          <a:p>
            <a:r>
              <a:rPr lang="tr-TR" dirty="0"/>
              <a:t>% 25’i </a:t>
            </a:r>
            <a:r>
              <a:rPr lang="tr-TR" dirty="0" err="1"/>
              <a:t>grad</a:t>
            </a:r>
            <a:r>
              <a:rPr lang="tr-TR" dirty="0"/>
              <a:t> IV</a:t>
            </a:r>
          </a:p>
          <a:p>
            <a:r>
              <a:rPr lang="tr-TR" dirty="0"/>
              <a:t>Sırt ağrısı ve </a:t>
            </a:r>
            <a:r>
              <a:rPr lang="tr-TR" dirty="0" err="1"/>
              <a:t>progresif</a:t>
            </a:r>
            <a:r>
              <a:rPr lang="tr-TR" dirty="0"/>
              <a:t> artan </a:t>
            </a:r>
            <a:r>
              <a:rPr lang="tr-TR" dirty="0" err="1"/>
              <a:t>defisit</a:t>
            </a:r>
            <a:r>
              <a:rPr lang="tr-TR" dirty="0"/>
              <a:t> vardır</a:t>
            </a:r>
          </a:p>
          <a:p>
            <a:r>
              <a:rPr lang="tr-TR" dirty="0"/>
              <a:t>Şikayet tanı arası 6 ay – 2 yıl arasıdır.</a:t>
            </a:r>
          </a:p>
          <a:p>
            <a:r>
              <a:rPr lang="tr-TR" dirty="0"/>
              <a:t>Yüksek </a:t>
            </a:r>
            <a:r>
              <a:rPr lang="tr-TR" dirty="0" err="1"/>
              <a:t>grade</a:t>
            </a:r>
            <a:r>
              <a:rPr lang="tr-TR" dirty="0"/>
              <a:t> ‘</a:t>
            </a:r>
            <a:r>
              <a:rPr lang="tr-TR" dirty="0" err="1"/>
              <a:t>larda</a:t>
            </a:r>
            <a:r>
              <a:rPr lang="tr-TR" dirty="0"/>
              <a:t> BOS yayılımı % 58 </a:t>
            </a:r>
            <a:r>
              <a:rPr lang="tr-TR" dirty="0" err="1"/>
              <a:t>dir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6065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E14F70-03B8-314F-AFB3-0510CA138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79814"/>
            <a:ext cx="10058400" cy="4392386"/>
          </a:xfrm>
        </p:spPr>
        <p:txBody>
          <a:bodyPr>
            <a:normAutofit/>
          </a:bodyPr>
          <a:lstStyle/>
          <a:p>
            <a:r>
              <a:rPr lang="tr-TR" dirty="0" err="1"/>
              <a:t>Prognostik</a:t>
            </a:r>
            <a:r>
              <a:rPr lang="tr-TR" dirty="0"/>
              <a:t> kriterler</a:t>
            </a:r>
          </a:p>
          <a:p>
            <a:pPr lvl="1"/>
            <a:r>
              <a:rPr lang="tr-TR" dirty="0"/>
              <a:t>Tümör histoloji</a:t>
            </a:r>
          </a:p>
          <a:p>
            <a:pPr lvl="1"/>
            <a:r>
              <a:rPr lang="tr-TR" dirty="0"/>
              <a:t>Grade</a:t>
            </a:r>
          </a:p>
          <a:p>
            <a:pPr lvl="1"/>
            <a:r>
              <a:rPr lang="tr-TR" dirty="0"/>
              <a:t>Yaş</a:t>
            </a:r>
          </a:p>
          <a:p>
            <a:pPr lvl="1"/>
            <a:r>
              <a:rPr lang="tr-TR" dirty="0"/>
              <a:t>Performans</a:t>
            </a:r>
          </a:p>
          <a:p>
            <a:pPr lvl="1"/>
            <a:endParaRPr lang="tr-TR" dirty="0"/>
          </a:p>
          <a:p>
            <a:pPr marL="274320" lvl="1" indent="0">
              <a:buNone/>
            </a:pPr>
            <a:r>
              <a:rPr lang="tr-TR" dirty="0"/>
              <a:t>5 yıl OS </a:t>
            </a:r>
            <a:r>
              <a:rPr lang="tr-TR" dirty="0" err="1"/>
              <a:t>pilositik</a:t>
            </a:r>
            <a:r>
              <a:rPr lang="tr-TR" dirty="0"/>
              <a:t> % 85</a:t>
            </a:r>
          </a:p>
          <a:p>
            <a:pPr marL="274320" lvl="1" indent="0">
              <a:buNone/>
            </a:pPr>
            <a:r>
              <a:rPr lang="tr-TR" dirty="0"/>
              <a:t>	</a:t>
            </a:r>
            <a:r>
              <a:rPr lang="tr-TR" dirty="0" err="1"/>
              <a:t>İnfiltratif</a:t>
            </a:r>
            <a:r>
              <a:rPr lang="tr-TR" dirty="0"/>
              <a:t> % 36</a:t>
            </a:r>
          </a:p>
          <a:p>
            <a:pPr marL="274320" lvl="1" indent="0">
              <a:buNone/>
            </a:pPr>
            <a:r>
              <a:rPr lang="tr-TR" dirty="0"/>
              <a:t>SEER 5 yıl</a:t>
            </a:r>
          </a:p>
          <a:p>
            <a:pPr marL="274320" lvl="1" indent="0">
              <a:buNone/>
            </a:pPr>
            <a:r>
              <a:rPr lang="tr-TR" dirty="0"/>
              <a:t>	Grade 1 % 82</a:t>
            </a:r>
          </a:p>
          <a:p>
            <a:pPr marL="274320" lvl="1" indent="0">
              <a:buNone/>
            </a:pPr>
            <a:r>
              <a:rPr lang="tr-TR" dirty="0"/>
              <a:t>	2</a:t>
            </a:r>
            <a:r>
              <a:rPr lang="tr-TR" dirty="0">
                <a:sym typeface="Wingdings" pitchFamily="2" charset="2"/>
              </a:rPr>
              <a:t>% 70</a:t>
            </a:r>
          </a:p>
          <a:p>
            <a:pPr marL="274320" lvl="1" indent="0">
              <a:buNone/>
            </a:pPr>
            <a:r>
              <a:rPr lang="tr-TR" dirty="0">
                <a:sym typeface="Wingdings" pitchFamily="2" charset="2"/>
              </a:rPr>
              <a:t>	3% 28</a:t>
            </a:r>
          </a:p>
          <a:p>
            <a:pPr marL="274320" lvl="1" indent="0">
              <a:buNone/>
            </a:pPr>
            <a:r>
              <a:rPr lang="tr-TR" dirty="0">
                <a:sym typeface="Wingdings" pitchFamily="2" charset="2"/>
              </a:rPr>
              <a:t>	4% 14</a:t>
            </a:r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C9D407DE-4EF5-1649-9549-9DA004FFF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tr-TR" dirty="0"/>
              <a:t>SPİNAL ASTROSİTOM</a:t>
            </a:r>
          </a:p>
        </p:txBody>
      </p:sp>
    </p:spTree>
    <p:extLst>
      <p:ext uri="{BB962C8B-B14F-4D97-AF65-F5344CB8AC3E}">
        <p14:creationId xmlns:p14="http://schemas.microsoft.com/office/powerpoint/2010/main" val="3454311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114BC5-019A-4340-85A3-6569FE49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256032"/>
            <a:ext cx="10058400" cy="1609344"/>
          </a:xfrm>
        </p:spPr>
        <p:txBody>
          <a:bodyPr/>
          <a:lstStyle/>
          <a:p>
            <a:r>
              <a:rPr lang="tr-TR" dirty="0"/>
              <a:t>SPİNAL ASTROSİTOM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9F07D3-0A0A-DF40-8FCA-5E6DE56FE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04513"/>
            <a:ext cx="10058400" cy="4567687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Cerrahi, </a:t>
            </a:r>
            <a:r>
              <a:rPr lang="tr-TR" dirty="0" err="1"/>
              <a:t>komplet</a:t>
            </a:r>
            <a:r>
              <a:rPr lang="tr-TR" dirty="0"/>
              <a:t> rezeksiyon</a:t>
            </a:r>
          </a:p>
          <a:p>
            <a:r>
              <a:rPr lang="tr-TR" dirty="0">
                <a:highlight>
                  <a:srgbClr val="FFFF00"/>
                </a:highlight>
              </a:rPr>
              <a:t>Olumlu faktörleri ( Düşük </a:t>
            </a:r>
            <a:r>
              <a:rPr lang="tr-TR" dirty="0" err="1">
                <a:highlight>
                  <a:srgbClr val="FFFF00"/>
                </a:highlight>
              </a:rPr>
              <a:t>grade</a:t>
            </a:r>
            <a:r>
              <a:rPr lang="tr-TR" dirty="0">
                <a:highlight>
                  <a:srgbClr val="FFFF00"/>
                </a:highlight>
              </a:rPr>
              <a:t>, iyi </a:t>
            </a:r>
            <a:r>
              <a:rPr lang="tr-TR" dirty="0" err="1">
                <a:highlight>
                  <a:srgbClr val="FFFF00"/>
                </a:highlight>
              </a:rPr>
              <a:t>perfomans</a:t>
            </a:r>
            <a:r>
              <a:rPr lang="tr-TR" dirty="0">
                <a:highlight>
                  <a:srgbClr val="FFFF00"/>
                </a:highlight>
              </a:rPr>
              <a:t>, genç yaş) takip et MR ile RT lokal </a:t>
            </a:r>
            <a:r>
              <a:rPr lang="tr-TR" dirty="0" err="1">
                <a:highlight>
                  <a:srgbClr val="FFFF00"/>
                </a:highlight>
              </a:rPr>
              <a:t>rekürrense</a:t>
            </a:r>
            <a:r>
              <a:rPr lang="tr-TR" dirty="0">
                <a:highlight>
                  <a:srgbClr val="FFFF00"/>
                </a:highlight>
              </a:rPr>
              <a:t> saklanabilir</a:t>
            </a:r>
          </a:p>
          <a:p>
            <a:r>
              <a:rPr lang="tr-TR" dirty="0">
                <a:highlight>
                  <a:srgbClr val="FFFF00"/>
                </a:highlight>
              </a:rPr>
              <a:t>Yüksek </a:t>
            </a:r>
            <a:r>
              <a:rPr lang="tr-TR" dirty="0" err="1">
                <a:highlight>
                  <a:srgbClr val="FFFF00"/>
                </a:highlight>
              </a:rPr>
              <a:t>grad</a:t>
            </a:r>
            <a:r>
              <a:rPr lang="tr-TR" dirty="0">
                <a:highlight>
                  <a:srgbClr val="FFFF00"/>
                </a:highlight>
              </a:rPr>
              <a:t> RT önerilir</a:t>
            </a:r>
          </a:p>
          <a:p>
            <a:r>
              <a:rPr lang="tr-TR" dirty="0">
                <a:highlight>
                  <a:srgbClr val="FFFF00"/>
                </a:highlight>
              </a:rPr>
              <a:t>Düşük </a:t>
            </a:r>
            <a:r>
              <a:rPr lang="tr-TR" dirty="0" err="1">
                <a:highlight>
                  <a:srgbClr val="FFFF00"/>
                </a:highlight>
              </a:rPr>
              <a:t>grad</a:t>
            </a:r>
            <a:r>
              <a:rPr lang="tr-TR" dirty="0">
                <a:highlight>
                  <a:srgbClr val="FFFF00"/>
                </a:highlight>
              </a:rPr>
              <a:t> 45-54 </a:t>
            </a:r>
            <a:r>
              <a:rPr lang="tr-TR" dirty="0" err="1">
                <a:highlight>
                  <a:srgbClr val="FFFF00"/>
                </a:highlight>
              </a:rPr>
              <a:t>Gy</a:t>
            </a:r>
            <a:endParaRPr lang="tr-TR" dirty="0">
              <a:highlight>
                <a:srgbClr val="FFFF00"/>
              </a:highlight>
            </a:endParaRPr>
          </a:p>
          <a:p>
            <a:r>
              <a:rPr lang="tr-TR" dirty="0">
                <a:highlight>
                  <a:srgbClr val="FFFF00"/>
                </a:highlight>
              </a:rPr>
              <a:t>Yüksek </a:t>
            </a:r>
            <a:r>
              <a:rPr lang="tr-TR" dirty="0" err="1">
                <a:highlight>
                  <a:srgbClr val="FFFF00"/>
                </a:highlight>
              </a:rPr>
              <a:t>grad</a:t>
            </a:r>
            <a:r>
              <a:rPr lang="tr-TR" dirty="0">
                <a:highlight>
                  <a:srgbClr val="FFFF00"/>
                </a:highlight>
              </a:rPr>
              <a:t> daha yüksek doz</a:t>
            </a:r>
          </a:p>
          <a:p>
            <a:r>
              <a:rPr lang="tr-TR" dirty="0"/>
              <a:t>Düşük </a:t>
            </a:r>
            <a:r>
              <a:rPr lang="tr-TR" dirty="0" err="1"/>
              <a:t>grad</a:t>
            </a:r>
            <a:r>
              <a:rPr lang="tr-TR" dirty="0"/>
              <a:t> </a:t>
            </a:r>
            <a:r>
              <a:rPr lang="tr-TR" dirty="0" err="1"/>
              <a:t>glial</a:t>
            </a:r>
            <a:r>
              <a:rPr lang="tr-TR" dirty="0"/>
              <a:t> tümörlerde GTR-STR veya biyopsi sonrası verilen RT ile 5 ve 10 yıl OS ( % 55-100)(% 39-83)</a:t>
            </a:r>
          </a:p>
          <a:p>
            <a:r>
              <a:rPr lang="tr-TR" dirty="0"/>
              <a:t>Uzun dönem lokal kontrol % 31-100</a:t>
            </a:r>
          </a:p>
          <a:p>
            <a:r>
              <a:rPr lang="tr-TR" dirty="0"/>
              <a:t>EN ÖNEMLİ PROGNOSTİK KRİTER GRADE</a:t>
            </a:r>
          </a:p>
          <a:p>
            <a:r>
              <a:rPr lang="tr-TR" dirty="0"/>
              <a:t>Ancak bir çok seride </a:t>
            </a:r>
            <a:r>
              <a:rPr lang="tr-TR" dirty="0" err="1"/>
              <a:t>postop</a:t>
            </a:r>
            <a:r>
              <a:rPr lang="tr-TR" dirty="0"/>
              <a:t> RT sonucu etkilemiyor iddiası da mevcut</a:t>
            </a:r>
          </a:p>
          <a:p>
            <a:r>
              <a:rPr lang="tr-TR" dirty="0">
                <a:highlight>
                  <a:srgbClr val="FFFF00"/>
                </a:highlight>
              </a:rPr>
              <a:t>Yüksek </a:t>
            </a:r>
            <a:r>
              <a:rPr lang="tr-TR" dirty="0" err="1">
                <a:highlight>
                  <a:srgbClr val="FFFF00"/>
                </a:highlight>
              </a:rPr>
              <a:t>grade</a:t>
            </a:r>
            <a:r>
              <a:rPr lang="tr-TR" dirty="0">
                <a:highlight>
                  <a:srgbClr val="FFFF00"/>
                </a:highlight>
              </a:rPr>
              <a:t> tümörde  </a:t>
            </a:r>
            <a:r>
              <a:rPr lang="tr-TR" dirty="0" err="1">
                <a:highlight>
                  <a:srgbClr val="FFFF00"/>
                </a:highlight>
              </a:rPr>
              <a:t>median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survi</a:t>
            </a:r>
            <a:r>
              <a:rPr lang="tr-TR" dirty="0">
                <a:highlight>
                  <a:srgbClr val="FFFF00"/>
                </a:highlight>
              </a:rPr>
              <a:t> S+RT rağmen 4-10 ay</a:t>
            </a:r>
          </a:p>
          <a:p>
            <a:r>
              <a:rPr lang="tr-TR" dirty="0"/>
              <a:t>Ölüm lokal </a:t>
            </a:r>
            <a:r>
              <a:rPr lang="tr-TR" dirty="0" err="1"/>
              <a:t>nüks</a:t>
            </a:r>
            <a:r>
              <a:rPr lang="tr-TR" dirty="0"/>
              <a:t> veya yaygın hastalıktan olmaktadır</a:t>
            </a:r>
          </a:p>
          <a:p>
            <a:r>
              <a:rPr lang="tr-TR" dirty="0"/>
              <a:t>KT pediatrik grupta daha faydalı (Yüksek </a:t>
            </a:r>
            <a:r>
              <a:rPr lang="tr-TR" dirty="0" err="1"/>
              <a:t>grade</a:t>
            </a:r>
            <a:r>
              <a:rPr lang="tr-TR" dirty="0"/>
              <a:t>)(</a:t>
            </a:r>
            <a:r>
              <a:rPr lang="tr-TR" dirty="0" err="1"/>
              <a:t>Temozolomid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071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31CD7C-5EE8-6447-95CA-66A8E9F4E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2)</a:t>
            </a:r>
            <a:r>
              <a:rPr lang="tr-TR" dirty="0" err="1"/>
              <a:t>Spinal</a:t>
            </a:r>
            <a:r>
              <a:rPr lang="tr-TR" dirty="0"/>
              <a:t> </a:t>
            </a:r>
            <a:r>
              <a:rPr lang="tr-TR" dirty="0" err="1"/>
              <a:t>kord</a:t>
            </a:r>
            <a:r>
              <a:rPr lang="tr-TR" dirty="0"/>
              <a:t> </a:t>
            </a:r>
            <a:r>
              <a:rPr lang="tr-TR" dirty="0" err="1"/>
              <a:t>EPaNDİMOM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2F1083-DCC3-F946-9921-BB1B3A289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Astrositomlar</a:t>
            </a:r>
            <a:r>
              <a:rPr lang="tr-TR" dirty="0"/>
              <a:t> la eşit sıklıkta görülür</a:t>
            </a:r>
          </a:p>
          <a:p>
            <a:r>
              <a:rPr lang="tr-TR" dirty="0"/>
              <a:t>30-39 Yaş medyan</a:t>
            </a:r>
          </a:p>
          <a:p>
            <a:r>
              <a:rPr lang="tr-TR" dirty="0"/>
              <a:t>Semptom tanı arası 2-4 yıldır</a:t>
            </a:r>
          </a:p>
          <a:p>
            <a:r>
              <a:rPr lang="tr-TR" dirty="0"/>
              <a:t>Ağrı en sık semptom</a:t>
            </a:r>
          </a:p>
          <a:p>
            <a:r>
              <a:rPr lang="tr-TR" dirty="0"/>
              <a:t>2/3 </a:t>
            </a:r>
            <a:r>
              <a:rPr lang="tr-TR" dirty="0" err="1"/>
              <a:t>lumbosakral</a:t>
            </a:r>
            <a:r>
              <a:rPr lang="tr-TR" dirty="0"/>
              <a:t> (filum terminale) bölgede</a:t>
            </a:r>
          </a:p>
          <a:p>
            <a:r>
              <a:rPr lang="tr-TR" dirty="0"/>
              <a:t>% 40 Filum terminale</a:t>
            </a:r>
          </a:p>
          <a:p>
            <a:r>
              <a:rPr lang="tr-TR" dirty="0">
                <a:highlight>
                  <a:srgbClr val="FFFF00"/>
                </a:highlight>
              </a:rPr>
              <a:t>BOS yayılım riski nedeniyle tüm </a:t>
            </a:r>
            <a:r>
              <a:rPr lang="tr-TR" dirty="0" err="1">
                <a:highlight>
                  <a:srgbClr val="FFFF00"/>
                </a:highlight>
              </a:rPr>
              <a:t>kraniospinal</a:t>
            </a:r>
            <a:r>
              <a:rPr lang="tr-TR" dirty="0">
                <a:highlight>
                  <a:srgbClr val="FFFF00"/>
                </a:highlight>
              </a:rPr>
              <a:t> MR ve BOS sitoloji önerilir</a:t>
            </a:r>
          </a:p>
          <a:p>
            <a:r>
              <a:rPr lang="tr-TR" dirty="0"/>
              <a:t>Beyin </a:t>
            </a:r>
            <a:r>
              <a:rPr lang="tr-TR" dirty="0" err="1"/>
              <a:t>epandimomların</a:t>
            </a:r>
            <a:r>
              <a:rPr lang="tr-TR" dirty="0"/>
              <a:t> % 11’i </a:t>
            </a:r>
            <a:r>
              <a:rPr lang="tr-TR" dirty="0" err="1"/>
              <a:t>spinal</a:t>
            </a:r>
            <a:r>
              <a:rPr lang="tr-TR" dirty="0"/>
              <a:t> metastaz yapabilir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4712B5E-6FBB-E54F-9F91-97950AA69A2D}"/>
              </a:ext>
            </a:extLst>
          </p:cNvPr>
          <p:cNvSpPr txBox="1"/>
          <p:nvPr/>
        </p:nvSpPr>
        <p:spPr>
          <a:xfrm>
            <a:off x="8814216" y="1499016"/>
            <a:ext cx="3102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Grade I: </a:t>
            </a:r>
            <a:r>
              <a:rPr lang="tr-TR" dirty="0" err="1"/>
              <a:t>Subepandimom</a:t>
            </a:r>
            <a:r>
              <a:rPr lang="tr-TR" dirty="0"/>
              <a:t> ve </a:t>
            </a:r>
            <a:r>
              <a:rPr lang="tr-TR" dirty="0" err="1"/>
              <a:t>miksopapiller</a:t>
            </a:r>
            <a:r>
              <a:rPr lang="tr-TR" dirty="0"/>
              <a:t> tip</a:t>
            </a:r>
          </a:p>
          <a:p>
            <a:r>
              <a:rPr lang="tr-TR" dirty="0"/>
              <a:t>Grade II: Klasik </a:t>
            </a:r>
          </a:p>
          <a:p>
            <a:r>
              <a:rPr lang="tr-TR" dirty="0"/>
              <a:t>Grade </a:t>
            </a:r>
            <a:r>
              <a:rPr lang="tr-TR" dirty="0" err="1"/>
              <a:t>III:Anaplastik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27406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FB0E43-D653-6A48-ABED-57EAA365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CA513B-B2F9-7844-AE77-82CBA5F36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MYXOPAPILLARY EPENDYMOMA OF THE SPINAL CORD IN ADULTS: A REPORT OF PERSONAL  SERIES AND REVIEW OF LITERATURE/MIKSOPAPILARNI EPENDIMOM KRALJEANICNE  MOADINE U ODRASLIH: PRIKAZ OSOBNE SERIJE I PREGLED LITERATURE. - Document -  Gale">
            <a:extLst>
              <a:ext uri="{FF2B5EF4-FFF2-40B4-BE49-F238E27FC236}">
                <a16:creationId xmlns:a16="http://schemas.microsoft.com/office/drawing/2014/main" id="{EC609486-19BC-AD47-908B-64F1544F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9" y="206890"/>
            <a:ext cx="8572500" cy="60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76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05452C-A9A9-C247-B13D-002719CB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9951A4-2B63-844A-A4AE-FFC3FE4F9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Servikal</a:t>
            </a:r>
            <a:r>
              <a:rPr lang="tr-TR" dirty="0"/>
              <a:t> bölgede</a:t>
            </a:r>
            <a:r>
              <a:rPr lang="tr-TR" dirty="0">
                <a:sym typeface="Wingdings" pitchFamily="2" charset="2"/>
              </a:rPr>
              <a:t></a:t>
            </a:r>
            <a:r>
              <a:rPr lang="tr-TR" dirty="0"/>
              <a:t> % 15- 25</a:t>
            </a:r>
          </a:p>
          <a:p>
            <a:r>
              <a:rPr lang="tr-TR" dirty="0" err="1"/>
              <a:t>Torakal</a:t>
            </a:r>
            <a:r>
              <a:rPr lang="tr-TR" dirty="0"/>
              <a:t> </a:t>
            </a:r>
            <a:r>
              <a:rPr lang="tr-TR" dirty="0">
                <a:sym typeface="Wingdings" pitchFamily="2" charset="2"/>
              </a:rPr>
              <a:t> </a:t>
            </a:r>
            <a:r>
              <a:rPr lang="tr-TR" dirty="0"/>
              <a:t>% 50-55</a:t>
            </a:r>
          </a:p>
          <a:p>
            <a:r>
              <a:rPr lang="tr-TR" dirty="0" err="1"/>
              <a:t>Lumbosakral</a:t>
            </a:r>
            <a:r>
              <a:rPr lang="tr-TR" dirty="0"/>
              <a:t>  </a:t>
            </a:r>
            <a:r>
              <a:rPr lang="tr-TR" dirty="0">
                <a:sym typeface="Wingdings" pitchFamily="2" charset="2"/>
              </a:rPr>
              <a:t> % 25-30</a:t>
            </a:r>
          </a:p>
          <a:p>
            <a:endParaRPr lang="tr-TR" dirty="0">
              <a:sym typeface="Wingdings" pitchFamily="2" charset="2"/>
            </a:endParaRPr>
          </a:p>
          <a:p>
            <a:r>
              <a:rPr lang="tr-TR" dirty="0" err="1">
                <a:sym typeface="Wingdings" pitchFamily="2" charset="2"/>
              </a:rPr>
              <a:t>Coçukta</a:t>
            </a:r>
            <a:r>
              <a:rPr lang="tr-TR" dirty="0">
                <a:sym typeface="Wingdings" pitchFamily="2" charset="2"/>
              </a:rPr>
              <a:t> en sık </a:t>
            </a:r>
          </a:p>
          <a:p>
            <a:pPr lvl="1"/>
            <a:r>
              <a:rPr lang="tr-TR" dirty="0" err="1">
                <a:sym typeface="Wingdings" pitchFamily="2" charset="2"/>
              </a:rPr>
              <a:t>Ependimal</a:t>
            </a:r>
            <a:r>
              <a:rPr lang="tr-TR" dirty="0">
                <a:sym typeface="Wingdings" pitchFamily="2" charset="2"/>
              </a:rPr>
              <a:t> tümörler</a:t>
            </a:r>
          </a:p>
          <a:p>
            <a:pPr lvl="1"/>
            <a:r>
              <a:rPr lang="tr-TR" dirty="0" err="1">
                <a:sym typeface="Wingdings" pitchFamily="2" charset="2"/>
              </a:rPr>
              <a:t>Gliomlar</a:t>
            </a:r>
            <a:endParaRPr lang="tr-TR" dirty="0">
              <a:sym typeface="Wingdings" pitchFamily="2" charset="2"/>
            </a:endParaRPr>
          </a:p>
          <a:p>
            <a:pPr lvl="1"/>
            <a:r>
              <a:rPr lang="tr-TR" dirty="0">
                <a:sym typeface="Wingdings" pitchFamily="2" charset="2"/>
              </a:rPr>
              <a:t>Sinir kılıfı tümörleri görülür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78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005B58-B69E-184D-A8B3-948EEF2C3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Prognostik</a:t>
            </a:r>
            <a:r>
              <a:rPr lang="tr-TR" dirty="0"/>
              <a:t> kriterler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FE2A05-3A92-B049-AF2E-0E90E45C4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Olumlu</a:t>
            </a:r>
          </a:p>
          <a:p>
            <a:pPr lvl="1"/>
            <a:r>
              <a:rPr lang="tr-TR" dirty="0"/>
              <a:t>40 yaş dan küçük</a:t>
            </a:r>
          </a:p>
          <a:p>
            <a:pPr lvl="1"/>
            <a:r>
              <a:rPr lang="tr-TR" dirty="0" err="1"/>
              <a:t>Lumbosakral</a:t>
            </a:r>
            <a:r>
              <a:rPr lang="tr-TR" dirty="0"/>
              <a:t> yerleşim</a:t>
            </a:r>
          </a:p>
          <a:p>
            <a:pPr lvl="1"/>
            <a:r>
              <a:rPr lang="tr-TR" dirty="0" err="1"/>
              <a:t>Miksopapiller</a:t>
            </a:r>
            <a:r>
              <a:rPr lang="tr-TR" dirty="0"/>
              <a:t> tip</a:t>
            </a:r>
          </a:p>
          <a:p>
            <a:pPr lvl="1"/>
            <a:r>
              <a:rPr lang="tr-TR" dirty="0"/>
              <a:t>WHO </a:t>
            </a:r>
            <a:r>
              <a:rPr lang="tr-TR" dirty="0" err="1"/>
              <a:t>grad</a:t>
            </a:r>
            <a:r>
              <a:rPr lang="tr-TR" dirty="0"/>
              <a:t> 1</a:t>
            </a:r>
          </a:p>
          <a:p>
            <a:pPr lvl="1"/>
            <a:r>
              <a:rPr lang="tr-TR" dirty="0"/>
              <a:t>GTR veya STR</a:t>
            </a:r>
          </a:p>
          <a:p>
            <a:pPr lvl="1"/>
            <a:r>
              <a:rPr lang="tr-TR" dirty="0"/>
              <a:t>İyi nörolojik durum</a:t>
            </a:r>
          </a:p>
          <a:p>
            <a:pPr lvl="1"/>
            <a:endParaRPr lang="tr-TR" dirty="0"/>
          </a:p>
          <a:p>
            <a:r>
              <a:rPr lang="tr-TR" dirty="0" err="1"/>
              <a:t>Grad</a:t>
            </a:r>
            <a:r>
              <a:rPr lang="tr-TR" dirty="0"/>
              <a:t> 1 </a:t>
            </a:r>
            <a:r>
              <a:rPr lang="tr-TR" dirty="0" err="1"/>
              <a:t>Mıksopapiler</a:t>
            </a:r>
            <a:r>
              <a:rPr lang="tr-TR" dirty="0"/>
              <a:t> tip 5 yıl OS % 97-100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2050" name="Picture 2" descr="Omurga ve Omurilik Tümörleri | Prof. Dr. Kadir Tufan, Beyin ve Sinir  Cerrahisi Uzmanı">
            <a:extLst>
              <a:ext uri="{FF2B5EF4-FFF2-40B4-BE49-F238E27FC236}">
                <a16:creationId xmlns:a16="http://schemas.microsoft.com/office/drawing/2014/main" id="{CB746299-4C34-E943-96CB-02BB422A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42" y="918252"/>
            <a:ext cx="4163414" cy="41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72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40CC47-C5D1-A74C-A63A-815CD2D2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EPANDİMOM</a:t>
            </a:r>
            <a:br>
              <a:rPr lang="tr-TR" dirty="0"/>
            </a:br>
            <a:r>
              <a:rPr lang="tr-TR" dirty="0"/>
              <a:t>RADYOTERAPİ</a:t>
            </a:r>
            <a:br>
              <a:rPr lang="tr-TR" dirty="0"/>
            </a:br>
            <a:r>
              <a:rPr lang="tr-TR" dirty="0"/>
              <a:t>ENDİKASYONLARI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93C485-802A-DC4D-909C-30B1DF4BC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431" y="2387216"/>
            <a:ext cx="10058400" cy="4050792"/>
          </a:xfrm>
        </p:spPr>
        <p:txBody>
          <a:bodyPr/>
          <a:lstStyle/>
          <a:p>
            <a:r>
              <a:rPr lang="tr-TR" dirty="0" err="1"/>
              <a:t>Subtotal</a:t>
            </a:r>
            <a:r>
              <a:rPr lang="tr-TR" dirty="0"/>
              <a:t> eksize</a:t>
            </a:r>
          </a:p>
          <a:p>
            <a:r>
              <a:rPr lang="tr-TR" dirty="0">
                <a:sym typeface="Wingdings" pitchFamily="2" charset="2"/>
              </a:rPr>
              <a:t>Yüksek </a:t>
            </a:r>
            <a:r>
              <a:rPr lang="tr-TR" dirty="0" err="1">
                <a:sym typeface="Wingdings" pitchFamily="2" charset="2"/>
              </a:rPr>
              <a:t>grade</a:t>
            </a:r>
            <a:endParaRPr lang="tr-TR" dirty="0">
              <a:sym typeface="Wingdings" pitchFamily="2" charset="2"/>
            </a:endParaRPr>
          </a:p>
          <a:p>
            <a:r>
              <a:rPr lang="tr-TR" dirty="0" err="1">
                <a:sym typeface="Wingdings" pitchFamily="2" charset="2"/>
              </a:rPr>
              <a:t>Nöroaksis</a:t>
            </a:r>
            <a:r>
              <a:rPr lang="tr-TR" dirty="0">
                <a:sym typeface="Wingdings" pitchFamily="2" charset="2"/>
              </a:rPr>
              <a:t> yayılım</a:t>
            </a:r>
          </a:p>
          <a:p>
            <a:r>
              <a:rPr lang="tr-TR" dirty="0">
                <a:sym typeface="Wingdings" pitchFamily="2" charset="2"/>
              </a:rPr>
              <a:t>Tümör yatağı Doz: 49-56 </a:t>
            </a:r>
            <a:r>
              <a:rPr lang="tr-TR" dirty="0" err="1">
                <a:sym typeface="Wingdings" pitchFamily="2" charset="2"/>
              </a:rPr>
              <a:t>Gy</a:t>
            </a:r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CSI 30-36</a:t>
            </a:r>
          </a:p>
          <a:p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Düşük </a:t>
            </a:r>
            <a:r>
              <a:rPr lang="tr-TR" dirty="0" err="1">
                <a:sym typeface="Wingdings" pitchFamily="2" charset="2"/>
              </a:rPr>
              <a:t>grade</a:t>
            </a:r>
            <a:r>
              <a:rPr lang="tr-TR" dirty="0">
                <a:sym typeface="Wingdings" pitchFamily="2" charset="2"/>
              </a:rPr>
              <a:t> Lokal ışınlama 50.4-55.8 </a:t>
            </a:r>
            <a:r>
              <a:rPr lang="tr-TR" dirty="0" err="1">
                <a:sym typeface="Wingdings" pitchFamily="2" charset="2"/>
              </a:rPr>
              <a:t>Gy</a:t>
            </a:r>
            <a:r>
              <a:rPr lang="tr-TR" dirty="0">
                <a:sym typeface="Wingdings" pitchFamily="2" charset="2"/>
              </a:rPr>
              <a:t> (1.8 </a:t>
            </a:r>
            <a:r>
              <a:rPr lang="tr-TR" dirty="0" err="1">
                <a:sym typeface="Wingdings" pitchFamily="2" charset="2"/>
              </a:rPr>
              <a:t>Gy</a:t>
            </a:r>
            <a:r>
              <a:rPr lang="tr-TR" dirty="0">
                <a:sym typeface="Wingdings" pitchFamily="2" charset="2"/>
              </a:rPr>
              <a:t>)</a:t>
            </a:r>
          </a:p>
          <a:p>
            <a:r>
              <a:rPr lang="tr-TR" dirty="0">
                <a:sym typeface="Wingdings" pitchFamily="2" charset="2"/>
              </a:rPr>
              <a:t>BOS+</a:t>
            </a:r>
          </a:p>
          <a:p>
            <a:r>
              <a:rPr lang="tr-TR" dirty="0">
                <a:sym typeface="Wingdings" pitchFamily="2" charset="2"/>
              </a:rPr>
              <a:t>MR da </a:t>
            </a:r>
            <a:r>
              <a:rPr lang="tr-TR" dirty="0" err="1">
                <a:sym typeface="Wingdings" pitchFamily="2" charset="2"/>
              </a:rPr>
              <a:t>leptomeningeal</a:t>
            </a:r>
            <a:r>
              <a:rPr lang="tr-TR" dirty="0">
                <a:sym typeface="Wingdings" pitchFamily="2" charset="2"/>
              </a:rPr>
              <a:t> tutulum</a:t>
            </a: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E9F3D19-2A76-7348-A181-2F438008EF51}"/>
              </a:ext>
            </a:extLst>
          </p:cNvPr>
          <p:cNvSpPr txBox="1"/>
          <p:nvPr/>
        </p:nvSpPr>
        <p:spPr>
          <a:xfrm>
            <a:off x="3981496" y="2724422"/>
            <a:ext cx="202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ym typeface="Wingdings" pitchFamily="2" charset="2"/>
              </a:rPr>
              <a:t> </a:t>
            </a:r>
            <a:r>
              <a:rPr lang="tr-TR" dirty="0" err="1">
                <a:sym typeface="Wingdings" pitchFamily="2" charset="2"/>
              </a:rPr>
              <a:t>Adj</a:t>
            </a:r>
            <a:r>
              <a:rPr lang="tr-TR" dirty="0">
                <a:sym typeface="Wingdings" pitchFamily="2" charset="2"/>
              </a:rPr>
              <a:t> RT önerilir</a:t>
            </a:r>
          </a:p>
          <a:p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B84A078-EB71-A542-AFF3-638868BA05FC}"/>
              </a:ext>
            </a:extLst>
          </p:cNvPr>
          <p:cNvSpPr txBox="1"/>
          <p:nvPr/>
        </p:nvSpPr>
        <p:spPr>
          <a:xfrm>
            <a:off x="5434514" y="5378824"/>
            <a:ext cx="5914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CSI 36 </a:t>
            </a:r>
            <a:r>
              <a:rPr lang="tr-TR" dirty="0" err="1"/>
              <a:t>Gy</a:t>
            </a:r>
            <a:r>
              <a:rPr lang="tr-TR" dirty="0"/>
              <a:t>  1.5-1.8 </a:t>
            </a:r>
            <a:r>
              <a:rPr lang="tr-TR" dirty="0" err="1"/>
              <a:t>Gy</a:t>
            </a:r>
            <a:r>
              <a:rPr lang="tr-TR" dirty="0"/>
              <a:t> veya 40.5 </a:t>
            </a:r>
            <a:r>
              <a:rPr lang="tr-TR" dirty="0" err="1"/>
              <a:t>Gy</a:t>
            </a:r>
            <a:r>
              <a:rPr lang="tr-TR" dirty="0"/>
              <a:t> (1.5 </a:t>
            </a:r>
            <a:r>
              <a:rPr lang="tr-TR" dirty="0" err="1"/>
              <a:t>Gy</a:t>
            </a:r>
            <a:r>
              <a:rPr lang="tr-TR" dirty="0"/>
              <a:t>/</a:t>
            </a:r>
            <a:r>
              <a:rPr lang="tr-TR" dirty="0" err="1"/>
              <a:t>fr</a:t>
            </a:r>
            <a:r>
              <a:rPr lang="tr-TR" dirty="0"/>
              <a:t>) sonrası </a:t>
            </a:r>
          </a:p>
          <a:p>
            <a:r>
              <a:rPr lang="tr-TR" dirty="0" err="1"/>
              <a:t>primer</a:t>
            </a:r>
            <a:r>
              <a:rPr lang="tr-TR" dirty="0"/>
              <a:t> alana 50.4 veya 55.8 </a:t>
            </a:r>
            <a:r>
              <a:rPr lang="tr-TR" dirty="0" err="1"/>
              <a:t>Gy</a:t>
            </a:r>
            <a:r>
              <a:rPr lang="tr-TR" dirty="0"/>
              <a:t> e çık</a:t>
            </a:r>
          </a:p>
          <a:p>
            <a:r>
              <a:rPr lang="tr-TR" dirty="0" err="1"/>
              <a:t>Anaplastik</a:t>
            </a:r>
            <a:r>
              <a:rPr lang="tr-TR" dirty="0"/>
              <a:t> ise 45 </a:t>
            </a:r>
            <a:r>
              <a:rPr lang="tr-TR" dirty="0" err="1"/>
              <a:t>Gy</a:t>
            </a:r>
            <a:r>
              <a:rPr lang="tr-TR" dirty="0"/>
              <a:t> e </a:t>
            </a:r>
            <a:r>
              <a:rPr lang="tr-TR" dirty="0" err="1"/>
              <a:t>cıkılabilir</a:t>
            </a:r>
            <a:endParaRPr lang="tr-TR" dirty="0"/>
          </a:p>
        </p:txBody>
      </p:sp>
      <p:sp>
        <p:nvSpPr>
          <p:cNvPr id="7" name="Sağ Küme Ayracı 6">
            <a:extLst>
              <a:ext uri="{FF2B5EF4-FFF2-40B4-BE49-F238E27FC236}">
                <a16:creationId xmlns:a16="http://schemas.microsoft.com/office/drawing/2014/main" id="{73CC9148-01FE-FB45-8F35-01A10D9BF5C8}"/>
              </a:ext>
            </a:extLst>
          </p:cNvPr>
          <p:cNvSpPr/>
          <p:nvPr/>
        </p:nvSpPr>
        <p:spPr>
          <a:xfrm>
            <a:off x="3246390" y="2387216"/>
            <a:ext cx="735106" cy="11596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DB75658-519E-7746-9A39-38FD7C1B6095}"/>
              </a:ext>
            </a:extLst>
          </p:cNvPr>
          <p:cNvSpPr txBox="1"/>
          <p:nvPr/>
        </p:nvSpPr>
        <p:spPr>
          <a:xfrm>
            <a:off x="6893143" y="1138877"/>
            <a:ext cx="48471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i="1" u="sng" dirty="0">
                <a:highlight>
                  <a:srgbClr val="FFFF00"/>
                </a:highlight>
              </a:rPr>
              <a:t>Grade I/II</a:t>
            </a:r>
          </a:p>
          <a:p>
            <a:r>
              <a:rPr lang="tr-TR" dirty="0">
                <a:highlight>
                  <a:srgbClr val="FFFF00"/>
                </a:highlight>
              </a:rPr>
              <a:t>	</a:t>
            </a:r>
            <a:r>
              <a:rPr lang="tr-TR" dirty="0" err="1">
                <a:highlight>
                  <a:srgbClr val="FFFF00"/>
                </a:highlight>
              </a:rPr>
              <a:t>GTR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Takip</a:t>
            </a:r>
            <a:endParaRPr lang="tr-TR" dirty="0">
              <a:highlight>
                <a:srgbClr val="FFFF00"/>
              </a:highlight>
              <a:sym typeface="Wingdings" pitchFamily="2" charset="2"/>
            </a:endParaRP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	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STRSınırlı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alan 50.4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Gy</a:t>
            </a:r>
            <a:endParaRPr lang="tr-TR" dirty="0">
              <a:highlight>
                <a:srgbClr val="FFFF00"/>
              </a:highlight>
              <a:sym typeface="Wingdings" pitchFamily="2" charset="2"/>
            </a:endParaRP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	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Spine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met:CSI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36 +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boost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54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Gy</a:t>
            </a:r>
            <a:endParaRPr lang="tr-TR" dirty="0">
              <a:highlight>
                <a:srgbClr val="FFFF00"/>
              </a:highlight>
              <a:sym typeface="Wingdings" pitchFamily="2" charset="2"/>
            </a:endParaRPr>
          </a:p>
          <a:p>
            <a:r>
              <a:rPr lang="tr-TR" b="1" i="1" u="sng" dirty="0">
                <a:highlight>
                  <a:srgbClr val="FFFF00"/>
                </a:highlight>
                <a:sym typeface="Wingdings" pitchFamily="2" charset="2"/>
              </a:rPr>
              <a:t>Grade III</a:t>
            </a: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	GTR/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STRSınırlı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alan 50.4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Gy</a:t>
            </a:r>
            <a:endParaRPr lang="tr-TR" dirty="0">
              <a:highlight>
                <a:srgbClr val="FFFF00"/>
              </a:highlight>
              <a:sym typeface="Wingdings" pitchFamily="2" charset="2"/>
            </a:endParaRP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	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Spine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met:CSI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36 +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boost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54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Gy</a:t>
            </a:r>
            <a:endParaRPr lang="tr-TR" dirty="0">
              <a:highlight>
                <a:srgbClr val="FFFF00"/>
              </a:highlight>
              <a:sym typeface="Wingdings" pitchFamily="2" charset="2"/>
            </a:endParaRPr>
          </a:p>
          <a:p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Simulasyon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: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Kaudal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Epandimom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Tekal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sak</a:t>
            </a: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( S2-3) içermelidir</a:t>
            </a: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Sup-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inf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marjin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3-5 cm eklenmelidir</a:t>
            </a:r>
            <a:endParaRPr lang="tr-T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3333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6A6B6F-0893-F24E-98AF-EC4D0A13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SPİNAL EPANDİMOM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B9183A-601F-2546-AA31-804E39DF8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STR+RT</a:t>
            </a:r>
            <a:r>
              <a:rPr lang="tr-TR" dirty="0">
                <a:sym typeface="Wingdings" pitchFamily="2" charset="2"/>
              </a:rPr>
              <a:t> OS 5 yıl % 67-100 arası değişir</a:t>
            </a:r>
          </a:p>
          <a:p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Düşük </a:t>
            </a:r>
            <a:r>
              <a:rPr lang="tr-TR" dirty="0" err="1">
                <a:sym typeface="Wingdings" pitchFamily="2" charset="2"/>
              </a:rPr>
              <a:t>grad</a:t>
            </a:r>
            <a:r>
              <a:rPr lang="tr-TR" dirty="0">
                <a:sym typeface="Wingdings" pitchFamily="2" charset="2"/>
              </a:rPr>
              <a:t> da 5 yıl CSS % 87-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97</a:t>
            </a:r>
          </a:p>
          <a:p>
            <a:r>
              <a:rPr lang="tr-TR" dirty="0">
                <a:sym typeface="Wingdings" pitchFamily="2" charset="2"/>
              </a:rPr>
              <a:t>Yüksek </a:t>
            </a:r>
            <a:r>
              <a:rPr lang="tr-TR" dirty="0" err="1">
                <a:sym typeface="Wingdings" pitchFamily="2" charset="2"/>
              </a:rPr>
              <a:t>grad</a:t>
            </a:r>
            <a:r>
              <a:rPr lang="tr-TR" dirty="0">
                <a:sym typeface="Wingdings" pitchFamily="2" charset="2"/>
              </a:rPr>
              <a:t>  5 yıl CSS 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% 27 </a:t>
            </a:r>
            <a:r>
              <a:rPr lang="tr-TR" dirty="0">
                <a:sym typeface="Wingdings" pitchFamily="2" charset="2"/>
              </a:rPr>
              <a:t>-71</a:t>
            </a:r>
          </a:p>
          <a:p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Lokal Kontrol % 72-100</a:t>
            </a:r>
          </a:p>
          <a:p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KT etkinlik bilinmiyor</a:t>
            </a:r>
          </a:p>
          <a:p>
            <a:r>
              <a:rPr lang="tr-TR" dirty="0" err="1">
                <a:sym typeface="Wingdings" pitchFamily="2" charset="2"/>
              </a:rPr>
              <a:t>Rekürrens’lerde</a:t>
            </a:r>
            <a:r>
              <a:rPr lang="tr-TR" dirty="0">
                <a:sym typeface="Wingdings" pitchFamily="2" charset="2"/>
              </a:rPr>
              <a:t> </a:t>
            </a:r>
            <a:r>
              <a:rPr lang="tr-TR" dirty="0" err="1">
                <a:sym typeface="Wingdings" pitchFamily="2" charset="2"/>
              </a:rPr>
              <a:t>etoposid</a:t>
            </a:r>
            <a:r>
              <a:rPr lang="tr-TR" dirty="0">
                <a:sym typeface="Wingdings" pitchFamily="2" charset="2"/>
              </a:rPr>
              <a:t> denenmiş</a:t>
            </a:r>
          </a:p>
          <a:p>
            <a:r>
              <a:rPr lang="tr-TR" dirty="0">
                <a:sym typeface="Wingdings" pitchFamily="2" charset="2"/>
              </a:rPr>
              <a:t>Pediatrik </a:t>
            </a:r>
            <a:r>
              <a:rPr lang="tr-TR" dirty="0" err="1">
                <a:sym typeface="Wingdings" pitchFamily="2" charset="2"/>
              </a:rPr>
              <a:t>ependimom</a:t>
            </a:r>
            <a:r>
              <a:rPr lang="tr-TR" dirty="0">
                <a:sym typeface="Wingdings" pitchFamily="2" charset="2"/>
              </a:rPr>
              <a:t> ve </a:t>
            </a:r>
            <a:r>
              <a:rPr lang="tr-TR" dirty="0" err="1">
                <a:sym typeface="Wingdings" pitchFamily="2" charset="2"/>
              </a:rPr>
              <a:t>ependimoblastomda</a:t>
            </a:r>
            <a:r>
              <a:rPr lang="tr-TR" dirty="0">
                <a:sym typeface="Wingdings" pitchFamily="2" charset="2"/>
              </a:rPr>
              <a:t> KT verilir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6993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F40A55-756A-B545-BB23-8FEA4D47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3)SPİNAL MENENJİOM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9A1BE3-414D-6F47-AFAA-1CC7D93B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026152" cy="4050792"/>
          </a:xfrm>
        </p:spPr>
        <p:txBody>
          <a:bodyPr/>
          <a:lstStyle/>
          <a:p>
            <a:r>
              <a:rPr lang="tr-TR" dirty="0"/>
              <a:t>Tüm </a:t>
            </a:r>
            <a:r>
              <a:rPr lang="tr-TR" dirty="0" err="1"/>
              <a:t>menenjiomların</a:t>
            </a:r>
            <a:r>
              <a:rPr lang="tr-TR" dirty="0"/>
              <a:t> % 8’i </a:t>
            </a:r>
            <a:r>
              <a:rPr lang="tr-TR" dirty="0" err="1"/>
              <a:t>spinal’dir</a:t>
            </a:r>
            <a:r>
              <a:rPr lang="tr-TR" dirty="0"/>
              <a:t>.</a:t>
            </a:r>
          </a:p>
          <a:p>
            <a:r>
              <a:rPr lang="tr-TR" dirty="0"/>
              <a:t>Ancak tüm </a:t>
            </a:r>
            <a:r>
              <a:rPr lang="tr-TR" dirty="0" err="1"/>
              <a:t>spinal</a:t>
            </a:r>
            <a:r>
              <a:rPr lang="tr-TR" dirty="0"/>
              <a:t> tümörlerin % 25-46’sıdır.</a:t>
            </a:r>
          </a:p>
          <a:p>
            <a:r>
              <a:rPr lang="tr-TR" dirty="0"/>
              <a:t>Kadında erkeğe göre 3-7 kat daha sıktır</a:t>
            </a:r>
          </a:p>
          <a:p>
            <a:r>
              <a:rPr lang="tr-TR" dirty="0"/>
              <a:t>Tanı yaşı 49-63 yaş arasıdır</a:t>
            </a:r>
          </a:p>
          <a:p>
            <a:r>
              <a:rPr lang="tr-TR" dirty="0"/>
              <a:t>Genç hastalarda % 13 NF 2 ile beraberdir</a:t>
            </a:r>
          </a:p>
          <a:p>
            <a:endParaRPr lang="tr-TR" dirty="0"/>
          </a:p>
          <a:p>
            <a:r>
              <a:rPr lang="tr-TR" dirty="0"/>
              <a:t>En sık </a:t>
            </a:r>
            <a:r>
              <a:rPr lang="tr-TR" dirty="0" err="1"/>
              <a:t>torasik</a:t>
            </a:r>
            <a:r>
              <a:rPr lang="tr-TR" dirty="0"/>
              <a:t> bölgede ( % 55-80)</a:t>
            </a:r>
          </a:p>
          <a:p>
            <a:r>
              <a:rPr lang="tr-TR" dirty="0" err="1"/>
              <a:t>Servikal</a:t>
            </a:r>
            <a:r>
              <a:rPr lang="tr-TR" dirty="0"/>
              <a:t> bölgede % 30</a:t>
            </a:r>
          </a:p>
        </p:txBody>
      </p:sp>
      <p:pic>
        <p:nvPicPr>
          <p:cNvPr id="3074" name="Picture 2" descr="Spinal meningioma | Radiology Reference Article | Radiopaedia.org">
            <a:extLst>
              <a:ext uri="{FF2B5EF4-FFF2-40B4-BE49-F238E27FC236}">
                <a16:creationId xmlns:a16="http://schemas.microsoft.com/office/drawing/2014/main" id="{8536A14C-18A5-EB44-BC69-E229E991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8" y="759968"/>
            <a:ext cx="56134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FADA62-E1AD-DB44-9AD7-65FF21D5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MENENJİOM TEDAVİ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F6BA6E6-E390-534F-B592-D1D6EC3DD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67435"/>
            <a:ext cx="10058400" cy="4894730"/>
          </a:xfrm>
        </p:spPr>
        <p:txBody>
          <a:bodyPr>
            <a:normAutofit lnSpcReduction="10000"/>
          </a:bodyPr>
          <a:lstStyle/>
          <a:p>
            <a:r>
              <a:rPr lang="tr-TR" dirty="0"/>
              <a:t>Cerrahi </a:t>
            </a:r>
          </a:p>
          <a:p>
            <a:r>
              <a:rPr lang="tr-TR" dirty="0"/>
              <a:t>GTR % 82-100 olasıdır</a:t>
            </a:r>
          </a:p>
          <a:p>
            <a:r>
              <a:rPr lang="tr-TR" dirty="0"/>
              <a:t>% 1-6 Lokal </a:t>
            </a:r>
            <a:r>
              <a:rPr lang="tr-TR" dirty="0" err="1"/>
              <a:t>rekürrens</a:t>
            </a:r>
            <a:r>
              <a:rPr lang="tr-TR" dirty="0"/>
              <a:t> yapar</a:t>
            </a:r>
          </a:p>
          <a:p>
            <a:r>
              <a:rPr lang="tr-TR" dirty="0"/>
              <a:t>STR olanlarda bu oran % 17-100 e çıkar</a:t>
            </a:r>
          </a:p>
          <a:p>
            <a:r>
              <a:rPr lang="tr-TR" dirty="0"/>
              <a:t>STR sonrası LR oranı yüksek olduğu için </a:t>
            </a:r>
            <a:r>
              <a:rPr lang="tr-TR" dirty="0" err="1"/>
              <a:t>adj</a:t>
            </a:r>
            <a:r>
              <a:rPr lang="tr-TR" dirty="0"/>
              <a:t> RT önerilir (Özellikle yüksek </a:t>
            </a:r>
            <a:r>
              <a:rPr lang="tr-TR" dirty="0" err="1"/>
              <a:t>grade</a:t>
            </a:r>
            <a:r>
              <a:rPr lang="tr-TR" dirty="0"/>
              <a:t> </a:t>
            </a:r>
            <a:r>
              <a:rPr lang="tr-TR" dirty="0" err="1"/>
              <a:t>menenjiomlarda</a:t>
            </a:r>
            <a:r>
              <a:rPr lang="tr-TR" dirty="0"/>
              <a:t>)</a:t>
            </a:r>
          </a:p>
          <a:p>
            <a:endParaRPr lang="tr-TR" dirty="0"/>
          </a:p>
          <a:p>
            <a:r>
              <a:rPr lang="tr-TR" dirty="0">
                <a:highlight>
                  <a:srgbClr val="FFFF00"/>
                </a:highlight>
              </a:rPr>
              <a:t>Komple </a:t>
            </a:r>
            <a:r>
              <a:rPr lang="tr-TR" dirty="0" err="1">
                <a:highlight>
                  <a:srgbClr val="FFFF00"/>
                </a:highlight>
              </a:rPr>
              <a:t>rezeke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Grad</a:t>
            </a:r>
            <a:r>
              <a:rPr lang="tr-TR" dirty="0">
                <a:highlight>
                  <a:srgbClr val="FFFF00"/>
                </a:highlight>
              </a:rPr>
              <a:t> 1 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 Takip</a:t>
            </a: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Komple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rezeke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grad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2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Adj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 RT önerilir (?)</a:t>
            </a: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Doz 50.4—54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Gy</a:t>
            </a:r>
            <a:endParaRPr lang="tr-TR" dirty="0">
              <a:highlight>
                <a:srgbClr val="FFFF00"/>
              </a:highlight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SRS kullanılabilir, 14-30 </a:t>
            </a:r>
            <a:r>
              <a:rPr lang="tr-TR" dirty="0" err="1">
                <a:sym typeface="Wingdings" pitchFamily="2" charset="2"/>
              </a:rPr>
              <a:t>Gy</a:t>
            </a:r>
            <a:r>
              <a:rPr lang="tr-TR" dirty="0">
                <a:sym typeface="Wingdings" pitchFamily="2" charset="2"/>
              </a:rPr>
              <a:t> ( 1-5 </a:t>
            </a:r>
            <a:r>
              <a:rPr lang="tr-TR" dirty="0" err="1">
                <a:sym typeface="Wingdings" pitchFamily="2" charset="2"/>
              </a:rPr>
              <a:t>fr</a:t>
            </a:r>
            <a:r>
              <a:rPr lang="tr-TR" dirty="0">
                <a:sym typeface="Wingdings" pitchFamily="2" charset="2"/>
              </a:rPr>
              <a:t>)</a:t>
            </a:r>
          </a:p>
          <a:p>
            <a:r>
              <a:rPr lang="tr-TR" dirty="0">
                <a:sym typeface="Wingdings" pitchFamily="2" charset="2"/>
              </a:rPr>
              <a:t>KT (</a:t>
            </a:r>
            <a:r>
              <a:rPr lang="tr-TR" dirty="0" err="1">
                <a:sym typeface="Wingdings" pitchFamily="2" charset="2"/>
              </a:rPr>
              <a:t>hidroksiüre</a:t>
            </a:r>
            <a:r>
              <a:rPr lang="tr-TR" dirty="0">
                <a:sym typeface="Wingdings" pitchFamily="2" charset="2"/>
              </a:rPr>
              <a:t> veya </a:t>
            </a:r>
            <a:r>
              <a:rPr lang="tr-TR" dirty="0" err="1">
                <a:sym typeface="Wingdings" pitchFamily="2" charset="2"/>
              </a:rPr>
              <a:t>somatostatin</a:t>
            </a:r>
            <a:r>
              <a:rPr lang="tr-TR" dirty="0">
                <a:sym typeface="Wingdings" pitchFamily="2" charset="2"/>
              </a:rPr>
              <a:t>??) etkinlik net bilinmez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5312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BBCF04-F150-D045-AFEE-83F4A2E1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4)KORDOMA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F4FF5E-CF5B-F74F-BE85-1E0E0F3A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744890"/>
            <a:ext cx="6741305" cy="4050792"/>
          </a:xfrm>
        </p:spPr>
        <p:txBody>
          <a:bodyPr/>
          <a:lstStyle/>
          <a:p>
            <a:r>
              <a:rPr lang="tr-TR" dirty="0"/>
              <a:t>En sık kafa tabanı ve </a:t>
            </a:r>
            <a:r>
              <a:rPr lang="tr-TR" dirty="0" err="1"/>
              <a:t>sakrokoksigeal</a:t>
            </a:r>
            <a:r>
              <a:rPr lang="tr-TR" dirty="0"/>
              <a:t> bölgede yerleşir</a:t>
            </a:r>
          </a:p>
          <a:p>
            <a:r>
              <a:rPr lang="tr-TR" dirty="0"/>
              <a:t>40 </a:t>
            </a:r>
            <a:r>
              <a:rPr lang="tr-TR" dirty="0" err="1"/>
              <a:t>lı</a:t>
            </a:r>
            <a:r>
              <a:rPr lang="tr-TR" dirty="0"/>
              <a:t> yaşlarda sık</a:t>
            </a:r>
          </a:p>
          <a:p>
            <a:r>
              <a:rPr lang="tr-TR" dirty="0"/>
              <a:t>E/K oranı 2/1</a:t>
            </a:r>
          </a:p>
          <a:p>
            <a:r>
              <a:rPr lang="tr-TR" dirty="0" err="1">
                <a:highlight>
                  <a:srgbClr val="FFFF00"/>
                </a:highlight>
              </a:rPr>
              <a:t>Sakrokoksigeal</a:t>
            </a:r>
            <a:r>
              <a:rPr lang="tr-TR" dirty="0">
                <a:highlight>
                  <a:srgbClr val="FFFF00"/>
                </a:highlight>
              </a:rPr>
              <a:t> yerleşimlerin </a:t>
            </a:r>
            <a:r>
              <a:rPr lang="tr-TR" dirty="0" err="1">
                <a:highlight>
                  <a:srgbClr val="FFFF00"/>
                </a:highlight>
              </a:rPr>
              <a:t>prognozu</a:t>
            </a:r>
            <a:r>
              <a:rPr lang="tr-TR" dirty="0">
                <a:highlight>
                  <a:srgbClr val="FFFF00"/>
                </a:highlight>
              </a:rPr>
              <a:t> daha iyidir</a:t>
            </a:r>
          </a:p>
          <a:p>
            <a:r>
              <a:rPr lang="tr-TR" dirty="0"/>
              <a:t>5 yıl içinde % 14-39 metastaz yapar</a:t>
            </a:r>
          </a:p>
          <a:p>
            <a:r>
              <a:rPr lang="tr-TR" dirty="0"/>
              <a:t>Erkekte </a:t>
            </a:r>
            <a:r>
              <a:rPr lang="tr-TR" dirty="0" err="1"/>
              <a:t>prognoz</a:t>
            </a:r>
            <a:r>
              <a:rPr lang="tr-TR" dirty="0"/>
              <a:t> kadına göre iyidir</a:t>
            </a:r>
          </a:p>
          <a:p>
            <a:r>
              <a:rPr lang="tr-TR" dirty="0"/>
              <a:t>Cerrahi sonrası </a:t>
            </a:r>
            <a:r>
              <a:rPr lang="tr-TR" dirty="0" err="1"/>
              <a:t>rezidü</a:t>
            </a:r>
            <a:r>
              <a:rPr lang="tr-TR" dirty="0"/>
              <a:t> olanda LR % 60 iken </a:t>
            </a:r>
          </a:p>
          <a:p>
            <a:pPr marL="0" indent="0">
              <a:buNone/>
            </a:pPr>
            <a:r>
              <a:rPr lang="tr-TR" dirty="0"/>
              <a:t>GTR</a:t>
            </a:r>
            <a:r>
              <a:rPr lang="tr-TR" dirty="0">
                <a:sym typeface="Wingdings" pitchFamily="2" charset="2"/>
              </a:rPr>
              <a:t> % 25’tir</a:t>
            </a:r>
          </a:p>
          <a:p>
            <a:r>
              <a:rPr lang="tr-TR" dirty="0">
                <a:sym typeface="Wingdings" pitchFamily="2" charset="2"/>
              </a:rPr>
              <a:t>8 cm’den küçük olması olumlu faktördür</a:t>
            </a:r>
            <a:endParaRPr lang="tr-TR" dirty="0"/>
          </a:p>
        </p:txBody>
      </p:sp>
      <p:pic>
        <p:nvPicPr>
          <p:cNvPr id="4098" name="Picture 2" descr="Kordoma">
            <a:extLst>
              <a:ext uri="{FF2B5EF4-FFF2-40B4-BE49-F238E27FC236}">
                <a16:creationId xmlns:a16="http://schemas.microsoft.com/office/drawing/2014/main" id="{7E43EF34-A10B-4A4D-8F7A-16F3DB330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6"/>
          <a:stretch/>
        </p:blipFill>
        <p:spPr bwMode="auto">
          <a:xfrm>
            <a:off x="7805057" y="808790"/>
            <a:ext cx="3942142" cy="49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40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FF99F7-E6F8-7E40-8C86-A44DA01B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KORDOMA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B1949F-60F0-974D-92D7-102B0806B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13647"/>
            <a:ext cx="10058400" cy="5020235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GTR önerilir ancak pratikte nadir yapılabilir</a:t>
            </a:r>
          </a:p>
          <a:p>
            <a:r>
              <a:rPr lang="tr-TR" dirty="0">
                <a:highlight>
                  <a:srgbClr val="FFFF00"/>
                </a:highlight>
              </a:rPr>
              <a:t>Genelde STR veya biyopsi sonrası RT uygulanır</a:t>
            </a:r>
          </a:p>
          <a:p>
            <a:r>
              <a:rPr lang="tr-TR" dirty="0"/>
              <a:t>Foton IMRT</a:t>
            </a:r>
          </a:p>
          <a:p>
            <a:r>
              <a:rPr lang="tr-TR" dirty="0"/>
              <a:t>Proton</a:t>
            </a:r>
          </a:p>
          <a:p>
            <a:r>
              <a:rPr lang="tr-TR" dirty="0"/>
              <a:t>SRS</a:t>
            </a:r>
          </a:p>
          <a:p>
            <a:r>
              <a:rPr lang="tr-TR" dirty="0"/>
              <a:t>Karbon </a:t>
            </a:r>
            <a:r>
              <a:rPr lang="tr-TR" dirty="0" err="1"/>
              <a:t>ion</a:t>
            </a:r>
            <a:r>
              <a:rPr lang="tr-TR" dirty="0"/>
              <a:t> RT (Sonuçları en iyi)(</a:t>
            </a:r>
            <a:r>
              <a:rPr lang="tr-TR" dirty="0" err="1"/>
              <a:t>Unrezeke</a:t>
            </a:r>
            <a:r>
              <a:rPr lang="tr-TR" dirty="0"/>
              <a:t> vakada 5 yıl LK % 77)</a:t>
            </a:r>
          </a:p>
          <a:p>
            <a:endParaRPr lang="tr-TR" dirty="0"/>
          </a:p>
          <a:p>
            <a:r>
              <a:rPr lang="tr-TR" dirty="0"/>
              <a:t>Doz: 55-70 </a:t>
            </a:r>
            <a:r>
              <a:rPr lang="tr-TR" dirty="0" err="1"/>
              <a:t>Gy</a:t>
            </a:r>
            <a:r>
              <a:rPr lang="tr-TR" dirty="0"/>
              <a:t> ( 2 </a:t>
            </a:r>
            <a:r>
              <a:rPr lang="tr-TR" dirty="0" err="1"/>
              <a:t>Gy</a:t>
            </a:r>
            <a:r>
              <a:rPr lang="tr-TR" dirty="0"/>
              <a:t>)</a:t>
            </a:r>
          </a:p>
          <a:p>
            <a:r>
              <a:rPr lang="tr-TR" dirty="0"/>
              <a:t>5 yıl OS % 38-58</a:t>
            </a:r>
          </a:p>
          <a:p>
            <a:r>
              <a:rPr lang="tr-TR" dirty="0"/>
              <a:t>40 </a:t>
            </a:r>
            <a:r>
              <a:rPr lang="tr-TR" dirty="0" err="1"/>
              <a:t>Gy</a:t>
            </a:r>
            <a:r>
              <a:rPr lang="tr-TR" dirty="0"/>
              <a:t> altı LK % 0</a:t>
            </a:r>
          </a:p>
          <a:p>
            <a:r>
              <a:rPr lang="tr-TR" dirty="0"/>
              <a:t>55 </a:t>
            </a:r>
            <a:r>
              <a:rPr lang="tr-TR" dirty="0" err="1"/>
              <a:t>Gy</a:t>
            </a:r>
            <a:r>
              <a:rPr lang="tr-TR" dirty="0"/>
              <a:t> üstü LK % 41</a:t>
            </a:r>
          </a:p>
          <a:p>
            <a:endParaRPr lang="tr-TR" dirty="0"/>
          </a:p>
          <a:p>
            <a:r>
              <a:rPr lang="tr-TR" dirty="0"/>
              <a:t>SRS/SBRT NEOADJ-ADJ VEYA REKÜRRENS TE.</a:t>
            </a:r>
          </a:p>
          <a:p>
            <a:r>
              <a:rPr lang="tr-TR" dirty="0"/>
              <a:t>24 </a:t>
            </a:r>
            <a:r>
              <a:rPr lang="tr-TR" dirty="0" err="1"/>
              <a:t>gy</a:t>
            </a:r>
            <a:r>
              <a:rPr lang="tr-TR" dirty="0"/>
              <a:t> 1 </a:t>
            </a:r>
            <a:r>
              <a:rPr lang="tr-TR" dirty="0" err="1"/>
              <a:t>fr</a:t>
            </a:r>
            <a:r>
              <a:rPr lang="tr-TR" dirty="0"/>
              <a:t> (% 95 stabil veya azalmış tümör yükü)</a:t>
            </a:r>
          </a:p>
        </p:txBody>
      </p:sp>
    </p:spTree>
    <p:extLst>
      <p:ext uri="{BB962C8B-B14F-4D97-AF65-F5344CB8AC3E}">
        <p14:creationId xmlns:p14="http://schemas.microsoft.com/office/powerpoint/2010/main" val="2865082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C2479A-5FEC-3342-8A62-871A048FF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5)KONDROSARKOM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FAA8243-2755-E945-8EA6-7A77C3416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026152" cy="4050792"/>
          </a:xfrm>
        </p:spPr>
        <p:txBody>
          <a:bodyPr>
            <a:normAutofit fontScale="85000" lnSpcReduction="10000"/>
          </a:bodyPr>
          <a:lstStyle/>
          <a:p>
            <a:r>
              <a:rPr lang="tr-TR" dirty="0"/>
              <a:t>Nadir</a:t>
            </a:r>
          </a:p>
          <a:p>
            <a:r>
              <a:rPr lang="tr-TR" dirty="0"/>
              <a:t>Primitif </a:t>
            </a:r>
            <a:r>
              <a:rPr lang="tr-TR" dirty="0" err="1"/>
              <a:t>mezenşimal</a:t>
            </a:r>
            <a:r>
              <a:rPr lang="tr-TR" dirty="0"/>
              <a:t> hücre ve </a:t>
            </a:r>
            <a:r>
              <a:rPr lang="tr-TR" dirty="0" err="1"/>
              <a:t>kartilaj</a:t>
            </a:r>
            <a:r>
              <a:rPr lang="tr-TR" dirty="0"/>
              <a:t> dan gelişir</a:t>
            </a:r>
          </a:p>
          <a:p>
            <a:r>
              <a:rPr lang="tr-TR" dirty="0"/>
              <a:t>Medyan yaş 51</a:t>
            </a:r>
          </a:p>
          <a:p>
            <a:r>
              <a:rPr lang="tr-TR" dirty="0"/>
              <a:t>En sık </a:t>
            </a:r>
            <a:r>
              <a:rPr lang="tr-TR" dirty="0" err="1"/>
              <a:t>torasik</a:t>
            </a:r>
            <a:r>
              <a:rPr lang="tr-TR" dirty="0"/>
              <a:t> bölge, sonra </a:t>
            </a:r>
            <a:r>
              <a:rPr lang="tr-TR" dirty="0" err="1"/>
              <a:t>sakrumda</a:t>
            </a:r>
            <a:r>
              <a:rPr lang="tr-TR" dirty="0"/>
              <a:t> gelişir</a:t>
            </a:r>
          </a:p>
          <a:p>
            <a:r>
              <a:rPr lang="tr-TR" dirty="0"/>
              <a:t>Cerrahi sınır +</a:t>
            </a:r>
          </a:p>
          <a:p>
            <a:r>
              <a:rPr lang="tr-TR" dirty="0"/>
              <a:t>Yüksek </a:t>
            </a:r>
            <a:r>
              <a:rPr lang="tr-TR" dirty="0" err="1"/>
              <a:t>grade</a:t>
            </a:r>
            <a:endParaRPr lang="tr-TR" dirty="0"/>
          </a:p>
          <a:p>
            <a:r>
              <a:rPr lang="tr-TR" dirty="0"/>
              <a:t>Yaşlı hasta</a:t>
            </a:r>
          </a:p>
          <a:p>
            <a:r>
              <a:rPr lang="tr-TR" dirty="0"/>
              <a:t>TEDAVİ: cerrahi </a:t>
            </a:r>
          </a:p>
          <a:p>
            <a:r>
              <a:rPr lang="tr-TR" dirty="0" err="1">
                <a:highlight>
                  <a:srgbClr val="FFFF00"/>
                </a:highlight>
              </a:rPr>
              <a:t>Subtotal</a:t>
            </a:r>
            <a:r>
              <a:rPr lang="tr-TR" dirty="0">
                <a:highlight>
                  <a:srgbClr val="FFFF00"/>
                </a:highlight>
              </a:rPr>
              <a:t> rezeksiyon sonrası RT </a:t>
            </a:r>
            <a:r>
              <a:rPr lang="tr-TR" dirty="0" err="1">
                <a:highlight>
                  <a:srgbClr val="FFFF00"/>
                </a:highlight>
              </a:rPr>
              <a:t>DFS’yi</a:t>
            </a:r>
            <a:r>
              <a:rPr lang="tr-TR" dirty="0">
                <a:highlight>
                  <a:srgbClr val="FFFF00"/>
                </a:highlight>
              </a:rPr>
              <a:t> 16</a:t>
            </a:r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 44 ay a çıkarır</a:t>
            </a:r>
          </a:p>
          <a:p>
            <a:r>
              <a:rPr lang="tr-TR" dirty="0">
                <a:sym typeface="Wingdings" pitchFamily="2" charset="2"/>
              </a:rPr>
              <a:t>Doz 60-65 </a:t>
            </a:r>
            <a:r>
              <a:rPr lang="tr-TR" dirty="0" err="1">
                <a:sym typeface="Wingdings" pitchFamily="2" charset="2"/>
              </a:rPr>
              <a:t>Gy</a:t>
            </a:r>
            <a:endParaRPr lang="tr-TR" dirty="0"/>
          </a:p>
        </p:txBody>
      </p:sp>
      <p:sp>
        <p:nvSpPr>
          <p:cNvPr id="4" name="Sağ Küme Ayracı 3">
            <a:extLst>
              <a:ext uri="{FF2B5EF4-FFF2-40B4-BE49-F238E27FC236}">
                <a16:creationId xmlns:a16="http://schemas.microsoft.com/office/drawing/2014/main" id="{E5D64C22-B38C-8044-91EA-8BFE37351964}"/>
              </a:ext>
            </a:extLst>
          </p:cNvPr>
          <p:cNvSpPr/>
          <p:nvPr/>
        </p:nvSpPr>
        <p:spPr>
          <a:xfrm>
            <a:off x="3334871" y="3890682"/>
            <a:ext cx="358588" cy="10757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74D0501-7E7D-204A-91A0-BD788778811C}"/>
              </a:ext>
            </a:extLst>
          </p:cNvPr>
          <p:cNvSpPr txBox="1"/>
          <p:nvPr/>
        </p:nvSpPr>
        <p:spPr>
          <a:xfrm>
            <a:off x="3890682" y="4243898"/>
            <a:ext cx="176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Olumsuz kriter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55A47054-FDAD-FD42-927C-BBD775E8FC14}"/>
              </a:ext>
            </a:extLst>
          </p:cNvPr>
          <p:cNvGrpSpPr/>
          <p:nvPr/>
        </p:nvGrpSpPr>
        <p:grpSpPr>
          <a:xfrm>
            <a:off x="6529204" y="1278909"/>
            <a:ext cx="5278415" cy="5223546"/>
            <a:chOff x="6529204" y="1278909"/>
            <a:chExt cx="5278415" cy="5223546"/>
          </a:xfrm>
        </p:grpSpPr>
        <p:pic>
          <p:nvPicPr>
            <p:cNvPr id="5122" name="Picture 2" descr="SciELO - Brasil - Management of primary spinal chondrosarcoma: report of  two cases causing cord compression Management of primary spinal  chondrosarcoma: report of two cases causing cord compression">
              <a:extLst>
                <a:ext uri="{FF2B5EF4-FFF2-40B4-BE49-F238E27FC236}">
                  <a16:creationId xmlns:a16="http://schemas.microsoft.com/office/drawing/2014/main" id="{E9AC9034-BADC-1D40-9662-ECCDF3188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204" y="1278909"/>
              <a:ext cx="5278415" cy="522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Düz Ok Bağlayıcısı 6">
              <a:extLst>
                <a:ext uri="{FF2B5EF4-FFF2-40B4-BE49-F238E27FC236}">
                  <a16:creationId xmlns:a16="http://schemas.microsoft.com/office/drawing/2014/main" id="{F6B1D992-072F-2842-ABC9-7571E9709238}"/>
                </a:ext>
              </a:extLst>
            </p:cNvPr>
            <p:cNvCxnSpPr/>
            <p:nvPr/>
          </p:nvCxnSpPr>
          <p:spPr>
            <a:xfrm>
              <a:off x="9454243" y="2237014"/>
              <a:ext cx="244928" cy="244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Düz Ok Bağlayıcısı 8">
              <a:extLst>
                <a:ext uri="{FF2B5EF4-FFF2-40B4-BE49-F238E27FC236}">
                  <a16:creationId xmlns:a16="http://schemas.microsoft.com/office/drawing/2014/main" id="{F9F3E134-DA68-004B-B87D-665A178ECBAC}"/>
                </a:ext>
              </a:extLst>
            </p:cNvPr>
            <p:cNvCxnSpPr/>
            <p:nvPr/>
          </p:nvCxnSpPr>
          <p:spPr>
            <a:xfrm>
              <a:off x="9704617" y="1997524"/>
              <a:ext cx="244928" cy="244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üz Ok Bağlayıcısı 9">
              <a:extLst>
                <a:ext uri="{FF2B5EF4-FFF2-40B4-BE49-F238E27FC236}">
                  <a16:creationId xmlns:a16="http://schemas.microsoft.com/office/drawing/2014/main" id="{A41851E7-3E7B-1B4F-B532-B0DA8A115F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53061" y="2237014"/>
              <a:ext cx="269091" cy="1578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Ok Bağlayıcısı 11">
              <a:extLst>
                <a:ext uri="{FF2B5EF4-FFF2-40B4-BE49-F238E27FC236}">
                  <a16:creationId xmlns:a16="http://schemas.microsoft.com/office/drawing/2014/main" id="{99323DC4-D070-9348-9A0C-A7C3A55B7E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49545" y="3053443"/>
              <a:ext cx="190498" cy="3755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5330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D9023C-9FB3-7E41-AB7B-5D571042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6)MYELOİD SARKOM (KLOROMA/GRANULOSİTİK SARKOM)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67BC35-A101-1845-9F04-5A075D851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196366" cy="4050792"/>
          </a:xfrm>
        </p:spPr>
        <p:txBody>
          <a:bodyPr>
            <a:normAutofit lnSpcReduction="10000"/>
          </a:bodyPr>
          <a:lstStyle/>
          <a:p>
            <a:r>
              <a:rPr lang="tr-TR" dirty="0" err="1"/>
              <a:t>İmmatür</a:t>
            </a:r>
            <a:r>
              <a:rPr lang="tr-TR" dirty="0"/>
              <a:t> </a:t>
            </a:r>
            <a:r>
              <a:rPr lang="tr-TR" dirty="0" err="1"/>
              <a:t>myeloid</a:t>
            </a:r>
            <a:r>
              <a:rPr lang="tr-TR" dirty="0"/>
              <a:t> </a:t>
            </a:r>
            <a:r>
              <a:rPr lang="tr-TR" dirty="0" err="1"/>
              <a:t>prekürsör</a:t>
            </a:r>
            <a:r>
              <a:rPr lang="tr-TR" dirty="0"/>
              <a:t> seri (</a:t>
            </a:r>
            <a:r>
              <a:rPr lang="tr-TR" dirty="0" err="1"/>
              <a:t>Granulositik</a:t>
            </a:r>
            <a:r>
              <a:rPr lang="tr-TR" dirty="0"/>
              <a:t> </a:t>
            </a:r>
            <a:r>
              <a:rPr lang="tr-TR" dirty="0" err="1"/>
              <a:t>blast</a:t>
            </a:r>
            <a:r>
              <a:rPr lang="tr-TR" dirty="0"/>
              <a:t>) den gelişir</a:t>
            </a:r>
          </a:p>
          <a:p>
            <a:r>
              <a:rPr lang="tr-TR" dirty="0" err="1"/>
              <a:t>Ekstramedüller</a:t>
            </a:r>
            <a:r>
              <a:rPr lang="tr-TR" dirty="0"/>
              <a:t> gelişir</a:t>
            </a:r>
          </a:p>
          <a:p>
            <a:r>
              <a:rPr lang="tr-TR" dirty="0">
                <a:highlight>
                  <a:srgbClr val="FFFF00"/>
                </a:highlight>
              </a:rPr>
              <a:t>AML, MDS sırasında % 3 oranında </a:t>
            </a:r>
            <a:r>
              <a:rPr lang="tr-TR" dirty="0"/>
              <a:t>gelişir</a:t>
            </a:r>
          </a:p>
          <a:p>
            <a:r>
              <a:rPr lang="tr-TR" dirty="0"/>
              <a:t>En sık </a:t>
            </a:r>
            <a:r>
              <a:rPr lang="tr-TR" dirty="0" err="1"/>
              <a:t>torasik</a:t>
            </a:r>
            <a:r>
              <a:rPr lang="tr-TR" dirty="0"/>
              <a:t> </a:t>
            </a:r>
            <a:r>
              <a:rPr lang="tr-TR" dirty="0" err="1"/>
              <a:t>spine’da</a:t>
            </a:r>
            <a:r>
              <a:rPr lang="tr-TR" dirty="0"/>
              <a:t> görülür</a:t>
            </a:r>
            <a:r>
              <a:rPr lang="tr-TR" dirty="0">
                <a:sym typeface="Wingdings" pitchFamily="2" charset="2"/>
              </a:rPr>
              <a:t> </a:t>
            </a:r>
            <a:r>
              <a:rPr lang="tr-TR" dirty="0" err="1">
                <a:sym typeface="Wingdings" pitchFamily="2" charset="2"/>
              </a:rPr>
              <a:t>lumbar</a:t>
            </a:r>
            <a:r>
              <a:rPr lang="tr-TR" dirty="0">
                <a:sym typeface="Wingdings" pitchFamily="2" charset="2"/>
              </a:rPr>
              <a:t> ve </a:t>
            </a:r>
            <a:r>
              <a:rPr lang="tr-TR" dirty="0" err="1">
                <a:sym typeface="Wingdings" pitchFamily="2" charset="2"/>
              </a:rPr>
              <a:t>sakral</a:t>
            </a:r>
            <a:r>
              <a:rPr lang="tr-TR" dirty="0">
                <a:sym typeface="Wingdings" pitchFamily="2" charset="2"/>
              </a:rPr>
              <a:t> </a:t>
            </a:r>
            <a:r>
              <a:rPr lang="tr-TR" dirty="0" err="1">
                <a:sym typeface="Wingdings" pitchFamily="2" charset="2"/>
              </a:rPr>
              <a:t>servikal</a:t>
            </a:r>
            <a:endParaRPr lang="tr-TR" dirty="0">
              <a:sym typeface="Wingdings" pitchFamily="2" charset="2"/>
            </a:endParaRP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Tedavi kılavuzu net değildir</a:t>
            </a:r>
          </a:p>
          <a:p>
            <a:r>
              <a:rPr lang="tr-TR" dirty="0">
                <a:sym typeface="Wingdings" pitchFamily="2" charset="2"/>
              </a:rPr>
              <a:t>Tedavi: </a:t>
            </a:r>
            <a:r>
              <a:rPr lang="tr-TR" dirty="0" err="1">
                <a:sym typeface="Wingdings" pitchFamily="2" charset="2"/>
              </a:rPr>
              <a:t>Steroid</a:t>
            </a:r>
            <a:r>
              <a:rPr lang="tr-TR" dirty="0">
                <a:sym typeface="Wingdings" pitchFamily="2" charset="2"/>
              </a:rPr>
              <a:t>/ cerrahi/ IV veya IT KT/RT veya bunların kombinasyonu</a:t>
            </a:r>
          </a:p>
          <a:p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Radyosensitiv</a:t>
            </a:r>
            <a:endParaRPr lang="tr-TR" dirty="0">
              <a:highlight>
                <a:srgbClr val="FFFF00"/>
              </a:highlight>
              <a:sym typeface="Wingdings" pitchFamily="2" charset="2"/>
            </a:endParaRPr>
          </a:p>
          <a:p>
            <a:r>
              <a:rPr lang="tr-TR" dirty="0">
                <a:highlight>
                  <a:srgbClr val="FFFF00"/>
                </a:highlight>
                <a:sym typeface="Wingdings" pitchFamily="2" charset="2"/>
              </a:rPr>
              <a:t>20-30 </a:t>
            </a:r>
            <a:r>
              <a:rPr lang="tr-TR" dirty="0" err="1">
                <a:highlight>
                  <a:srgbClr val="FFFF00"/>
                </a:highlight>
                <a:sym typeface="Wingdings" pitchFamily="2" charset="2"/>
              </a:rPr>
              <a:t>Gy</a:t>
            </a:r>
            <a:endParaRPr lang="tr-TR" dirty="0">
              <a:highlight>
                <a:srgbClr val="FFFF00"/>
              </a:highlight>
            </a:endParaRPr>
          </a:p>
        </p:txBody>
      </p:sp>
      <p:pic>
        <p:nvPicPr>
          <p:cNvPr id="6146" name="Picture 2" descr="Spinal Myeloid Sarcoma Presenting as Paraplegia: A Case Report">
            <a:extLst>
              <a:ext uri="{FF2B5EF4-FFF2-40B4-BE49-F238E27FC236}">
                <a16:creationId xmlns:a16="http://schemas.microsoft.com/office/drawing/2014/main" id="{D336B66D-9B5F-AF45-80A2-ECFA0673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02" y="2195539"/>
            <a:ext cx="4904358" cy="390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48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633446-5410-854D-927F-B8BCF0360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7)HEMANJİOBLASTOM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0A7B33-E681-4241-9A1E-723B410D3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Yavaş büyüyen </a:t>
            </a:r>
            <a:r>
              <a:rPr lang="tr-TR" dirty="0" err="1"/>
              <a:t>vasküler</a:t>
            </a:r>
            <a:r>
              <a:rPr lang="tr-TR" dirty="0"/>
              <a:t> tümörler</a:t>
            </a:r>
          </a:p>
          <a:p>
            <a:r>
              <a:rPr lang="tr-TR" dirty="0" err="1"/>
              <a:t>İntramedüller</a:t>
            </a:r>
            <a:r>
              <a:rPr lang="tr-TR" dirty="0"/>
              <a:t> ( Tüm </a:t>
            </a:r>
            <a:r>
              <a:rPr lang="tr-TR" dirty="0" err="1"/>
              <a:t>intramedüllerin</a:t>
            </a:r>
            <a:r>
              <a:rPr lang="tr-TR" dirty="0"/>
              <a:t> % 3-13’ü)</a:t>
            </a:r>
          </a:p>
          <a:p>
            <a:r>
              <a:rPr lang="tr-TR" dirty="0"/>
              <a:t>VHL sendromunda görülür</a:t>
            </a:r>
          </a:p>
          <a:p>
            <a:r>
              <a:rPr lang="tr-TR" dirty="0" err="1"/>
              <a:t>Spinal</a:t>
            </a:r>
            <a:r>
              <a:rPr lang="tr-TR" dirty="0"/>
              <a:t> </a:t>
            </a:r>
            <a:r>
              <a:rPr lang="tr-TR" dirty="0" err="1"/>
              <a:t>Hemanjioblastom</a:t>
            </a:r>
            <a:r>
              <a:rPr lang="tr-TR" dirty="0"/>
              <a:t> varsa</a:t>
            </a:r>
            <a:r>
              <a:rPr lang="tr-TR" dirty="0">
                <a:sym typeface="Wingdings" pitchFamily="2" charset="2"/>
              </a:rPr>
              <a:t> diğer VHL bulguları için göz </a:t>
            </a:r>
            <a:r>
              <a:rPr lang="tr-TR" dirty="0" err="1">
                <a:sym typeface="Wingdings" pitchFamily="2" charset="2"/>
              </a:rPr>
              <a:t>muayanesi</a:t>
            </a:r>
            <a:r>
              <a:rPr lang="tr-TR" dirty="0">
                <a:sym typeface="Wingdings" pitchFamily="2" charset="2"/>
              </a:rPr>
              <a:t>, beyin MR, abdomen CT yapılmalıdır</a:t>
            </a:r>
          </a:p>
          <a:p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Tedavi: Cerrahi</a:t>
            </a:r>
          </a:p>
          <a:p>
            <a:r>
              <a:rPr lang="tr-TR" dirty="0">
                <a:sym typeface="Wingdings" pitchFamily="2" charset="2"/>
              </a:rPr>
              <a:t>SRS denenebilir.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6363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6AE16E-DB84-7841-8624-A89D6784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Etyoloji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218D6C-BBE9-FF4B-9662-687A322E9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Bilinmiyor</a:t>
            </a:r>
          </a:p>
          <a:p>
            <a:r>
              <a:rPr lang="tr-TR" dirty="0"/>
              <a:t>Daha önceki RT</a:t>
            </a:r>
            <a:r>
              <a:rPr lang="tr-TR" dirty="0">
                <a:sym typeface="Wingdings" pitchFamily="2" charset="2"/>
              </a:rPr>
              <a:t> sarkom, </a:t>
            </a:r>
            <a:r>
              <a:rPr lang="tr-TR" dirty="0" err="1">
                <a:sym typeface="Wingdings" pitchFamily="2" charset="2"/>
              </a:rPr>
              <a:t>menenjiom</a:t>
            </a:r>
            <a:endParaRPr lang="tr-TR" dirty="0">
              <a:sym typeface="Wingdings" pitchFamily="2" charset="2"/>
            </a:endParaRPr>
          </a:p>
          <a:p>
            <a:endParaRPr lang="tr-TR" dirty="0">
              <a:sym typeface="Wingdings" pitchFamily="2" charset="2"/>
            </a:endParaRPr>
          </a:p>
          <a:p>
            <a:r>
              <a:rPr lang="tr-TR" dirty="0">
                <a:sym typeface="Wingdings" pitchFamily="2" charset="2"/>
              </a:rPr>
              <a:t>NF1-2</a:t>
            </a:r>
          </a:p>
          <a:p>
            <a:r>
              <a:rPr lang="tr-TR" dirty="0">
                <a:sym typeface="Wingdings" pitchFamily="2" charset="2"/>
              </a:rPr>
              <a:t>VHL</a:t>
            </a:r>
          </a:p>
          <a:p>
            <a:endParaRPr lang="tr-TR" dirty="0">
              <a:sym typeface="Wingdings" pitchFamily="2" charset="2"/>
            </a:endParaRPr>
          </a:p>
          <a:p>
            <a:r>
              <a:rPr lang="tr-TR" dirty="0" err="1">
                <a:sym typeface="Wingdings" pitchFamily="2" charset="2"/>
              </a:rPr>
              <a:t>Kr</a:t>
            </a:r>
            <a:r>
              <a:rPr lang="tr-TR" dirty="0">
                <a:sym typeface="Wingdings" pitchFamily="2" charset="2"/>
              </a:rPr>
              <a:t> 22Q </a:t>
            </a:r>
            <a:r>
              <a:rPr lang="tr-TR" dirty="0" err="1">
                <a:sym typeface="Wingdings" pitchFamily="2" charset="2"/>
              </a:rPr>
              <a:t>delesyonu</a:t>
            </a:r>
            <a:r>
              <a:rPr lang="tr-TR" dirty="0">
                <a:sym typeface="Wingdings" pitchFamily="2" charset="2"/>
              </a:rPr>
              <a:t> ile </a:t>
            </a:r>
            <a:r>
              <a:rPr lang="tr-TR" dirty="0" err="1">
                <a:sym typeface="Wingdings" pitchFamily="2" charset="2"/>
              </a:rPr>
              <a:t>spinal</a:t>
            </a:r>
            <a:r>
              <a:rPr lang="tr-TR" dirty="0">
                <a:sym typeface="Wingdings" pitchFamily="2" charset="2"/>
              </a:rPr>
              <a:t> </a:t>
            </a:r>
            <a:r>
              <a:rPr lang="tr-TR" dirty="0" err="1">
                <a:sym typeface="Wingdings" pitchFamily="2" charset="2"/>
              </a:rPr>
              <a:t>menenjiom</a:t>
            </a:r>
            <a:r>
              <a:rPr lang="tr-TR" dirty="0">
                <a:sym typeface="Wingdings" pitchFamily="2" charset="2"/>
              </a:rPr>
              <a:t> ilişkisi gösterilmiştir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16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B62A5C-042C-314D-BBE3-B520F91D1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8)</a:t>
            </a:r>
            <a:r>
              <a:rPr lang="tr-TR" dirty="0" err="1"/>
              <a:t>lenfoma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E7E9DD-146E-1541-8345-F092E30D5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Primar</a:t>
            </a:r>
            <a:r>
              <a:rPr lang="tr-TR" dirty="0"/>
              <a:t> </a:t>
            </a:r>
            <a:r>
              <a:rPr lang="tr-TR" dirty="0" err="1"/>
              <a:t>spinal</a:t>
            </a:r>
            <a:r>
              <a:rPr lang="tr-TR" dirty="0"/>
              <a:t> </a:t>
            </a:r>
            <a:r>
              <a:rPr lang="tr-TR" dirty="0" err="1"/>
              <a:t>kord</a:t>
            </a:r>
            <a:r>
              <a:rPr lang="tr-TR" dirty="0"/>
              <a:t> </a:t>
            </a:r>
            <a:r>
              <a:rPr lang="tr-TR" dirty="0" err="1"/>
              <a:t>lenfoması</a:t>
            </a:r>
            <a:r>
              <a:rPr lang="tr-TR" dirty="0"/>
              <a:t> nadirdir.</a:t>
            </a:r>
          </a:p>
          <a:p>
            <a:r>
              <a:rPr lang="tr-TR" dirty="0"/>
              <a:t>% 90 B hücrelidir</a:t>
            </a:r>
          </a:p>
          <a:p>
            <a:r>
              <a:rPr lang="tr-TR" dirty="0"/>
              <a:t>% 27 BOS + tir</a:t>
            </a:r>
          </a:p>
          <a:p>
            <a:r>
              <a:rPr lang="tr-TR" dirty="0"/>
              <a:t>% 16 </a:t>
            </a:r>
            <a:r>
              <a:rPr lang="tr-TR" dirty="0" err="1"/>
              <a:t>leptomeningeal</a:t>
            </a:r>
            <a:r>
              <a:rPr lang="tr-TR" dirty="0"/>
              <a:t> tutulum vardır</a:t>
            </a:r>
          </a:p>
          <a:p>
            <a:r>
              <a:rPr lang="tr-TR" dirty="0"/>
              <a:t>Tedavi: </a:t>
            </a:r>
            <a:r>
              <a:rPr lang="tr-TR" dirty="0" err="1"/>
              <a:t>Steroid</a:t>
            </a:r>
            <a:r>
              <a:rPr lang="tr-TR" dirty="0"/>
              <a:t>, KT , RT</a:t>
            </a:r>
          </a:p>
          <a:p>
            <a:r>
              <a:rPr lang="tr-TR" dirty="0" err="1" smtClean="0"/>
              <a:t>Steroid</a:t>
            </a:r>
            <a:r>
              <a:rPr lang="tr-TR" dirty="0" smtClean="0"/>
              <a:t> </a:t>
            </a:r>
            <a:r>
              <a:rPr lang="tr-TR" dirty="0"/>
              <a:t>ile tam yanıt (</a:t>
            </a:r>
            <a:r>
              <a:rPr lang="tr-TR" dirty="0" err="1"/>
              <a:t>Ghost</a:t>
            </a:r>
            <a:r>
              <a:rPr lang="tr-TR" dirty="0"/>
              <a:t>- tümör etki)</a:t>
            </a:r>
          </a:p>
          <a:p>
            <a:r>
              <a:rPr lang="tr-TR" dirty="0" err="1"/>
              <a:t>Dekompresif</a:t>
            </a:r>
            <a:r>
              <a:rPr lang="tr-TR" dirty="0"/>
              <a:t> </a:t>
            </a:r>
            <a:r>
              <a:rPr lang="tr-TR" dirty="0" err="1"/>
              <a:t>laminektomi</a:t>
            </a:r>
            <a:r>
              <a:rPr lang="tr-TR" dirty="0"/>
              <a:t> yapılabilir sonrasında RT eklenebilir</a:t>
            </a:r>
          </a:p>
          <a:p>
            <a:r>
              <a:rPr lang="tr-TR" dirty="0"/>
              <a:t>Medyan </a:t>
            </a:r>
            <a:r>
              <a:rPr lang="tr-TR" dirty="0" err="1"/>
              <a:t>sağkalım</a:t>
            </a:r>
            <a:r>
              <a:rPr lang="tr-TR" dirty="0"/>
              <a:t> 42 ay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6636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650314-CECE-354D-A7F6-5AA92152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9)SARKOMA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5B6020F-1D4B-D64B-B5EE-D3B81168C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Nadir</a:t>
            </a:r>
          </a:p>
          <a:p>
            <a:r>
              <a:rPr lang="tr-TR" dirty="0" err="1">
                <a:highlight>
                  <a:srgbClr val="FFFF00"/>
                </a:highlight>
              </a:rPr>
              <a:t>Malign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fibröz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histiyositom</a:t>
            </a:r>
            <a:r>
              <a:rPr lang="tr-TR" dirty="0">
                <a:highlight>
                  <a:srgbClr val="FFFF00"/>
                </a:highlight>
              </a:rPr>
              <a:t> en sık görülen </a:t>
            </a:r>
            <a:r>
              <a:rPr lang="tr-TR" dirty="0" err="1">
                <a:highlight>
                  <a:srgbClr val="FFFF00"/>
                </a:highlight>
              </a:rPr>
              <a:t>tip’tir</a:t>
            </a:r>
            <a:r>
              <a:rPr lang="tr-TR" dirty="0"/>
              <a:t>.</a:t>
            </a:r>
          </a:p>
          <a:p>
            <a:r>
              <a:rPr lang="tr-TR" dirty="0" err="1"/>
              <a:t>Ewing’s</a:t>
            </a:r>
            <a:r>
              <a:rPr lang="tr-TR" dirty="0"/>
              <a:t> sarkom, </a:t>
            </a:r>
            <a:r>
              <a:rPr lang="tr-TR" dirty="0" err="1"/>
              <a:t>rabdomyosarkom</a:t>
            </a:r>
            <a:r>
              <a:rPr lang="tr-TR" dirty="0"/>
              <a:t>, </a:t>
            </a:r>
            <a:r>
              <a:rPr lang="tr-TR" dirty="0" err="1"/>
              <a:t>alveolar</a:t>
            </a:r>
            <a:r>
              <a:rPr lang="tr-TR" dirty="0"/>
              <a:t> </a:t>
            </a:r>
            <a:r>
              <a:rPr lang="tr-TR" dirty="0" err="1"/>
              <a:t>soft</a:t>
            </a:r>
            <a:r>
              <a:rPr lang="tr-TR" dirty="0"/>
              <a:t> </a:t>
            </a:r>
            <a:r>
              <a:rPr lang="tr-TR" dirty="0" err="1"/>
              <a:t>part</a:t>
            </a:r>
            <a:r>
              <a:rPr lang="tr-TR" dirty="0"/>
              <a:t> sarkom ve </a:t>
            </a:r>
            <a:r>
              <a:rPr lang="tr-TR" dirty="0" err="1"/>
              <a:t>osteosarkom</a:t>
            </a:r>
            <a:endParaRPr lang="tr-TR" dirty="0"/>
          </a:p>
          <a:p>
            <a:r>
              <a:rPr lang="tr-TR" dirty="0"/>
              <a:t>Tümör </a:t>
            </a:r>
            <a:r>
              <a:rPr lang="tr-TR" dirty="0" err="1"/>
              <a:t>kauda</a:t>
            </a:r>
            <a:r>
              <a:rPr lang="tr-TR" dirty="0"/>
              <a:t> </a:t>
            </a:r>
            <a:r>
              <a:rPr lang="tr-TR" dirty="0" err="1"/>
              <a:t>equina</a:t>
            </a:r>
            <a:r>
              <a:rPr lang="tr-TR" dirty="0"/>
              <a:t> sinir </a:t>
            </a:r>
            <a:r>
              <a:rPr lang="tr-TR" dirty="0" err="1"/>
              <a:t>root’larından</a:t>
            </a:r>
            <a:r>
              <a:rPr lang="tr-TR" dirty="0"/>
              <a:t>, </a:t>
            </a:r>
            <a:r>
              <a:rPr lang="tr-TR" dirty="0" err="1"/>
              <a:t>spinal</a:t>
            </a:r>
            <a:r>
              <a:rPr lang="tr-TR" dirty="0"/>
              <a:t> kanaldan veya </a:t>
            </a:r>
            <a:r>
              <a:rPr lang="tr-TR" dirty="0" err="1"/>
              <a:t>spinal</a:t>
            </a:r>
            <a:r>
              <a:rPr lang="tr-TR" dirty="0"/>
              <a:t> kan damarlarından gelişebilir.</a:t>
            </a:r>
          </a:p>
          <a:p>
            <a:r>
              <a:rPr lang="tr-TR" dirty="0"/>
              <a:t>Grade önemli kriter</a:t>
            </a:r>
          </a:p>
          <a:p>
            <a:r>
              <a:rPr lang="tr-TR" dirty="0">
                <a:highlight>
                  <a:srgbClr val="FFFF00"/>
                </a:highlight>
              </a:rPr>
              <a:t>Cerrahi + </a:t>
            </a:r>
            <a:r>
              <a:rPr lang="tr-TR" dirty="0" err="1">
                <a:highlight>
                  <a:srgbClr val="FFFF00"/>
                </a:highlight>
              </a:rPr>
              <a:t>postoperatif</a:t>
            </a:r>
            <a:r>
              <a:rPr lang="tr-TR" dirty="0">
                <a:highlight>
                  <a:srgbClr val="FFFF00"/>
                </a:highlight>
              </a:rPr>
              <a:t> RT ( 60 </a:t>
            </a:r>
            <a:r>
              <a:rPr lang="tr-TR" dirty="0" err="1">
                <a:highlight>
                  <a:srgbClr val="FFFF00"/>
                </a:highlight>
              </a:rPr>
              <a:t>Gy</a:t>
            </a:r>
            <a:r>
              <a:rPr lang="tr-TR" dirty="0">
                <a:highlight>
                  <a:srgbClr val="FFFF00"/>
                </a:highligh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9360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F8320B-0B25-0E4E-A115-93203A13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10)SCHWANNOMA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22A5BD-D473-D14B-B60C-4C6D7E48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210427" cy="4050792"/>
          </a:xfrm>
        </p:spPr>
        <p:txBody>
          <a:bodyPr>
            <a:normAutofit/>
          </a:bodyPr>
          <a:lstStyle/>
          <a:p>
            <a:r>
              <a:rPr lang="tr-TR" dirty="0" err="1"/>
              <a:t>Nörinoma</a:t>
            </a:r>
            <a:r>
              <a:rPr lang="tr-TR" dirty="0"/>
              <a:t>, </a:t>
            </a:r>
            <a:r>
              <a:rPr lang="tr-TR" dirty="0" err="1"/>
              <a:t>nörofibroma</a:t>
            </a:r>
            <a:r>
              <a:rPr lang="tr-TR" dirty="0"/>
              <a:t>, </a:t>
            </a:r>
            <a:r>
              <a:rPr lang="tr-TR" dirty="0" err="1"/>
              <a:t>noörolemmamo</a:t>
            </a:r>
            <a:r>
              <a:rPr lang="tr-TR" dirty="0"/>
              <a:t> ve </a:t>
            </a:r>
            <a:r>
              <a:rPr lang="tr-TR" dirty="0" err="1"/>
              <a:t>schwannoma</a:t>
            </a:r>
            <a:r>
              <a:rPr lang="tr-TR" dirty="0"/>
              <a:t> </a:t>
            </a:r>
          </a:p>
          <a:p>
            <a:r>
              <a:rPr lang="tr-TR" dirty="0"/>
              <a:t>,</a:t>
            </a:r>
            <a:r>
              <a:rPr lang="tr-TR" dirty="0" err="1"/>
              <a:t>Spinal</a:t>
            </a:r>
            <a:r>
              <a:rPr lang="tr-TR" dirty="0"/>
              <a:t> </a:t>
            </a:r>
            <a:r>
              <a:rPr lang="tr-TR" dirty="0" err="1"/>
              <a:t>root’lardan</a:t>
            </a:r>
            <a:r>
              <a:rPr lang="tr-TR" dirty="0"/>
              <a:t> (</a:t>
            </a:r>
            <a:r>
              <a:rPr lang="tr-TR" dirty="0" err="1"/>
              <a:t>dorsal</a:t>
            </a:r>
            <a:r>
              <a:rPr lang="tr-TR" dirty="0"/>
              <a:t>) gelişir</a:t>
            </a:r>
          </a:p>
          <a:p>
            <a:r>
              <a:rPr lang="tr-TR" dirty="0" err="1">
                <a:highlight>
                  <a:srgbClr val="FFFF00"/>
                </a:highlight>
              </a:rPr>
              <a:t>Dambıl</a:t>
            </a:r>
            <a:r>
              <a:rPr lang="tr-TR" dirty="0">
                <a:highlight>
                  <a:srgbClr val="FFFF00"/>
                </a:highlight>
              </a:rPr>
              <a:t> şekli görünü olur </a:t>
            </a:r>
            <a:r>
              <a:rPr lang="tr-TR" dirty="0" err="1">
                <a:highlight>
                  <a:srgbClr val="FFFF00"/>
                </a:highlight>
              </a:rPr>
              <a:t>nöral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foramen</a:t>
            </a:r>
            <a:r>
              <a:rPr lang="tr-TR" dirty="0" err="1"/>
              <a:t>de</a:t>
            </a:r>
            <a:endParaRPr lang="tr-TR" dirty="0"/>
          </a:p>
          <a:p>
            <a:r>
              <a:rPr lang="tr-TR" dirty="0"/>
              <a:t>Genelde </a:t>
            </a:r>
            <a:r>
              <a:rPr lang="tr-TR" dirty="0" err="1"/>
              <a:t>benign’dir</a:t>
            </a:r>
            <a:endParaRPr lang="tr-TR" dirty="0"/>
          </a:p>
          <a:p>
            <a:r>
              <a:rPr lang="tr-TR" dirty="0"/>
              <a:t>Cerrahi rezeksiyon kür yapar</a:t>
            </a:r>
          </a:p>
          <a:p>
            <a:r>
              <a:rPr lang="tr-TR" dirty="0" err="1"/>
              <a:t>Unrezeke</a:t>
            </a:r>
            <a:r>
              <a:rPr lang="tr-TR" dirty="0"/>
              <a:t> ise</a:t>
            </a:r>
          </a:p>
          <a:p>
            <a:pPr lvl="1"/>
            <a:r>
              <a:rPr lang="tr-TR" dirty="0"/>
              <a:t>SRS/SBRT/klasik RT</a:t>
            </a:r>
          </a:p>
          <a:p>
            <a:r>
              <a:rPr lang="tr-TR" dirty="0"/>
              <a:t>% 3 </a:t>
            </a:r>
            <a:r>
              <a:rPr lang="tr-TR" dirty="0" err="1"/>
              <a:t>Malign</a:t>
            </a:r>
            <a:r>
              <a:rPr lang="tr-TR" dirty="0"/>
              <a:t> olur, </a:t>
            </a:r>
            <a:r>
              <a:rPr lang="tr-TR" dirty="0" err="1"/>
              <a:t>adj</a:t>
            </a:r>
            <a:r>
              <a:rPr lang="tr-TR" dirty="0"/>
              <a:t> RT önerilir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FCB5E9-02A5-3D40-87D6-45DE1562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0"/>
            <a:ext cx="4911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6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2575C9-3B46-5D46-92FA-539A44811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11)</a:t>
            </a:r>
            <a:r>
              <a:rPr lang="tr-TR" dirty="0" err="1"/>
              <a:t>teratom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63622B-B03D-8248-9BED-600B7CE1A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Cok</a:t>
            </a:r>
            <a:r>
              <a:rPr lang="tr-TR" dirty="0"/>
              <a:t> nadir</a:t>
            </a:r>
          </a:p>
          <a:p>
            <a:r>
              <a:rPr lang="tr-TR" dirty="0"/>
              <a:t>Cerrahi</a:t>
            </a:r>
          </a:p>
          <a:p>
            <a:endParaRPr lang="tr-TR" dirty="0"/>
          </a:p>
          <a:p>
            <a:r>
              <a:rPr lang="tr-TR" dirty="0" err="1">
                <a:highlight>
                  <a:srgbClr val="FFFF00"/>
                </a:highlight>
              </a:rPr>
              <a:t>Multipl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rekürrenslerde</a:t>
            </a:r>
            <a:r>
              <a:rPr lang="tr-TR" dirty="0">
                <a:highlight>
                  <a:srgbClr val="FFFF00"/>
                </a:highlight>
              </a:rPr>
              <a:t> RT denenebilir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5840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ADB9C3-CA74-8548-B2B8-F1755197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12)</a:t>
            </a:r>
            <a:r>
              <a:rPr lang="tr-TR" dirty="0" err="1"/>
              <a:t>Vertabral</a:t>
            </a:r>
            <a:r>
              <a:rPr lang="tr-TR" dirty="0"/>
              <a:t> </a:t>
            </a:r>
            <a:r>
              <a:rPr lang="tr-TR" dirty="0" err="1"/>
              <a:t>hemanjiom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8D14FDF-D7A1-1A4F-9145-B1FA5C07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" y="1680536"/>
            <a:ext cx="6588252" cy="4491663"/>
          </a:xfrm>
        </p:spPr>
        <p:txBody>
          <a:bodyPr>
            <a:normAutofit lnSpcReduction="10000"/>
          </a:bodyPr>
          <a:lstStyle/>
          <a:p>
            <a:r>
              <a:rPr lang="tr-TR" dirty="0" err="1"/>
              <a:t>Endotel</a:t>
            </a:r>
            <a:r>
              <a:rPr lang="tr-TR" dirty="0"/>
              <a:t> orijinli </a:t>
            </a:r>
            <a:r>
              <a:rPr lang="tr-TR" dirty="0" err="1"/>
              <a:t>benign</a:t>
            </a:r>
            <a:r>
              <a:rPr lang="tr-TR" dirty="0"/>
              <a:t> tümörlerdir</a:t>
            </a:r>
          </a:p>
          <a:p>
            <a:endParaRPr lang="tr-TR" dirty="0"/>
          </a:p>
          <a:p>
            <a:r>
              <a:rPr lang="tr-TR" dirty="0"/>
              <a:t>En sık </a:t>
            </a:r>
            <a:r>
              <a:rPr lang="tr-TR" dirty="0" err="1"/>
              <a:t>torasik</a:t>
            </a:r>
            <a:r>
              <a:rPr lang="tr-TR" dirty="0"/>
              <a:t> ve üst </a:t>
            </a:r>
            <a:r>
              <a:rPr lang="tr-TR" dirty="0" err="1"/>
              <a:t>lomber</a:t>
            </a:r>
            <a:r>
              <a:rPr lang="tr-TR" dirty="0"/>
              <a:t> de görülür</a:t>
            </a:r>
          </a:p>
          <a:p>
            <a:endParaRPr lang="tr-TR" dirty="0"/>
          </a:p>
          <a:p>
            <a:r>
              <a:rPr lang="tr-TR" dirty="0">
                <a:highlight>
                  <a:srgbClr val="FFFF00"/>
                </a:highlight>
              </a:rPr>
              <a:t>En sık görülen </a:t>
            </a:r>
            <a:r>
              <a:rPr lang="tr-TR" dirty="0" err="1">
                <a:highlight>
                  <a:srgbClr val="FFFF00"/>
                </a:highlight>
              </a:rPr>
              <a:t>benign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spinal</a:t>
            </a:r>
            <a:r>
              <a:rPr lang="tr-TR" dirty="0">
                <a:highlight>
                  <a:srgbClr val="FFFF00"/>
                </a:highlight>
              </a:rPr>
              <a:t> kanal tümörüdür </a:t>
            </a:r>
            <a:r>
              <a:rPr lang="tr-TR" dirty="0"/>
              <a:t>(% 11)</a:t>
            </a:r>
          </a:p>
          <a:p>
            <a:r>
              <a:rPr lang="tr-TR" dirty="0" err="1"/>
              <a:t>Asemptomatiktir</a:t>
            </a:r>
            <a:r>
              <a:rPr lang="tr-TR" dirty="0"/>
              <a:t> uzun yıllar.</a:t>
            </a:r>
          </a:p>
          <a:p>
            <a:r>
              <a:rPr lang="tr-TR" dirty="0" err="1"/>
              <a:t>Root</a:t>
            </a:r>
            <a:r>
              <a:rPr lang="tr-TR" dirty="0"/>
              <a:t> bası semptomları yapabilir</a:t>
            </a:r>
          </a:p>
          <a:p>
            <a:r>
              <a:rPr lang="tr-TR" dirty="0"/>
              <a:t>Tedavi: Cerrahi/ </a:t>
            </a:r>
            <a:r>
              <a:rPr lang="tr-TR" dirty="0" err="1"/>
              <a:t>endovasküler</a:t>
            </a:r>
            <a:r>
              <a:rPr lang="tr-TR" dirty="0"/>
              <a:t> </a:t>
            </a:r>
            <a:r>
              <a:rPr lang="tr-TR" dirty="0" err="1"/>
              <a:t>embolizasyon</a:t>
            </a:r>
            <a:r>
              <a:rPr lang="tr-TR" dirty="0"/>
              <a:t>/etanol enjeksiyon</a:t>
            </a:r>
          </a:p>
          <a:p>
            <a:r>
              <a:rPr lang="tr-TR" dirty="0">
                <a:highlight>
                  <a:srgbClr val="FFFF00"/>
                </a:highlight>
              </a:rPr>
              <a:t>RT denenebilir ( 30 </a:t>
            </a:r>
            <a:r>
              <a:rPr lang="tr-TR" dirty="0" err="1">
                <a:highlight>
                  <a:srgbClr val="FFFF00"/>
                </a:highlight>
              </a:rPr>
              <a:t>Gy</a:t>
            </a:r>
            <a:r>
              <a:rPr lang="tr-TR" dirty="0">
                <a:highlight>
                  <a:srgbClr val="FFFF00"/>
                </a:highlight>
              </a:rPr>
              <a:t> / 2 </a:t>
            </a:r>
            <a:r>
              <a:rPr lang="tr-TR" dirty="0" err="1">
                <a:highlight>
                  <a:srgbClr val="FFFF00"/>
                </a:highlight>
              </a:rPr>
              <a:t>Gy</a:t>
            </a:r>
            <a:r>
              <a:rPr lang="tr-TR" dirty="0">
                <a:highlight>
                  <a:srgbClr val="FFFF00"/>
                </a:highlight>
              </a:rPr>
              <a:t>) (36-44 </a:t>
            </a:r>
            <a:r>
              <a:rPr lang="tr-TR" dirty="0" err="1">
                <a:highlight>
                  <a:srgbClr val="FFFF00"/>
                </a:highlight>
              </a:rPr>
              <a:t>Gy</a:t>
            </a:r>
            <a:r>
              <a:rPr lang="tr-TR" dirty="0">
                <a:highlight>
                  <a:srgbClr val="FFFF00"/>
                </a:highlight>
              </a:rPr>
              <a:t> e </a:t>
            </a:r>
            <a:r>
              <a:rPr lang="tr-TR" dirty="0" smtClean="0">
                <a:highlight>
                  <a:srgbClr val="FFFF00"/>
                </a:highlight>
              </a:rPr>
              <a:t>çıkan da </a:t>
            </a:r>
            <a:r>
              <a:rPr lang="tr-TR" dirty="0">
                <a:highlight>
                  <a:srgbClr val="FFFF00"/>
                </a:highlight>
              </a:rPr>
              <a:t>var)</a:t>
            </a:r>
          </a:p>
          <a:p>
            <a:r>
              <a:rPr lang="tr-TR" dirty="0"/>
              <a:t>% 57 hastada şikayetlere tam yanıt alınır</a:t>
            </a:r>
          </a:p>
        </p:txBody>
      </p:sp>
      <p:pic>
        <p:nvPicPr>
          <p:cNvPr id="7170" name="Picture 2" descr="Vertebral hemangioma | Radiology Reference Article | Radiopaedia.org">
            <a:extLst>
              <a:ext uri="{FF2B5EF4-FFF2-40B4-BE49-F238E27FC236}">
                <a16:creationId xmlns:a16="http://schemas.microsoft.com/office/drawing/2014/main" id="{6C4BCD08-1F68-8243-B1D5-6D817A38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86" y="1482273"/>
            <a:ext cx="4689927" cy="46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962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B5CCB3-46A8-9D40-93C0-C0E32C6D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r>
              <a:rPr lang="tr-TR" dirty="0"/>
              <a:t>YAN ETKİLER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5323FC9-87A8-3643-825D-03EB23A1A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273629"/>
            <a:ext cx="10058400" cy="4898571"/>
          </a:xfrm>
        </p:spPr>
        <p:txBody>
          <a:bodyPr>
            <a:normAutofit lnSpcReduction="10000"/>
          </a:bodyPr>
          <a:lstStyle/>
          <a:p>
            <a:r>
              <a:rPr lang="tr-TR" dirty="0">
                <a:highlight>
                  <a:srgbClr val="FFFF00"/>
                </a:highlight>
              </a:rPr>
              <a:t>LHERMİTTE  </a:t>
            </a:r>
            <a:r>
              <a:rPr lang="tr-TR" dirty="0"/>
              <a:t>işareti:</a:t>
            </a:r>
          </a:p>
          <a:p>
            <a:r>
              <a:rPr lang="tr-TR" dirty="0" err="1">
                <a:highlight>
                  <a:srgbClr val="FFFF00"/>
                </a:highlight>
              </a:rPr>
              <a:t>Geridönüşümsüz</a:t>
            </a:r>
            <a:r>
              <a:rPr lang="tr-TR" dirty="0">
                <a:highlight>
                  <a:srgbClr val="FFFF00"/>
                </a:highlight>
              </a:rPr>
              <a:t> radyasyon </a:t>
            </a:r>
            <a:r>
              <a:rPr lang="tr-TR" dirty="0" err="1">
                <a:highlight>
                  <a:srgbClr val="FFFF00"/>
                </a:highlight>
              </a:rPr>
              <a:t>myelopatisi</a:t>
            </a:r>
            <a:r>
              <a:rPr lang="tr-TR" dirty="0">
                <a:sym typeface="Wingdings" pitchFamily="2" charset="2"/>
              </a:rPr>
              <a:t> Tedaviden 6-12 ay sonra ortaya çıkar</a:t>
            </a:r>
          </a:p>
          <a:p>
            <a:r>
              <a:rPr lang="tr-TR" dirty="0">
                <a:sym typeface="Wingdings" pitchFamily="2" charset="2"/>
              </a:rPr>
              <a:t>Aylar içinde </a:t>
            </a:r>
            <a:r>
              <a:rPr lang="tr-TR" dirty="0" err="1">
                <a:sym typeface="Wingdings" pitchFamily="2" charset="2"/>
              </a:rPr>
              <a:t>progrese</a:t>
            </a:r>
            <a:r>
              <a:rPr lang="tr-TR" dirty="0">
                <a:sym typeface="Wingdings" pitchFamily="2" charset="2"/>
              </a:rPr>
              <a:t> olur</a:t>
            </a:r>
          </a:p>
          <a:p>
            <a:r>
              <a:rPr lang="tr-TR" dirty="0" err="1">
                <a:sym typeface="Wingdings" pitchFamily="2" charset="2"/>
              </a:rPr>
              <a:t>Multifaktöriel</a:t>
            </a:r>
            <a:r>
              <a:rPr lang="tr-TR" dirty="0">
                <a:sym typeface="Wingdings" pitchFamily="2" charset="2"/>
              </a:rPr>
              <a:t> (</a:t>
            </a:r>
            <a:r>
              <a:rPr lang="tr-TR" dirty="0" err="1">
                <a:sym typeface="Wingdings" pitchFamily="2" charset="2"/>
              </a:rPr>
              <a:t>Demyelinazyon</a:t>
            </a:r>
            <a:r>
              <a:rPr lang="tr-TR" dirty="0">
                <a:sym typeface="Wingdings" pitchFamily="2" charset="2"/>
              </a:rPr>
              <a:t>, beyaz cevher nekrozu, </a:t>
            </a:r>
            <a:r>
              <a:rPr lang="tr-TR" dirty="0" err="1">
                <a:sym typeface="Wingdings" pitchFamily="2" charset="2"/>
              </a:rPr>
              <a:t>oligodendroglial</a:t>
            </a:r>
            <a:r>
              <a:rPr lang="tr-TR" dirty="0">
                <a:sym typeface="Wingdings" pitchFamily="2" charset="2"/>
              </a:rPr>
              <a:t> hasar, </a:t>
            </a:r>
            <a:r>
              <a:rPr lang="tr-TR" dirty="0" err="1">
                <a:sym typeface="Wingdings" pitchFamily="2" charset="2"/>
              </a:rPr>
              <a:t>mikrovasküler</a:t>
            </a:r>
            <a:r>
              <a:rPr lang="tr-TR" dirty="0">
                <a:sym typeface="Wingdings" pitchFamily="2" charset="2"/>
              </a:rPr>
              <a:t> hasar)</a:t>
            </a:r>
          </a:p>
          <a:p>
            <a:pPr marL="274320" lvl="1" indent="0">
              <a:buNone/>
            </a:pPr>
            <a:r>
              <a:rPr lang="tr-TR" dirty="0">
                <a:highlight>
                  <a:srgbClr val="00FF00"/>
                </a:highlight>
                <a:sym typeface="Wingdings" pitchFamily="2" charset="2"/>
              </a:rPr>
              <a:t>1)RT hikayesi ve </a:t>
            </a:r>
            <a:r>
              <a:rPr lang="tr-TR" dirty="0" err="1">
                <a:highlight>
                  <a:srgbClr val="00FF00"/>
                </a:highlight>
                <a:sym typeface="Wingdings" pitchFamily="2" charset="2"/>
              </a:rPr>
              <a:t>myelopati</a:t>
            </a:r>
            <a:r>
              <a:rPr lang="tr-TR" dirty="0">
                <a:highlight>
                  <a:srgbClr val="00FF00"/>
                </a:highlight>
                <a:sym typeface="Wingdings" pitchFamily="2" charset="2"/>
              </a:rPr>
              <a:t> yapacak doz olması</a:t>
            </a:r>
          </a:p>
          <a:p>
            <a:pPr marL="274320" lvl="1" indent="0">
              <a:buNone/>
            </a:pPr>
            <a:r>
              <a:rPr lang="tr-TR" dirty="0">
                <a:highlight>
                  <a:srgbClr val="00FF00"/>
                </a:highlight>
                <a:sym typeface="Wingdings" pitchFamily="2" charset="2"/>
              </a:rPr>
              <a:t>2)RT uygulanan alan ile </a:t>
            </a:r>
            <a:r>
              <a:rPr lang="tr-TR" dirty="0" err="1">
                <a:highlight>
                  <a:srgbClr val="00FF00"/>
                </a:highlight>
                <a:sym typeface="Wingdings" pitchFamily="2" charset="2"/>
              </a:rPr>
              <a:t>dermatom</a:t>
            </a:r>
            <a:r>
              <a:rPr lang="tr-TR" dirty="0">
                <a:highlight>
                  <a:srgbClr val="00FF00"/>
                </a:highlight>
                <a:sym typeface="Wingdings" pitchFamily="2" charset="2"/>
              </a:rPr>
              <a:t> uyumlu olmalı</a:t>
            </a:r>
          </a:p>
          <a:p>
            <a:pPr marL="274320" lvl="1" indent="0">
              <a:buNone/>
            </a:pPr>
            <a:r>
              <a:rPr lang="tr-TR" dirty="0">
                <a:highlight>
                  <a:srgbClr val="00FF00"/>
                </a:highlight>
                <a:sym typeface="Wingdings" pitchFamily="2" charset="2"/>
              </a:rPr>
              <a:t>3)RT bitiş ile semptom başlaması uyumlu olmalı</a:t>
            </a:r>
          </a:p>
          <a:p>
            <a:pPr marL="274320" lvl="1" indent="0">
              <a:buNone/>
            </a:pPr>
            <a:r>
              <a:rPr lang="tr-TR" dirty="0">
                <a:highlight>
                  <a:srgbClr val="00FF00"/>
                </a:highlight>
                <a:sym typeface="Wingdings" pitchFamily="2" charset="2"/>
              </a:rPr>
              <a:t>4)Lokal tümör </a:t>
            </a:r>
            <a:r>
              <a:rPr lang="tr-TR" dirty="0" err="1">
                <a:highlight>
                  <a:srgbClr val="00FF00"/>
                </a:highlight>
                <a:sym typeface="Wingdings" pitchFamily="2" charset="2"/>
              </a:rPr>
              <a:t>progresyonu</a:t>
            </a:r>
            <a:r>
              <a:rPr lang="tr-TR" dirty="0">
                <a:highlight>
                  <a:srgbClr val="00FF00"/>
                </a:highlight>
                <a:sym typeface="Wingdings" pitchFamily="2" charset="2"/>
              </a:rPr>
              <a:t> olmamalı</a:t>
            </a:r>
          </a:p>
          <a:p>
            <a:r>
              <a:rPr lang="tr-TR" dirty="0"/>
              <a:t>MR da </a:t>
            </a:r>
            <a:r>
              <a:rPr lang="tr-TR" dirty="0" err="1"/>
              <a:t>kord</a:t>
            </a:r>
            <a:r>
              <a:rPr lang="tr-TR" dirty="0"/>
              <a:t> da ödem ve T 2 de </a:t>
            </a:r>
            <a:r>
              <a:rPr lang="tr-TR" dirty="0" err="1"/>
              <a:t>hiperintens</a:t>
            </a:r>
            <a:r>
              <a:rPr lang="tr-TR" dirty="0"/>
              <a:t> alan görülür </a:t>
            </a:r>
          </a:p>
          <a:p>
            <a:r>
              <a:rPr lang="tr-TR" dirty="0"/>
              <a:t>Tedavi:?</a:t>
            </a:r>
          </a:p>
          <a:p>
            <a:r>
              <a:rPr lang="tr-TR" dirty="0" err="1"/>
              <a:t>Servikal</a:t>
            </a:r>
            <a:r>
              <a:rPr lang="tr-TR" dirty="0"/>
              <a:t> </a:t>
            </a:r>
            <a:r>
              <a:rPr lang="tr-TR" dirty="0" err="1"/>
              <a:t>myelopati</a:t>
            </a:r>
            <a:r>
              <a:rPr lang="tr-TR" dirty="0"/>
              <a:t> de % 70 </a:t>
            </a:r>
            <a:r>
              <a:rPr lang="tr-TR" dirty="0" err="1"/>
              <a:t>eks</a:t>
            </a:r>
            <a:endParaRPr lang="tr-TR" dirty="0"/>
          </a:p>
          <a:p>
            <a:r>
              <a:rPr lang="tr-TR" dirty="0" err="1"/>
              <a:t>Torasik</a:t>
            </a:r>
            <a:r>
              <a:rPr lang="tr-TR" dirty="0"/>
              <a:t> % 30 </a:t>
            </a:r>
            <a:r>
              <a:rPr lang="tr-TR" dirty="0" err="1"/>
              <a:t>eks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8056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A51BD5-A58B-FB42-84F6-96516010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1AEE08-DDAA-7B4F-B7C8-57B6FF08E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5F179B-2BD3-0847-93EA-46713630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5" y="137732"/>
            <a:ext cx="11791689" cy="405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E09F342-1954-814A-A57A-0549EC50C054}"/>
              </a:ext>
            </a:extLst>
          </p:cNvPr>
          <p:cNvSpPr txBox="1"/>
          <p:nvPr/>
        </p:nvSpPr>
        <p:spPr>
          <a:xfrm>
            <a:off x="1344393" y="4694872"/>
            <a:ext cx="95032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Sagittal</a:t>
            </a:r>
            <a:r>
              <a:rPr lang="tr-TR" dirty="0"/>
              <a:t> </a:t>
            </a:r>
            <a:r>
              <a:rPr lang="tr-TR" dirty="0" err="1"/>
              <a:t>images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(a) </a:t>
            </a:r>
            <a:r>
              <a:rPr lang="tr-TR" dirty="0" err="1"/>
              <a:t>radiation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 </a:t>
            </a:r>
            <a:r>
              <a:rPr lang="tr-TR" dirty="0" err="1"/>
              <a:t>fields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palliative</a:t>
            </a:r>
            <a:r>
              <a:rPr lang="tr-TR" dirty="0"/>
              <a:t> </a:t>
            </a:r>
            <a:r>
              <a:rPr lang="tr-TR" dirty="0" err="1"/>
              <a:t>spinal</a:t>
            </a:r>
            <a:r>
              <a:rPr lang="tr-TR" dirty="0"/>
              <a:t> </a:t>
            </a:r>
            <a:r>
              <a:rPr lang="tr-TR" dirty="0" err="1"/>
              <a:t>radiation</a:t>
            </a:r>
            <a:r>
              <a:rPr lang="tr-TR" dirty="0"/>
              <a:t> </a:t>
            </a:r>
            <a:r>
              <a:rPr lang="tr-TR" dirty="0" err="1"/>
              <a:t>extending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thoracic</a:t>
            </a:r>
            <a:r>
              <a:rPr lang="tr-TR" dirty="0"/>
              <a:t> </a:t>
            </a:r>
            <a:r>
              <a:rPr lang="tr-TR" dirty="0" err="1"/>
              <a:t>vertebral</a:t>
            </a:r>
            <a:r>
              <a:rPr lang="tr-TR" dirty="0"/>
              <a:t> </a:t>
            </a:r>
            <a:r>
              <a:rPr lang="tr-TR" dirty="0" err="1"/>
              <a:t>level</a:t>
            </a:r>
            <a:r>
              <a:rPr lang="tr-TR" dirty="0"/>
              <a:t> T7-T10 </a:t>
            </a:r>
            <a:r>
              <a:rPr lang="tr-TR" dirty="0" err="1"/>
              <a:t>and</a:t>
            </a:r>
            <a:r>
              <a:rPr lang="tr-TR" dirty="0"/>
              <a:t> (b) </a:t>
            </a:r>
            <a:r>
              <a:rPr lang="tr-TR" dirty="0" err="1"/>
              <a:t>follow-up</a:t>
            </a:r>
            <a:r>
              <a:rPr lang="tr-TR" dirty="0"/>
              <a:t> </a:t>
            </a:r>
            <a:r>
              <a:rPr lang="tr-TR" dirty="0" err="1"/>
              <a:t>spinal</a:t>
            </a:r>
            <a:r>
              <a:rPr lang="tr-TR" dirty="0"/>
              <a:t> MRI </a:t>
            </a:r>
            <a:r>
              <a:rPr lang="tr-TR" dirty="0" err="1"/>
              <a:t>obtained</a:t>
            </a:r>
            <a:r>
              <a:rPr lang="tr-TR" dirty="0"/>
              <a:t> 6 </a:t>
            </a:r>
            <a:r>
              <a:rPr lang="tr-TR" dirty="0" err="1"/>
              <a:t>months</a:t>
            </a:r>
            <a:r>
              <a:rPr lang="tr-TR" dirty="0"/>
              <a:t> </a:t>
            </a:r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radiation</a:t>
            </a:r>
            <a:r>
              <a:rPr lang="tr-TR" dirty="0"/>
              <a:t> </a:t>
            </a:r>
            <a:r>
              <a:rPr lang="tr-TR" dirty="0" err="1"/>
              <a:t>therapy</a:t>
            </a:r>
            <a:r>
              <a:rPr lang="tr-TR" dirty="0"/>
              <a:t> </a:t>
            </a:r>
            <a:r>
              <a:rPr lang="tr-TR" dirty="0" err="1"/>
              <a:t>showing</a:t>
            </a:r>
            <a:r>
              <a:rPr lang="tr-TR" dirty="0"/>
              <a:t> T2 </a:t>
            </a:r>
            <a:r>
              <a:rPr lang="tr-TR" dirty="0" err="1"/>
              <a:t>signal</a:t>
            </a:r>
            <a:r>
              <a:rPr lang="tr-TR" dirty="0"/>
              <a:t> </a:t>
            </a:r>
            <a:r>
              <a:rPr lang="tr-TR" dirty="0" err="1"/>
              <a:t>abnormality</a:t>
            </a:r>
            <a:r>
              <a:rPr lang="tr-TR" dirty="0"/>
              <a:t> (</a:t>
            </a:r>
            <a:r>
              <a:rPr lang="tr-TR" dirty="0" err="1"/>
              <a:t>white</a:t>
            </a:r>
            <a:r>
              <a:rPr lang="tr-TR" dirty="0"/>
              <a:t> </a:t>
            </a:r>
            <a:r>
              <a:rPr lang="tr-TR" dirty="0" err="1"/>
              <a:t>arrows</a:t>
            </a:r>
            <a:r>
              <a:rPr lang="tr-TR" dirty="0"/>
              <a:t>) </a:t>
            </a:r>
            <a:r>
              <a:rPr lang="tr-TR" dirty="0" err="1"/>
              <a:t>within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region</a:t>
            </a:r>
            <a:r>
              <a:rPr lang="tr-TR" dirty="0"/>
              <a:t> of </a:t>
            </a:r>
            <a:r>
              <a:rPr lang="tr-TR" dirty="0" err="1"/>
              <a:t>previous</a:t>
            </a:r>
            <a:r>
              <a:rPr lang="tr-TR" dirty="0"/>
              <a:t> </a:t>
            </a:r>
            <a:r>
              <a:rPr lang="tr-TR" dirty="0" err="1"/>
              <a:t>radiation</a:t>
            </a:r>
            <a:r>
              <a:rPr lang="tr-TR" dirty="0"/>
              <a:t> </a:t>
            </a:r>
            <a:r>
              <a:rPr lang="tr-TR" dirty="0" err="1"/>
              <a:t>therapy</a:t>
            </a:r>
            <a:r>
              <a:rPr lang="tr-TR" dirty="0"/>
              <a:t>.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dark</a:t>
            </a:r>
            <a:r>
              <a:rPr lang="tr-TR" dirty="0"/>
              <a:t> </a:t>
            </a:r>
            <a:r>
              <a:rPr lang="tr-TR" dirty="0" err="1"/>
              <a:t>blue</a:t>
            </a:r>
            <a:r>
              <a:rPr lang="tr-TR" dirty="0"/>
              <a:t>, </a:t>
            </a:r>
            <a:r>
              <a:rPr lang="tr-TR" dirty="0" err="1"/>
              <a:t>yellow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cyan</a:t>
            </a:r>
            <a:r>
              <a:rPr lang="tr-TR" dirty="0"/>
              <a:t> </a:t>
            </a:r>
            <a:r>
              <a:rPr lang="tr-TR" dirty="0" err="1"/>
              <a:t>lines</a:t>
            </a:r>
            <a:r>
              <a:rPr lang="tr-TR" dirty="0"/>
              <a:t> in panel A </a:t>
            </a:r>
            <a:r>
              <a:rPr lang="tr-TR" dirty="0" err="1"/>
              <a:t>correspond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95, 100, 105% </a:t>
            </a:r>
            <a:r>
              <a:rPr lang="tr-TR" dirty="0" err="1"/>
              <a:t>isodose</a:t>
            </a:r>
            <a:r>
              <a:rPr lang="tr-TR" dirty="0"/>
              <a:t> </a:t>
            </a:r>
            <a:r>
              <a:rPr lang="tr-TR" dirty="0" err="1"/>
              <a:t>lines</a:t>
            </a:r>
            <a:r>
              <a:rPr lang="tr-TR" dirty="0"/>
              <a:t>, </a:t>
            </a:r>
            <a:r>
              <a:rPr lang="tr-TR" dirty="0" err="1"/>
              <a:t>respectively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48720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7300E0-094F-9344-B9DA-B7AFA8BD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TEDAVİ ALGORİTMA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319522-3F1B-A348-97E8-E58706306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Primer</a:t>
            </a:r>
            <a:r>
              <a:rPr lang="tr-TR" dirty="0"/>
              <a:t> </a:t>
            </a:r>
            <a:r>
              <a:rPr lang="tr-TR" dirty="0" err="1"/>
              <a:t>spinal</a:t>
            </a:r>
            <a:r>
              <a:rPr lang="tr-TR" dirty="0"/>
              <a:t> kanal tümörleri nadirdir</a:t>
            </a:r>
          </a:p>
          <a:p>
            <a:r>
              <a:rPr lang="tr-TR" dirty="0"/>
              <a:t>Farklı seyirler gösterebilen tümörlerdir</a:t>
            </a:r>
          </a:p>
          <a:p>
            <a:r>
              <a:rPr lang="tr-TR" dirty="0"/>
              <a:t>İlk tedavi genelde cerrahidir</a:t>
            </a:r>
          </a:p>
          <a:p>
            <a:r>
              <a:rPr lang="tr-TR" dirty="0" err="1">
                <a:highlight>
                  <a:srgbClr val="FFFF00"/>
                </a:highlight>
              </a:rPr>
              <a:t>Komplet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rezeke</a:t>
            </a:r>
            <a:r>
              <a:rPr lang="tr-TR" dirty="0">
                <a:highlight>
                  <a:srgbClr val="FFFF00"/>
                </a:highlight>
              </a:rPr>
              <a:t> olmayan</a:t>
            </a:r>
          </a:p>
          <a:p>
            <a:r>
              <a:rPr lang="tr-TR" dirty="0">
                <a:highlight>
                  <a:srgbClr val="FFFF00"/>
                </a:highlight>
              </a:rPr>
              <a:t>Yüksek </a:t>
            </a:r>
            <a:r>
              <a:rPr lang="tr-TR" dirty="0" err="1">
                <a:highlight>
                  <a:srgbClr val="FFFF00"/>
                </a:highlight>
              </a:rPr>
              <a:t>rekürrens</a:t>
            </a:r>
            <a:r>
              <a:rPr lang="tr-TR" dirty="0">
                <a:highlight>
                  <a:srgbClr val="FFFF00"/>
                </a:highlight>
              </a:rPr>
              <a:t> riski varsa </a:t>
            </a:r>
            <a:r>
              <a:rPr lang="tr-TR" dirty="0" err="1">
                <a:highlight>
                  <a:srgbClr val="FFFF00"/>
                </a:highlight>
              </a:rPr>
              <a:t>adj</a:t>
            </a:r>
            <a:r>
              <a:rPr lang="tr-TR" dirty="0">
                <a:highlight>
                  <a:srgbClr val="FFFF00"/>
                </a:highlight>
              </a:rPr>
              <a:t> RT önerilir</a:t>
            </a:r>
          </a:p>
        </p:txBody>
      </p:sp>
    </p:spTree>
    <p:extLst>
      <p:ext uri="{BB962C8B-B14F-4D97-AF65-F5344CB8AC3E}">
        <p14:creationId xmlns:p14="http://schemas.microsoft.com/office/powerpoint/2010/main" val="724639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15E864-45BF-8045-A8D9-8A76942E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B03981-AD77-7847-926A-4882608A0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359EE0E-0CA6-E845-87C7-D84FB5D9D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00" y="0"/>
            <a:ext cx="6361200" cy="6858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1C21F4FC-27C8-6D48-87BB-AD1CC217D193}"/>
              </a:ext>
            </a:extLst>
          </p:cNvPr>
          <p:cNvSpPr/>
          <p:nvPr/>
        </p:nvSpPr>
        <p:spPr>
          <a:xfrm>
            <a:off x="3419061" y="5665304"/>
            <a:ext cx="1451113" cy="2186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7947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4DD408-B2EC-CC45-8606-AABD2FFB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PREVENSİYON VE ERKEN TANI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062658-7033-8C42-8A73-0D824EC01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YOK</a:t>
            </a:r>
          </a:p>
          <a:p>
            <a:endParaRPr lang="tr-TR" dirty="0"/>
          </a:p>
          <a:p>
            <a:r>
              <a:rPr lang="tr-TR" dirty="0"/>
              <a:t>YOK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00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F7640D-81C9-7E41-9E28-D33C3323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ANATOMİ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81F149C-30C3-AC47-B7BC-54B499F9E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870923"/>
            <a:ext cx="7769810" cy="530127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F0F3D52-55A6-194F-93BC-A5C778070633}"/>
              </a:ext>
            </a:extLst>
          </p:cNvPr>
          <p:cNvSpPr txBox="1"/>
          <p:nvPr/>
        </p:nvSpPr>
        <p:spPr>
          <a:xfrm>
            <a:off x="1069848" y="2319867"/>
            <a:ext cx="2857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Medulla</a:t>
            </a:r>
            <a:r>
              <a:rPr lang="tr-TR" dirty="0"/>
              <a:t> </a:t>
            </a:r>
            <a:r>
              <a:rPr lang="tr-TR" dirty="0" err="1"/>
              <a:t>oblangata</a:t>
            </a:r>
            <a:r>
              <a:rPr lang="tr-TR" dirty="0"/>
              <a:t> altında (</a:t>
            </a:r>
            <a:r>
              <a:rPr lang="tr-TR" dirty="0" err="1"/>
              <a:t>foramen</a:t>
            </a:r>
            <a:r>
              <a:rPr lang="tr-TR" dirty="0"/>
              <a:t> </a:t>
            </a:r>
            <a:r>
              <a:rPr lang="tr-TR" dirty="0" err="1"/>
              <a:t>magnum</a:t>
            </a:r>
            <a:r>
              <a:rPr lang="tr-TR" dirty="0"/>
              <a:t> dan başlar L1-2</a:t>
            </a:r>
          </a:p>
          <a:p>
            <a:r>
              <a:rPr lang="tr-TR" dirty="0"/>
              <a:t>ye kadar uzanır.</a:t>
            </a:r>
          </a:p>
          <a:p>
            <a:endParaRPr lang="tr-TR" dirty="0"/>
          </a:p>
          <a:p>
            <a:r>
              <a:rPr lang="tr-TR" dirty="0"/>
              <a:t>43-45 cm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04412FB-EF1B-7246-A8E4-CA53CCEE0433}"/>
              </a:ext>
            </a:extLst>
          </p:cNvPr>
          <p:cNvSpPr txBox="1"/>
          <p:nvPr/>
        </p:nvSpPr>
        <p:spPr>
          <a:xfrm>
            <a:off x="7543800" y="53721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P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EE73326-7C2F-7344-9FCF-F53E9D581223}"/>
              </a:ext>
            </a:extLst>
          </p:cNvPr>
          <p:cNvSpPr txBox="1"/>
          <p:nvPr/>
        </p:nvSpPr>
        <p:spPr>
          <a:xfrm>
            <a:off x="7420020" y="970168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005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C78B4F-951C-2646-96E8-46BE2E34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F1DA0AC-39E8-2742-A252-21CBE21DB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Traumatic spinal cord injury | Nature Reviews Disease Primers">
            <a:extLst>
              <a:ext uri="{FF2B5EF4-FFF2-40B4-BE49-F238E27FC236}">
                <a16:creationId xmlns:a16="http://schemas.microsoft.com/office/drawing/2014/main" id="{CE914315-596B-3C42-9909-67F811D8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0"/>
            <a:ext cx="8256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DD5836-6B3D-8943-ADD6-A86AA38A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8B1C81-2658-2544-83A2-5FE499A7E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4D4C040-E584-9442-A6E4-94A2A968A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363797"/>
            <a:ext cx="8077199" cy="6322602"/>
          </a:xfrm>
          <a:prstGeom prst="rect">
            <a:avLst/>
          </a:prstGeom>
        </p:spPr>
      </p:pic>
      <p:sp>
        <p:nvSpPr>
          <p:cNvPr id="7" name="Sonlandırıcı 6">
            <a:extLst>
              <a:ext uri="{FF2B5EF4-FFF2-40B4-BE49-F238E27FC236}">
                <a16:creationId xmlns:a16="http://schemas.microsoft.com/office/drawing/2014/main" id="{CE3A386D-FC6B-9B48-BB7D-38125A08EB19}"/>
              </a:ext>
            </a:extLst>
          </p:cNvPr>
          <p:cNvSpPr/>
          <p:nvPr/>
        </p:nvSpPr>
        <p:spPr>
          <a:xfrm>
            <a:off x="7399867" y="1226209"/>
            <a:ext cx="1608667" cy="762000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54CD850-C8A1-C94D-8E1E-2821E3D575C9}"/>
              </a:ext>
            </a:extLst>
          </p:cNvPr>
          <p:cNvSpPr txBox="1"/>
          <p:nvPr/>
        </p:nvSpPr>
        <p:spPr>
          <a:xfrm>
            <a:off x="7791266" y="144792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En sık</a:t>
            </a:r>
          </a:p>
        </p:txBody>
      </p:sp>
      <p:sp>
        <p:nvSpPr>
          <p:cNvPr id="9" name="Sonlandırıcı 8">
            <a:extLst>
              <a:ext uri="{FF2B5EF4-FFF2-40B4-BE49-F238E27FC236}">
                <a16:creationId xmlns:a16="http://schemas.microsoft.com/office/drawing/2014/main" id="{8842CC71-3F1E-BC4A-8210-DEC12E4DA21F}"/>
              </a:ext>
            </a:extLst>
          </p:cNvPr>
          <p:cNvSpPr/>
          <p:nvPr/>
        </p:nvSpPr>
        <p:spPr>
          <a:xfrm>
            <a:off x="1574800" y="1556481"/>
            <a:ext cx="1608667" cy="431728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onlandırıcı 9">
            <a:extLst>
              <a:ext uri="{FF2B5EF4-FFF2-40B4-BE49-F238E27FC236}">
                <a16:creationId xmlns:a16="http://schemas.microsoft.com/office/drawing/2014/main" id="{31B882D4-69B4-4444-8FAD-301ABC86A248}"/>
              </a:ext>
            </a:extLst>
          </p:cNvPr>
          <p:cNvSpPr/>
          <p:nvPr/>
        </p:nvSpPr>
        <p:spPr>
          <a:xfrm>
            <a:off x="4721629" y="3660097"/>
            <a:ext cx="1608667" cy="431728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44FFBE2-4EC1-3047-AC86-5EB35A1AD04C}"/>
              </a:ext>
            </a:extLst>
          </p:cNvPr>
          <p:cNvSpPr txBox="1"/>
          <p:nvPr/>
        </p:nvSpPr>
        <p:spPr>
          <a:xfrm>
            <a:off x="1933731" y="484632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Genelde met.</a:t>
            </a:r>
          </a:p>
        </p:txBody>
      </p:sp>
      <p:sp>
        <p:nvSpPr>
          <p:cNvPr id="11" name="Sonlandırıcı 10">
            <a:extLst>
              <a:ext uri="{FF2B5EF4-FFF2-40B4-BE49-F238E27FC236}">
                <a16:creationId xmlns:a16="http://schemas.microsoft.com/office/drawing/2014/main" id="{14F56D8B-9922-5248-A60C-EBD45208F365}"/>
              </a:ext>
            </a:extLst>
          </p:cNvPr>
          <p:cNvSpPr/>
          <p:nvPr/>
        </p:nvSpPr>
        <p:spPr>
          <a:xfrm>
            <a:off x="1664045" y="3676713"/>
            <a:ext cx="1608667" cy="431728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onlandırıcı 11">
            <a:extLst>
              <a:ext uri="{FF2B5EF4-FFF2-40B4-BE49-F238E27FC236}">
                <a16:creationId xmlns:a16="http://schemas.microsoft.com/office/drawing/2014/main" id="{FEC77C15-D775-E643-B133-96CC709A42DD}"/>
              </a:ext>
            </a:extLst>
          </p:cNvPr>
          <p:cNvSpPr/>
          <p:nvPr/>
        </p:nvSpPr>
        <p:spPr>
          <a:xfrm>
            <a:off x="1652250" y="2983043"/>
            <a:ext cx="1608667" cy="431728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715570F-86A1-B840-AB9D-2CC2DB27134D}"/>
              </a:ext>
            </a:extLst>
          </p:cNvPr>
          <p:cNvSpPr txBox="1"/>
          <p:nvPr/>
        </p:nvSpPr>
        <p:spPr>
          <a:xfrm>
            <a:off x="4721629" y="4164258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% 50 met olabilir</a:t>
            </a:r>
          </a:p>
        </p:txBody>
      </p:sp>
      <p:sp>
        <p:nvSpPr>
          <p:cNvPr id="13" name="Sonlandırıcı 12">
            <a:extLst>
              <a:ext uri="{FF2B5EF4-FFF2-40B4-BE49-F238E27FC236}">
                <a16:creationId xmlns:a16="http://schemas.microsoft.com/office/drawing/2014/main" id="{78776F52-36E2-FC45-9426-D5B1FCCBC429}"/>
              </a:ext>
            </a:extLst>
          </p:cNvPr>
          <p:cNvSpPr/>
          <p:nvPr/>
        </p:nvSpPr>
        <p:spPr>
          <a:xfrm>
            <a:off x="4694149" y="2628275"/>
            <a:ext cx="1608667" cy="431728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59CF10BF-9ADA-0D41-9853-A0EE94F59E52}"/>
              </a:ext>
            </a:extLst>
          </p:cNvPr>
          <p:cNvSpPr txBox="1"/>
          <p:nvPr/>
        </p:nvSpPr>
        <p:spPr>
          <a:xfrm>
            <a:off x="6096000" y="238217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699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E5C514-EB4F-6C44-A184-8A6E6F6B9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Klinik bulgular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7972AE-5DB6-D848-8FE5-344A41210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ighlight>
                  <a:srgbClr val="FFFF00"/>
                </a:highlight>
              </a:rPr>
              <a:t>Ağrı ve güç kaybı</a:t>
            </a:r>
          </a:p>
          <a:p>
            <a:r>
              <a:rPr lang="tr-TR" dirty="0" err="1"/>
              <a:t>Anterior</a:t>
            </a:r>
            <a:r>
              <a:rPr lang="tr-TR" dirty="0"/>
              <a:t> ve </a:t>
            </a:r>
            <a:r>
              <a:rPr lang="tr-TR" dirty="0" err="1"/>
              <a:t>ventral</a:t>
            </a:r>
            <a:r>
              <a:rPr lang="tr-TR" dirty="0"/>
              <a:t> </a:t>
            </a:r>
            <a:r>
              <a:rPr lang="tr-TR" dirty="0" err="1"/>
              <a:t>root</a:t>
            </a:r>
            <a:r>
              <a:rPr lang="tr-TR" dirty="0"/>
              <a:t> tutulumlarında</a:t>
            </a:r>
          </a:p>
          <a:p>
            <a:pPr lvl="1"/>
            <a:r>
              <a:rPr lang="tr-TR" dirty="0" err="1"/>
              <a:t>Atrofi</a:t>
            </a:r>
            <a:r>
              <a:rPr lang="tr-TR" dirty="0"/>
              <a:t>, </a:t>
            </a:r>
            <a:r>
              <a:rPr lang="tr-TR" dirty="0" err="1"/>
              <a:t>fasikülasyon</a:t>
            </a:r>
            <a:r>
              <a:rPr lang="tr-TR" dirty="0"/>
              <a:t>, derin </a:t>
            </a:r>
            <a:r>
              <a:rPr lang="tr-TR" dirty="0" err="1"/>
              <a:t>tendon</a:t>
            </a:r>
            <a:r>
              <a:rPr lang="tr-TR" dirty="0"/>
              <a:t> reflekslerinde azalma (Alt motor nöron tutulumu)</a:t>
            </a:r>
          </a:p>
          <a:p>
            <a:r>
              <a:rPr lang="tr-TR" dirty="0" err="1"/>
              <a:t>Lateral</a:t>
            </a:r>
            <a:r>
              <a:rPr lang="tr-TR" dirty="0"/>
              <a:t> </a:t>
            </a:r>
            <a:r>
              <a:rPr lang="tr-TR" dirty="0" err="1"/>
              <a:t>kortikospinal</a:t>
            </a:r>
            <a:r>
              <a:rPr lang="tr-TR" dirty="0"/>
              <a:t> </a:t>
            </a:r>
            <a:r>
              <a:rPr lang="tr-TR" dirty="0" err="1"/>
              <a:t>trakt</a:t>
            </a:r>
            <a:r>
              <a:rPr lang="tr-TR" dirty="0"/>
              <a:t> tutulumlarında</a:t>
            </a:r>
          </a:p>
          <a:p>
            <a:pPr lvl="1"/>
            <a:r>
              <a:rPr lang="tr-TR" dirty="0"/>
              <a:t>Güçsüzlük, </a:t>
            </a:r>
            <a:r>
              <a:rPr lang="tr-TR" dirty="0" err="1"/>
              <a:t>spastisite</a:t>
            </a:r>
            <a:r>
              <a:rPr lang="tr-TR" dirty="0"/>
              <a:t>, </a:t>
            </a:r>
            <a:r>
              <a:rPr lang="tr-TR" dirty="0" err="1"/>
              <a:t>babinski</a:t>
            </a:r>
            <a:r>
              <a:rPr lang="tr-TR" dirty="0"/>
              <a:t> bulgusu (</a:t>
            </a:r>
            <a:r>
              <a:rPr lang="tr-TR" dirty="0" err="1"/>
              <a:t>ekstensor</a:t>
            </a:r>
            <a:r>
              <a:rPr lang="tr-TR" dirty="0"/>
              <a:t> </a:t>
            </a:r>
            <a:r>
              <a:rPr lang="tr-TR" dirty="0" err="1"/>
              <a:t>plantar</a:t>
            </a:r>
            <a:r>
              <a:rPr lang="tr-TR" dirty="0"/>
              <a:t> yanıt), </a:t>
            </a:r>
            <a:r>
              <a:rPr lang="tr-TR" dirty="0" err="1"/>
              <a:t>hiperrefleksi</a:t>
            </a:r>
            <a:endParaRPr lang="tr-TR" dirty="0"/>
          </a:p>
          <a:p>
            <a:r>
              <a:rPr lang="tr-TR" dirty="0" err="1"/>
              <a:t>Konus</a:t>
            </a:r>
            <a:r>
              <a:rPr lang="tr-TR" dirty="0"/>
              <a:t> </a:t>
            </a:r>
            <a:r>
              <a:rPr lang="tr-TR" dirty="0" err="1"/>
              <a:t>medullaris</a:t>
            </a:r>
            <a:r>
              <a:rPr lang="tr-TR" dirty="0"/>
              <a:t> üstü lezyonlarda</a:t>
            </a:r>
          </a:p>
          <a:p>
            <a:pPr lvl="1"/>
            <a:r>
              <a:rPr lang="tr-TR" dirty="0"/>
              <a:t>Motor güçsüzlük ve </a:t>
            </a:r>
            <a:r>
              <a:rPr lang="tr-TR" dirty="0" err="1"/>
              <a:t>spastisite</a:t>
            </a:r>
            <a:endParaRPr lang="tr-TR" dirty="0"/>
          </a:p>
          <a:p>
            <a:r>
              <a:rPr lang="tr-TR" dirty="0" err="1"/>
              <a:t>Konus</a:t>
            </a:r>
            <a:r>
              <a:rPr lang="tr-TR" dirty="0"/>
              <a:t> </a:t>
            </a:r>
            <a:r>
              <a:rPr lang="tr-TR" dirty="0" err="1"/>
              <a:t>medullaris</a:t>
            </a:r>
            <a:r>
              <a:rPr lang="tr-TR" dirty="0"/>
              <a:t> altı lezyonlarda</a:t>
            </a:r>
          </a:p>
          <a:p>
            <a:pPr lvl="1"/>
            <a:r>
              <a:rPr lang="tr-TR" dirty="0"/>
              <a:t>Güçsüzlük ve </a:t>
            </a:r>
            <a:r>
              <a:rPr lang="tr-TR" dirty="0" err="1"/>
              <a:t>flaksisite</a:t>
            </a:r>
            <a:r>
              <a:rPr lang="tr-TR" dirty="0"/>
              <a:t> (</a:t>
            </a:r>
            <a:r>
              <a:rPr lang="tr-TR" dirty="0" err="1"/>
              <a:t>Kauda</a:t>
            </a:r>
            <a:r>
              <a:rPr lang="tr-TR" dirty="0"/>
              <a:t> </a:t>
            </a:r>
            <a:r>
              <a:rPr lang="tr-TR" dirty="0" err="1"/>
              <a:t>ekuina</a:t>
            </a:r>
            <a:r>
              <a:rPr lang="tr-TR" dirty="0"/>
              <a:t> </a:t>
            </a:r>
            <a:r>
              <a:rPr lang="tr-TR" dirty="0" err="1"/>
              <a:t>periferal</a:t>
            </a:r>
            <a:r>
              <a:rPr lang="tr-TR" dirty="0"/>
              <a:t> sinir tutulumuna bağlı) görülür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31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hta Yazı">
  <a:themeElements>
    <a:clrScheme name="Tahta Yaz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ahta Yaz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ahta Yaz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{5DBB031D-C854-1549-9ED8-11159A371F1C}tf10001070</Template>
  <TotalTime>837</TotalTime>
  <Words>3837</Words>
  <Application>Microsoft Office PowerPoint</Application>
  <PresentationFormat>Geniş ekran</PresentationFormat>
  <Paragraphs>494</Paragraphs>
  <Slides>48</Slides>
  <Notes>43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4" baseType="lpstr">
      <vt:lpstr>Calibri</vt:lpstr>
      <vt:lpstr>Rockwell</vt:lpstr>
      <vt:lpstr>Rockwell Condensed</vt:lpstr>
      <vt:lpstr>Rockwell Extra Bold</vt:lpstr>
      <vt:lpstr>Wingdings</vt:lpstr>
      <vt:lpstr>Tahta Yazı</vt:lpstr>
      <vt:lpstr>SPİNAL TÜMÖRLER</vt:lpstr>
      <vt:lpstr>SPİNAL TÜMÖRLER</vt:lpstr>
      <vt:lpstr>PowerPoint Sunusu</vt:lpstr>
      <vt:lpstr>Etyoloji</vt:lpstr>
      <vt:lpstr>PREVENSİYON VE ERKEN TANI</vt:lpstr>
      <vt:lpstr>ANATOMİ</vt:lpstr>
      <vt:lpstr>PowerPoint Sunusu</vt:lpstr>
      <vt:lpstr>PowerPoint Sunusu</vt:lpstr>
      <vt:lpstr>Klinik bulgular</vt:lpstr>
      <vt:lpstr>PowerPoint Sunusu</vt:lpstr>
      <vt:lpstr>GÖRÜNTÜLeME</vt:lpstr>
      <vt:lpstr>HİSTOLOPATOLOJİK DOGRULAMA</vt:lpstr>
      <vt:lpstr>SPİNAL TÜMÖRLER tedavi</vt:lpstr>
      <vt:lpstr>Ekstramedüller  tümör</vt:lpstr>
      <vt:lpstr>Intramedüller tümörler</vt:lpstr>
      <vt:lpstr>SPİNAL TÜMÖRLER RADYOTERAPİ</vt:lpstr>
      <vt:lpstr>RADYOTERAPİ TEKNİK</vt:lpstr>
      <vt:lpstr>PowerPoint Sunusu</vt:lpstr>
      <vt:lpstr>TEDAVİ TEKNİKLERİ</vt:lpstr>
      <vt:lpstr>PowerPoint Sunusu</vt:lpstr>
      <vt:lpstr>PowerPoint Sunusu</vt:lpstr>
      <vt:lpstr>PowerPoint Sunusu</vt:lpstr>
      <vt:lpstr>PowerPoint Sunusu</vt:lpstr>
      <vt:lpstr>Spinal kord doz tolerans</vt:lpstr>
      <vt:lpstr>1)SPİNAL ASTROSİTOM</vt:lpstr>
      <vt:lpstr>SPİNAL ASTROSİTOM</vt:lpstr>
      <vt:lpstr>SPİNAL ASTROSİTOM tedavi</vt:lpstr>
      <vt:lpstr>2)Spinal kord EPaNDİMOM</vt:lpstr>
      <vt:lpstr>PowerPoint Sunusu</vt:lpstr>
      <vt:lpstr>Prognostik kriterler</vt:lpstr>
      <vt:lpstr>EPANDİMOM RADYOTERAPİ ENDİKASYONLARI</vt:lpstr>
      <vt:lpstr>SPİNAL EPANDİMOM</vt:lpstr>
      <vt:lpstr>3)SPİNAL MENENJİOM</vt:lpstr>
      <vt:lpstr>MENENJİOM TEDAVİ</vt:lpstr>
      <vt:lpstr>4)KORDOMA</vt:lpstr>
      <vt:lpstr>KORDOMA tedavi</vt:lpstr>
      <vt:lpstr>5)KONDROSARKOM</vt:lpstr>
      <vt:lpstr>6)MYELOİD SARKOM (KLOROMA/GRANULOSİTİK SARKOM)</vt:lpstr>
      <vt:lpstr>7)HEMANJİOBLASTOM</vt:lpstr>
      <vt:lpstr>8)lenfoma</vt:lpstr>
      <vt:lpstr>9)SARKOMA</vt:lpstr>
      <vt:lpstr>10)SCHWANNOMA</vt:lpstr>
      <vt:lpstr>11)teratom</vt:lpstr>
      <vt:lpstr>12)Vertabral hemanjiom</vt:lpstr>
      <vt:lpstr>YAN ETKİLER</vt:lpstr>
      <vt:lpstr>PowerPoint Sunusu</vt:lpstr>
      <vt:lpstr>TEDAVİ ALGORİTMA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SPİNAL TÜMÖRLER</dc:title>
  <dc:creator>Durmuş Etiz2</dc:creator>
  <cp:lastModifiedBy>Windows 10</cp:lastModifiedBy>
  <cp:revision>89</cp:revision>
  <dcterms:created xsi:type="dcterms:W3CDTF">2021-09-12T18:24:13Z</dcterms:created>
  <dcterms:modified xsi:type="dcterms:W3CDTF">2021-09-17T08:40:26Z</dcterms:modified>
</cp:coreProperties>
</file>