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Arial Black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iwgOzK3tR5OK3Etn+a02NSqq9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5.jpg"/><Relationship Id="rId7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üneşin aydınlattığı masa" id="97" name="Google Shape;97;p1"/>
          <p:cNvPicPr preferRelativeResize="0"/>
          <p:nvPr/>
        </p:nvPicPr>
        <p:blipFill rotWithShape="1">
          <a:blip r:embed="rId3">
            <a:alphaModFix/>
          </a:blip>
          <a:srcRect b="5524" l="0" r="23297" t="356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>
            <p:ph type="ctrTitle"/>
          </p:nvPr>
        </p:nvSpPr>
        <p:spPr>
          <a:xfrm>
            <a:off x="104170" y="115948"/>
            <a:ext cx="5446718" cy="4296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tr-TR" sz="4400">
                <a:latin typeface="Arial Black"/>
                <a:ea typeface="Arial Black"/>
                <a:cs typeface="Arial Black"/>
                <a:sym typeface="Arial Black"/>
              </a:rPr>
              <a:t>TÜRKİYE'DE RADYOTERAPİ EKİPMANI </a:t>
            </a:r>
            <a:br>
              <a:rPr lang="tr-TR" sz="44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tr-TR" sz="4400">
                <a:latin typeface="Arial Black"/>
                <a:ea typeface="Arial Black"/>
                <a:cs typeface="Arial Black"/>
                <a:sym typeface="Arial Black"/>
              </a:rPr>
              <a:t>VE </a:t>
            </a:r>
            <a:br>
              <a:rPr lang="tr-TR" sz="44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tr-TR" sz="4400">
                <a:latin typeface="Arial Black"/>
                <a:ea typeface="Arial Black"/>
                <a:cs typeface="Arial Black"/>
                <a:sym typeface="Arial Black"/>
              </a:rPr>
              <a:t>İŞ GÜCÜ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561381" y="5515155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DR.EREN YILDIZ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 txBox="1"/>
          <p:nvPr>
            <p:ph type="title"/>
          </p:nvPr>
        </p:nvSpPr>
        <p:spPr>
          <a:xfrm>
            <a:off x="7527223" y="557189"/>
            <a:ext cx="3826577" cy="1671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sz="4000"/>
          </a:p>
        </p:txBody>
      </p:sp>
      <p:pic>
        <p:nvPicPr>
          <p:cNvPr descr="cihaz, iç mekan, duvar, yer içeren bir resim&#10;&#10;Açıklama otomatik olarak oluşturuldu" id="173" name="Google Shape;173;p10"/>
          <p:cNvPicPr preferRelativeResize="0"/>
          <p:nvPr/>
        </p:nvPicPr>
        <p:blipFill rotWithShape="1">
          <a:blip r:embed="rId3">
            <a:alphaModFix/>
          </a:blip>
          <a:srcRect b="-2" l="24337" r="15952" t="0"/>
          <a:stretch/>
        </p:blipFill>
        <p:spPr>
          <a:xfrm>
            <a:off x="20" y="-1"/>
            <a:ext cx="3897091" cy="4368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ç mekan içeren bir resim&#10;&#10;Açıklama otomatik olarak oluşturuldu" id="174" name="Google Shape;174;p10"/>
          <p:cNvPicPr preferRelativeResize="0"/>
          <p:nvPr/>
        </p:nvPicPr>
        <p:blipFill rotWithShape="1">
          <a:blip r:embed="rId4">
            <a:alphaModFix/>
          </a:blip>
          <a:srcRect b="10429" l="13426" r="12863" t="19632"/>
          <a:stretch/>
        </p:blipFill>
        <p:spPr>
          <a:xfrm>
            <a:off x="4055328" y="90"/>
            <a:ext cx="3157585" cy="2271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ç mekan, cihaz içeren bir resim&#10;&#10;Açıklama otomatik olarak oluşturuldu" id="175" name="Google Shape;175;p10"/>
          <p:cNvPicPr preferRelativeResize="0"/>
          <p:nvPr/>
        </p:nvPicPr>
        <p:blipFill rotWithShape="1">
          <a:blip r:embed="rId5">
            <a:alphaModFix/>
          </a:blip>
          <a:srcRect b="-6" l="3731" r="14261" t="0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var, dikiş makinesi, iç mekan, cihaz içeren bir resim&#10;&#10;Açıklama otomatik olarak oluşturuldu" id="176" name="Google Shape;176;p10"/>
          <p:cNvPicPr preferRelativeResize="0"/>
          <p:nvPr/>
        </p:nvPicPr>
        <p:blipFill rotWithShape="1">
          <a:blip r:embed="rId6">
            <a:alphaModFix/>
          </a:blip>
          <a:srcRect b="4" l="5468" r="23424" t="0"/>
          <a:stretch/>
        </p:blipFill>
        <p:spPr>
          <a:xfrm>
            <a:off x="-3717" y="4379498"/>
            <a:ext cx="3294061" cy="2478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var, iç mekan içeren bir resim&#10;&#10;Açıklama otomatik olarak oluşturuldu" id="177" name="Google Shape;177;p10"/>
          <p:cNvPicPr preferRelativeResize="0"/>
          <p:nvPr/>
        </p:nvPicPr>
        <p:blipFill rotWithShape="1">
          <a:blip r:embed="rId7">
            <a:alphaModFix/>
          </a:blip>
          <a:srcRect b="3" l="0" r="3" t="1599"/>
          <a:stretch/>
        </p:blipFill>
        <p:spPr>
          <a:xfrm>
            <a:off x="3429044" y="4499840"/>
            <a:ext cx="4026679" cy="222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7527223" y="2400475"/>
            <a:ext cx="3826578" cy="3776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tr-TR" sz="2000"/>
              <a:t>Merkez sayısı (CN), lineer hızlandırıcılar (LA), TomoTherapy sistemleri (TT), CyberKnife sistemleri (CK), GammaKnife sistemleri (GK), intraoperatif cihazlar (IORT), brakiterapi cihazları (BRT)  , ve Türkiye'deki CT simülatörleri bölgelere göre belirlenmiş</a:t>
            </a:r>
            <a:endParaRPr b="1" sz="2000"/>
          </a:p>
          <a:p>
            <a:pPr indent="-158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MATERYAL VE METOD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Megavoltaj (MV) cihazları LA, TT, CK ve GK'yi içerir, IORT ve BRT cihazlarını içermez.  1 milyon nüfusa düşen MV cihaz sayısı ve 450 yeni hasta için 1 MV cihaz sayısı belirlenmiş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Radyoterapide radyasyon onkoloğu, medikal fizikçi ve radyoterapi teknisyeni sayıları belirlendi ve uluslararası literatür sonuçlarıyla karşılaştırılmış.</a:t>
            </a:r>
            <a:endParaRPr/>
          </a:p>
          <a:p>
            <a:pPr indent="-1079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79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079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079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33042" l="33992" r="15451" t="29102"/>
          <a:stretch/>
        </p:blipFill>
        <p:spPr>
          <a:xfrm>
            <a:off x="-723" y="220481"/>
            <a:ext cx="12061169" cy="604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97" name="Google Shape;19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841" l="34137" r="15212" t="22441"/>
          <a:stretch/>
        </p:blipFill>
        <p:spPr>
          <a:xfrm>
            <a:off x="340104" y="1890"/>
            <a:ext cx="11324352" cy="673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tr-TR"/>
            </a:br>
            <a:r>
              <a:rPr lang="tr-TR"/>
              <a:t>TARTIŞMA</a:t>
            </a:r>
            <a:endParaRPr/>
          </a:p>
        </p:txBody>
      </p:sp>
      <p:sp>
        <p:nvSpPr>
          <p:cNvPr id="203" name="Google Shape;20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Gerekli radyoterapi ekipmanı ve iş gücünü belirlemek için birden fazla yöntem vardır.  En önemli yöntem IAEA'nın 1 milyon kişiye 4 MV cihazı tavsiyesidir. 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Türkiye İçişleri Bakanlığı verilerine göre Türkiye'nin nüfusu 83.154.997'dir.  IAEA yaklaşımına göre Türkiye'de ortalama 1 milyon kişi başına 3,14 MV cihaz düşmekte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 İç Anadolu bölgesi 4.59 MV cihazları ile en yüksek orana sahipken, Güneydoğu Anadolu bölgesi 0.78 MV cihazları ile en düşük orana sahiptir. 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09" name="Google Shape;20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Radyoterapi cihazlarının dünya çapındaki dağılımına bakıldığında, MV cihazlarının %26'sı Kuzey Amerika'da, %34'ü Avrupa'da ve %40'ı diğer ülkelerde bulunmakta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1 milyon nüfus başına Avrupa ülkelerinde 6 MV cihazı, Afrika ülkelerinde 1 MV cihazı ve düşük ve orta gelirli Asya ülkelerinde 2 MV cihazı bulunmaktadır. 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Türkiye'de radyoterapi cihazları ve işgücü ile ilgili ilk çalışma 2004 yılında Seyfettin Kuter tarafından yapılmıştır.  Elde ettikleri sonuçlara göre 2002 yılında CN 50, LA sayısı 40, Co-60 cihaz sayısı 48, BRT sayısı 19, simülatör sayısı 53 imiş.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Ayrıca 351 radyasyon onkoloğu, 98 medikal fizikçi ve 271 radyoterapi teknisyeni varmış.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15" name="Google Shape;21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Türkiye'de radyoterapi cihazlarının durumunu belirleyen ve ileriye dönük bir bakış açısı sağlayan ilk çalışma Göksel ve ark. tarafından yapılmıştır. 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21" name="Google Shape;22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Bu çalışmadaki bilgiler bir anket yoluyla elde edilmiş ve IAEA verileriyle teyit edilmiştir.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Bu çalışmadan elde edilen verilere göre, 2010 yılında Türkiye'de 1 milyon kişiye 1.8 MV cihaz düşüyordu. 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Türk Medikal Fizik Derneği'nin 2019 yılında yaptığı araştırmaya göre Türkiye'de 262 MV cihazı (1 MR lineer hızlandırıcı,22 TT, 12 CK, 11 GK ve 216 LA) ve 6 IORT cihazı bulunmaktadır.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Radyoterapi cihazlarının sayısı son 8 yılda önemli ölçüde artmasına rağmen, İç Anadolu ve Marmara Bölgesi'nde IAEA'nın önerdiği kriteri ancak yakalamıştır.  Diğer beş bölge için rakamlar bu kriteri karşılamamaktadır ve yüksek gelirli ülkelerde 1 milyon nüfusa düşen 6 MV cihazı ortalamasından uzaktır. 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İstanbul, Ankara, İzmir, Bursa, Antalya ve Adana, nüfusun %37'sini oluşturarak Türkiye'nin en kalabalık altı şehridir;  bu şehirlerde sırasıyla 1 milyon nüfusta 5,1-7,07-4,12-4,25-3,58 ve 4,91 MV cihazı bulunmaktadır. 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Radyoterapi merkezlerinin yaklaşık %53'ü, LA'nın %62,2'si ve özel cihazların tamamına yakını (TT, CK, GK ve IORT) bu şehirlerde bulunmaktadır. 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Radyoterapi standartlarını belirleyen tek yöntem popülasyon değildir.  Bir de yıllık kanser hastalarını göz önünde bulundurarak ihtiyacı belirleyen bir yöntem var.  Bu referansa göre her 200-500 yeni radyoterapi hastası için bir MV cihazı gerekmektedir.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EORTC ROG, her 450 yeni hasta için bir MV cihazı gerekliliğini benimsemiştir ve bir MV cihazı için tedavi edilen hasta sayısının 600'ü geçmemesini önermektedir.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 EORTC-ROG tavsiyesine göre Türkiye nüfusu Aralık 2019 itibariyle 83.154 milyon;  Türkiye'nin 377-411 MV cihazına ihtiyacı var.  Türkiye'nin şu anki cihaz sayısı EORTC-ROG tavsiyesinden çok uzak.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ç mekan içeren bir resim&#10;&#10;Açıklama otomatik olarak oluşturuldu" id="108" name="Google Shape;108;p2"/>
          <p:cNvPicPr preferRelativeResize="0"/>
          <p:nvPr/>
        </p:nvPicPr>
        <p:blipFill rotWithShape="1">
          <a:blip r:embed="rId3">
            <a:alphaModFix/>
          </a:blip>
          <a:srcRect b="2700" l="0" r="31435" t="86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>
            <p:ph type="title"/>
          </p:nvPr>
        </p:nvSpPr>
        <p:spPr>
          <a:xfrm>
            <a:off x="356717" y="327401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tr-TR" sz="3200"/>
              <a:t>GİRİŞ</a:t>
            </a:r>
            <a:endParaRPr b="1" sz="3200"/>
          </a:p>
        </p:txBody>
      </p:sp>
      <p:sp>
        <p:nvSpPr>
          <p:cNvPr id="111" name="Google Shape;111;p2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227320" y="1539111"/>
            <a:ext cx="5307962" cy="4141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Kanıta dayalı tedavi protokollerinin uygulanmaya başlaması ve yeni ileri hassas teknolojinin kullanılması ile birlikte radyoterapi(RT) kanser yönetiminde anahtar rol oynamakta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Mevcut datalara göre kanserlerin yaklaşık yarısı RT ile tedavi edilmekte.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Son yıllarda RT' nin hızla değişen teknolojik ilerleyişi karşısında RT'nin kritik rolünü ve konumunu destekleyecek nesnel verilere ihtiyaç duyulmuş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39" name="Google Shape;23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Radyoterapi merkezleri tek bir cihazla çalışmamalı ve en az iki cihazla hizmet vermeye başlamalıdır.  IAEA cihaz kriterlerine göre Türkiye'de 332 harici radyoterapi cihazı bulunmalıdır. 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Yetersiz sayıda cihaz, cihaz arızası durumunda tedavi kesintilerine neden olabilir. 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Radyoterapide kullanılan cihazların &lt;10 yaşında olması önerilir.  Türkiye'de 2009 ve daha önceki yıllarda alınan 44 adet LA bulunmaktadır.  Bu cihazların yakın gelecekte değiştirilmesi gerekecektir. 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Ayrıca toplam 35 BRT sayısı 2010 yılından bu yana değişmemiştir.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Eksternal radyoterapide geliştirilen yeni teknikler, sayının artmamasının nedeni olabilir.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 b="12875" l="28087" r="21792" t="19742"/>
          <a:stretch/>
        </p:blipFill>
        <p:spPr>
          <a:xfrm>
            <a:off x="546069" y="61245"/>
            <a:ext cx="11097887" cy="672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2" name="Google Shape;25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930" l="28386" r="29498" t="23762"/>
          <a:stretch/>
        </p:blipFill>
        <p:spPr>
          <a:xfrm>
            <a:off x="397975" y="-68190"/>
            <a:ext cx="11267690" cy="684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TARTIŞMA</a:t>
            </a:r>
            <a:endParaRPr/>
          </a:p>
        </p:txBody>
      </p:sp>
      <p:sp>
        <p:nvSpPr>
          <p:cNvPr id="258" name="Google Shape;25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64465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Hedef hacimlerin ve kritik yapıların doğru tespiti başarılı radyoterapi için ilk adımdır.  </a:t>
            </a:r>
            <a:endParaRPr/>
          </a:p>
          <a:p>
            <a:pPr indent="-164465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Bu sadece simülasyon 3D CT ile yapıldığında mümkündür.  Türkiye'de 147 CT simülasyon ünitesi bulunmaktadır.  </a:t>
            </a:r>
            <a:endParaRPr/>
          </a:p>
          <a:p>
            <a:pPr indent="-164465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Her merkez için bir CT simülatörü IAEA ve ESTRO yönergeleri tarafından önerilmiştir</a:t>
            </a:r>
            <a:endParaRPr/>
          </a:p>
          <a:p>
            <a:pPr indent="-164465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Ancak, üç veya daha fazla LA bulunan merkezlerin iki CT simülatörüne sahip olması tavsiye edilir.  Türkiye'de CT simülatörü sayısı yeterlidir. </a:t>
            </a:r>
            <a:endParaRPr/>
          </a:p>
          <a:p>
            <a:pPr indent="-164465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Bir BT simülatörü için yılda hasta sayısı 2400'ü geçmemelidir.  Bir CT simülatörü için önerilen hasta sayısının aşılması durumunda ikinci CT simülatörünün kullanılması gerekmektedir.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RADYASYON ONKOLOGU</a:t>
            </a:r>
            <a:endParaRPr/>
          </a:p>
        </p:txBody>
      </p: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Dünyada her 150-400 radyoterapi hastasına bir radyasyon onkoloğu düşmektedir.  Aralık çok geniştir.  Ortalama olarak 250 radyoterapi hastası başına bir radyasyon onkoloğu kabul edilen kriterdir.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Türkiye radyasyon onkoloğu başına 250 hastayı kabul etmiştir. 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Buna göre 680-740 radyasyon onkoloğu bulunmalıdır. 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Şu anda Türkiye'de radyasyon onkoloğu sayısı 596'dır. 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Radyasyon onkologlarının sayısı, ülkelerindeki uzmanlıklarına göre değişebilmektedir.  Bazı ülkelerde radyoterapi ve kemoterapi aynı doktor tarafından uygulanmaktadır. 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RADYOTERAPİ TEKNİSYENİ</a:t>
            </a:r>
            <a:endParaRPr/>
          </a:p>
        </p:txBody>
      </p:sp>
      <p:sp>
        <p:nvSpPr>
          <p:cNvPr id="270" name="Google Shape;270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Bir cihaz için en az iki radyoterapi teknisyeni bulunmalıdır.  Bu sayı, tanımlanan iş yüküne göre değişiklik gösterebilir; 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IGRT gibi bazı teknikler için yapılan prosedürlerin hasta set-uplarının tekrarlayan adımlarıyla iş yükünü arttırdığı göz önünde bulundurulmalıdır. 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Türkiye'de 2010 yılında 600 radyoterapi teknisyeni vardı.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2019 yılında toplanan verilere göre bu sayı 1100'e yükseldi.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Sahada aktif olarak çalışan radyoterapi teknisyeni sayısı gereğinden az görünüyor.  ESTRO-HERO çalışmasında da belirtildiği gibi Avrupa ülkelerinde radyoterapi teknikerlerinin sayısı bu calısmaya göre daha fazladır.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MEDİKAL FİZİKÇİ</a:t>
            </a:r>
            <a:endParaRPr/>
          </a:p>
        </p:txBody>
      </p:sp>
      <p:sp>
        <p:nvSpPr>
          <p:cNvPr id="276" name="Google Shape;27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Türkiye'de radyoterapi alanında çalışan medikal fizikçi sayısı 415'tir. 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EFOMP(</a:t>
            </a:r>
            <a:r>
              <a:rPr lang="tr-TR" sz="18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European Federation of Organisations for Medical Physics)</a:t>
            </a:r>
            <a:r>
              <a:rPr lang="tr-TR"/>
              <a:t> bir medikal fizikçinin yılda 400-750 hastaya hizmet vermesini önermektedir.  Türkiye'de 170.000-185.000 yeni radyoterapi hastası için toplam 425-462 medikal fizikçiye ihtiyaç var.  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Türkiye'de dozimetrist, teknolojist gibi tedaviyi planlayan yardımcı meslek grupları olmadığı düşünülürse bu sayı tavsiye edilenden fazla olmalıdır. 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 LİNAC başına iki medikal fizikçinin önerisi de geniş çapta kabul görmektedir.  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Türkiye'de MV cihazlara düşen medikal fizikçi sayısı 1,58'dir.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MEDİKAL FİZİKÇİ</a:t>
            </a:r>
            <a:endParaRPr/>
          </a:p>
        </p:txBody>
      </p:sp>
      <p:sp>
        <p:nvSpPr>
          <p:cNvPr id="282" name="Google Shape;28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7053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 Tıpta Fizik ve Mühendislik Enstitüsü 2002 yılında radyoterapi alanındaki minimum medikal fizikçi sayısını belirlemek için önerilerde bulunan bir rapor yayınladı</a:t>
            </a:r>
            <a:endParaRPr/>
          </a:p>
          <a:p>
            <a:pPr indent="-47053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 Bu rapora göre gerekli fizikçi sayısı, cihazın ve tedavilerin karmaşıklığına ve bölümün işleyişine bağlıdır.  Hastaların planlama süresi seçilen tekniklere göre değiştiği için bu doğru bir yaklaşımdır.  </a:t>
            </a:r>
            <a:endParaRPr/>
          </a:p>
          <a:p>
            <a:pPr indent="-47053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Ayrıca hasta ve lineer akseleratör bazlı kalite kontrol prosedürleri dikkate alınmalıdır.  Medikal fizikçiler ayrıca radyasyon güvenliğinden, bölümdeki medikal fizik eğitiminden ve bölümün kalite süreçlerinden sorumludur. </a:t>
            </a:r>
            <a:endParaRPr/>
          </a:p>
          <a:p>
            <a:pPr indent="-47053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 Sadece hasta sayısına veya LA sayısına göre medikal fizikçi sayısını belirlemek gerçekçi değildir. 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MEDİKAL FİZİKÇİ</a:t>
            </a:r>
            <a:endParaRPr/>
          </a:p>
        </p:txBody>
      </p:sp>
      <p:sp>
        <p:nvSpPr>
          <p:cNvPr id="288" name="Google Shape;288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Türkiye'de hükümetin sağlık fizikçisi dediği bir medikal fizikçi ,kanuna göre sağlık fizikçisi, mezun olduktan sonra radyoterapi, nükleer tıp veya radyoloji alanlarından birinde yüksek lisans yapan kişi olarak tanımlanmaktadır. 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Tıbbi fizikçi olabilmek için fizik alanında lisans, fizik mühendisliği ve nükleer enerji mühendisliği alanında yüksek lisans ve sağlık fiziği alanında yüksek lisans derecesine sahip olmak gerekir. 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Türkiye'de çok sayıda sağlık fiziği lisansüstü programı bulunmaktadır.  Bunların bir kısmı radyoterapi merkezi olmayan kurumlarda bulunmaktadır. 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Bu öğrenciler sadece teorik dersler alarak mezun olurlar.  Klinik donanımı olmayan üniversitelerde lisansüstü programların açılmasına hiçbir engel yoktur.  Bazı programlardan mezun olan öğrenciler böylece gerekli uygulamalı eğitim almadan mezun olabilirler. 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Ayrıca yeni mezun bir kişinin deneyimli bir uzmanla gerekli deneyime sahip olmadan tek başına çalışmaya başlaması önerilmez. 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MEDİKAL FİZİKÇİ</a:t>
            </a:r>
            <a:endParaRPr/>
          </a:p>
        </p:txBody>
      </p:sp>
      <p:sp>
        <p:nvSpPr>
          <p:cNvPr id="294" name="Google Shape;294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EFOMP, yeni mezun bir medikal fizikçinin 5 yıl deneyimli bir medikal fizikçi ile çalışmasını önermektedir. 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Radyoterapide gerekli meslek gruplarına ulaşılmaya çalışılırken mesleki eğitimin kalitesi de göz ardı edilmemelidir.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Ne yazık ki, pratik uygulamada yüksek lisans programlarının eğitim kalitesi Türkiye'de tutarlı değildir. 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ESTRO-HERO çalışması, ülkelerin ekonomik koşullarının radyasyon onkologlarının sayısını etkilemediğini, ancak medikal fizikçi ve radyoterapi teknisyenlerinin sayısını etkilediğini ortaya koydu.  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Düşük gelirli ülkelerde medikal fizikçi ve teknisyen sayısı yüksek gelirli ülkelere göre daha düşüktür.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>
            <p:ph type="title"/>
          </p:nvPr>
        </p:nvSpPr>
        <p:spPr>
          <a:xfrm>
            <a:off x="838200" y="476969"/>
            <a:ext cx="10659373" cy="1469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tr-TR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GİRİŞ</a:t>
            </a:r>
            <a:endParaRPr/>
          </a:p>
        </p:txBody>
      </p:sp>
      <p:cxnSp>
        <p:nvCxnSpPr>
          <p:cNvPr id="120" name="Google Shape;120;p3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838200" y="2266345"/>
            <a:ext cx="5097780" cy="391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lang="tr-TR" sz="2000">
                <a:solidFill>
                  <a:srgbClr val="FFFFFF"/>
                </a:solidFill>
              </a:rPr>
              <a:t>1982'den itibaren EORTC üye merkezlerin radyoterapiyi içeren klinik araştırmalara katılımı için standartlar oluşturmak ve kontrol etmek için bir kalite güvence programı başlatmış.</a:t>
            </a:r>
            <a:endParaRPr b="1" sz="2000">
              <a:solidFill>
                <a:srgbClr val="FFFFF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lang="tr-TR" sz="2000">
                <a:solidFill>
                  <a:srgbClr val="FFFFFF"/>
                </a:solidFill>
              </a:rPr>
              <a:t>EORTC bununla ilgili bir anket oluşturmuş Aralık 2005 ve Ekim 2007 yılları arasında , 19 ülkeden 98 üye kuruluş anketleri online olarak cevaplamış.</a:t>
            </a:r>
            <a:endParaRPr b="1" sz="2000">
              <a:solidFill>
                <a:srgbClr val="FFFFFF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b="1" lang="tr-TR" sz="2000">
                <a:solidFill>
                  <a:srgbClr val="FFFFFF"/>
                </a:solidFill>
              </a:rPr>
              <a:t>Bu çalışmanın sonuçlarına göre yılda 98 merkezde toplamda 197 bin hasta tedavi edilmiş.(merkez başına 2016 hasta)</a:t>
            </a:r>
            <a:endParaRPr b="1" sz="2000">
              <a:solidFill>
                <a:srgbClr val="FFFFFF"/>
              </a:solidFill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lang="tr-T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258 hasta---&gt; 1 radyasyon onkologu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lang="tr-T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420 hasta---&gt; 1 medikal fizikçi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lang="tr-T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107 hasta ---&gt; 1 radyoterapi teknikeri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lang="tr-T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CT simülatöre---&gt; yıllık 488 hasta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lang="tr-TR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 klasik simülatöre---&gt;yıllık 1117 hasta</a:t>
            </a:r>
            <a:endParaRPr/>
          </a:p>
          <a:p>
            <a:pPr indent="1524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tin içeren bir resim&#10;&#10;Açıklama otomatik olarak oluşturuldu"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796" y="660845"/>
            <a:ext cx="2743200" cy="125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SONUÇ</a:t>
            </a:r>
            <a:endParaRPr/>
          </a:p>
        </p:txBody>
      </p:sp>
      <p:sp>
        <p:nvSpPr>
          <p:cNvPr id="300" name="Google Shape;300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 Radyoterapi, işgücünün ve finansal kaynakların doğru kullanımını gerektiren maliyetli bir tedavidir. 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Radyoterapi ile ilgili uluslararası kuruluşlar, altyapı ve insan ihtiyaçlarını belirlemek için yılda 450 hasta için bir lineer hızlandırıcı, yılda 200-250 hasta için bir radyasyon onkoloğu ve yılda 450-500 hasta için bir medikal fizikçi önererek kılavuzlar oluşturmuştur. 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Bu öneriler dikkate alındığında Türkiye son yıllarda önemli ilerlemeler kaydetmiştir. 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Türkiye'deki durum orta gelirli ülkelere göre daha iyi ama yüksek gelirli ülkelerdeki kadar iyi değil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/>
              <a:t>Ancak, bunların yalnızca kaba kurallar olduğu ve gereksinimlerin temel olarak nüfus yapısına, kanser insidansına ve çeşitli ülkelerde farklılık gösteren tedavi stratejilerine bağlı olduğu bilinmelidir.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6" name="Google Shape;306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              VAKTİNİZİ AYIRDIĞINIZ İÇİN TEŞEKKÜR EDERİM...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>
            <p:ph type="title"/>
          </p:nvPr>
        </p:nvSpPr>
        <p:spPr>
          <a:xfrm>
            <a:off x="493143" y="-37441"/>
            <a:ext cx="53875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tr-TR"/>
              <a:t>GİRİŞ</a:t>
            </a:r>
            <a:endParaRPr b="1"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48087" y="1293664"/>
            <a:ext cx="6710218" cy="52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tr-TR" sz="1800"/>
              <a:t>''</a:t>
            </a:r>
            <a:r>
              <a:rPr b="1" lang="tr-TR" sz="2400"/>
              <a:t>Kanser İçin Radyoterapi'' adlı proje ise ESTRO tarafından 2003 yılında baslatılmış.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tr-TR" sz="2400"/>
              <a:t>Projenin amacı bilgi toplamak ve Avrupa çapında altyapı ve personel yeterliliği konusunda genel yönergeler elde etmek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tr-TR" sz="2400"/>
              <a:t>Bu çalışmada ülkeler milli gelir düzeyine düşük (&lt;3000 $), orta (3.000-10.000 $) ve yüksek (&gt;10.000 $) olmak üzere 3 gruba ayrılmış.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tr-TR" sz="2400"/>
              <a:t>Anket soruları tüm ülkelere gönderilmiş ve cevaplar gelir gruplarına göre değerlendirilmiş.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tr-TR" sz="2400"/>
              <a:t>Avrupa nüfusunun %99'unu temsil eden 41 ülke yanıt vermiş.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tr-TR" sz="2400"/>
              <a:t>Lineer akseleratör ve personel sayısı ülkelerin %40'ında standarda uygun bulunmuş</a:t>
            </a:r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147" l="0" r="2" t="0"/>
          <a:stretch/>
        </p:blipFill>
        <p:spPr>
          <a:xfrm>
            <a:off x="6621294" y="1295416"/>
            <a:ext cx="5570706" cy="5562584"/>
          </a:xfrm>
          <a:custGeom>
            <a:rect b="b" l="l" r="r" t="t"/>
            <a:pathLst>
              <a:path extrusionOk="0"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GİRİŞ</a:t>
            </a:r>
            <a:endParaRPr/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Günümüzde sürekli artan bakım maliyetlerine karşı maliyet ve maliyet etkinliği konusunda objektif verilere ihtiyaç duyulmakta.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Bu nedenle ESTRO radyoterapinin sağlık ve ekonomik değerlendirmesi için bir veri tabanı modeli geliştirmek amacıyla Radyasyon Onkolojisinde Sağlık Ekonomisi(HERO) projesini başlatmış.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Avrupa gibi yıllık gelir düzeyi yüksek ülkelerde veri toplamak kolay olsa da düşük ve orta gelirli ülkelerde bu verilere ulaşmak nispeten daha zor olmuş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Grover ve ark. Yıllık milli geliri düşük ve orta olan ülkelerde RT merkezlerinin durumunu ortaya koymak için konuyla ilgili 49 makaleyi değerlendirerek RT ekipmanı için bir model ortaya koymaya çalışmış.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277483" y="56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GİRİŞ</a:t>
            </a:r>
            <a:endParaRPr/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378125" y="1236153"/>
            <a:ext cx="10774392" cy="5357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RT cihazlarının dağılımı oldukça heterojen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Örneğin Afrika'daki RT cihazlarının %60'ı Mısır'da bulunurken bunların çok azı diğer Afrika ülkelerinde bulunmakta ve çoğu cihazın yaşı 20'nin üstünde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Bu makalede karşılaştırma için kullanılan veriler Göksel ve ark. tarafından yayınlanan makaleden alınmış.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RT merkezlerinin mevcut durumu,cihaz çeşitliliği,medikal fizikçi,radyasyon onkologu,ve radyoterapi teknisyeni sayısı ve diğer ülkelerdeki durumla karşılaştırılması geleceğe yönelik planların yapılması için elzem görünmekte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5400"/>
          </a:p>
        </p:txBody>
      </p:sp>
      <p:sp>
        <p:nvSpPr>
          <p:cNvPr id="152" name="Google Shape;152;p7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tr-TR" sz="2200"/>
              <a:t>Türk Medikal Fizik Derneği tarafından yapılan bu çalışma RT'de kullanılan cihaz sayısını,teknik özelliklerini ve radyoterapideki iş gücünü belirlemeyi Türkiye'nin mevcut durumunun dünyadaki diğer ülkelerle karşılaştırmayı amaçlamıştır.</a:t>
            </a:r>
            <a:endParaRPr sz="2200"/>
          </a:p>
        </p:txBody>
      </p:sp>
      <p:pic>
        <p:nvPicPr>
          <p:cNvPr descr="metin, kişi, iç mekan, elektronik eşyalar içeren bir resim&#10;&#10;Açıklama otomatik olarak oluşturuldu" id="154" name="Google Shape;154;p7"/>
          <p:cNvPicPr preferRelativeResize="0"/>
          <p:nvPr/>
        </p:nvPicPr>
        <p:blipFill rotWithShape="1">
          <a:blip r:embed="rId3">
            <a:alphaModFix/>
          </a:blip>
          <a:srcRect b="-2" l="508" r="25768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MATERYAL VE METOD</a:t>
            </a:r>
            <a:endParaRPr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Türk Medikal Fizik Derneği, 141 radyoterapi merkezindeki sorumlu medikal fizikçilere, cihazların teknik özelliklerini, kurulduğu yılı, medikal fizikçi, radyasyon onkologu sayısını değerlendirmek için e-posta yoluyla online anket göndermiştir.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Radyoterapi merkezlerinin sayısı Türkiye Radyasyon Onkolojisi Derneği'nin internet sitesinden alınmış.Merkezlerin sorumlu fizikçilerine telefonla ulaşılarak anketlerin cevaplanması teşvik edilmiş.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Yanıtlar yedi bölgeye ayrılmış ve en yoğun nüfuslu ilk altı şehir değerlendirilmiş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MATERYAL VE METOD</a:t>
            </a:r>
            <a:endParaRPr/>
          </a:p>
        </p:txBody>
      </p:sp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Çalışmada toplanan veriler Aralık 2019'a aittir. Aralık 2019 itibariyle Türk nüfusu 83.154 milyondur.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Kanser insidansı 1000 kişide 3-3.2 olacak, bu da 245.000-265.000 yeni kanser hastası olacağı anlamına gelmekte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/>
              <a:t>Kanser hastalarının %60'ına radyoterapi uygulanmaktadır ve bu hastaların yaklaşık %25'inin metastaz ve nüks nedeniyle tekrar tedavi edilmesi gerekmektedir.  Bu durum, radyoterapi tedavisine ihtiyaç duyan hasta sayısının yılda 170.000-185.000 olması beklendiğini göstermekte.</a:t>
            </a:r>
            <a:endParaRPr/>
          </a:p>
          <a:p>
            <a:pPr indent="-1079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1079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2021-12-13T17:00:21Z</dcterms:created>
</cp:coreProperties>
</file>