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4" r:id="rId4"/>
    <p:sldId id="268" r:id="rId5"/>
    <p:sldId id="271" r:id="rId6"/>
    <p:sldId id="270" r:id="rId7"/>
    <p:sldId id="262" r:id="rId8"/>
    <p:sldId id="258" r:id="rId9"/>
    <p:sldId id="263" r:id="rId10"/>
    <p:sldId id="260" r:id="rId11"/>
    <p:sldId id="261" r:id="rId12"/>
    <p:sldId id="264" r:id="rId13"/>
    <p:sldId id="259" r:id="rId14"/>
    <p:sldId id="265" r:id="rId15"/>
    <p:sldId id="267" r:id="rId16"/>
    <p:sldId id="266" r:id="rId17"/>
    <p:sldId id="288" r:id="rId18"/>
    <p:sldId id="291" r:id="rId19"/>
    <p:sldId id="289" r:id="rId20"/>
    <p:sldId id="290" r:id="rId21"/>
    <p:sldId id="293" r:id="rId22"/>
    <p:sldId id="294" r:id="rId23"/>
    <p:sldId id="292" r:id="rId24"/>
    <p:sldId id="275" r:id="rId25"/>
    <p:sldId id="276" r:id="rId26"/>
    <p:sldId id="278" r:id="rId27"/>
    <p:sldId id="277" r:id="rId28"/>
    <p:sldId id="295" r:id="rId29"/>
    <p:sldId id="279" r:id="rId30"/>
    <p:sldId id="280" r:id="rId31"/>
    <p:sldId id="281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1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4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8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8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4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8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8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1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AA92-90EC-4624-A421-D592D717EB9F}" type="datetimeFigureOut">
              <a:rPr lang="tr-TR" smtClean="0"/>
              <a:t>15.11.2024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44203C-8B87-4435-9985-FAE99A1E4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1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dirty="0" err="1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MeME</a:t>
            </a:r>
            <a:r>
              <a:rPr lang="tr-TR" sz="44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 KANSERİNDE HİPO-FRAKSİYON RADYOTERAPİ VE AKSELERE PARSİYEL MEME IŞINLAMASI</a:t>
            </a:r>
            <a:endParaRPr lang="tr-TR" sz="44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Bahnschrift SemiBold Condensed" panose="020B0502040204020203" pitchFamily="34" charset="0"/>
              </a:rPr>
              <a:t>DR.BERKE BARUT</a:t>
            </a:r>
            <a:endParaRPr lang="tr-T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4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START-A SONUÇLARI (</a:t>
            </a:r>
            <a:r>
              <a:rPr lang="tr-TR" sz="2800" dirty="0" err="1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loko-rejyonel</a:t>
            </a:r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)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853753"/>
            <a:ext cx="3773564" cy="3676189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04" y="2362924"/>
            <a:ext cx="4363059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Start-a sonuçları (normal doku </a:t>
            </a:r>
            <a:r>
              <a:rPr lang="tr-TR" sz="2800" dirty="0" err="1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toksisitesi</a:t>
            </a:r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)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853754"/>
            <a:ext cx="4357038" cy="392312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06" y="1853754"/>
            <a:ext cx="3657138" cy="392312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672251" y="2969623"/>
            <a:ext cx="1663338" cy="2786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72251" y="4493623"/>
            <a:ext cx="1663338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3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START B</a:t>
            </a:r>
            <a:endParaRPr lang="tr-TR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455819"/>
            <a:ext cx="9203277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7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 smtClean="0">
                <a:solidFill>
                  <a:srgbClr val="0070C0"/>
                </a:solidFill>
              </a:rPr>
              <a:t>Method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1578" y="2015733"/>
            <a:ext cx="5863621" cy="3235536"/>
          </a:xfrm>
        </p:spPr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1999-2001</a:t>
            </a:r>
            <a:r>
              <a:rPr lang="tr-TR" dirty="0" smtClean="0"/>
              <a:t> yılları arasında</a:t>
            </a:r>
          </a:p>
          <a:p>
            <a:r>
              <a:rPr lang="tr-TR" dirty="0" smtClean="0"/>
              <a:t>6 yıllık </a:t>
            </a:r>
            <a:r>
              <a:rPr lang="tr-TR" dirty="0" err="1" smtClean="0"/>
              <a:t>median</a:t>
            </a:r>
            <a:r>
              <a:rPr lang="tr-TR" dirty="0" smtClean="0"/>
              <a:t> takip</a:t>
            </a:r>
          </a:p>
          <a:p>
            <a:r>
              <a:rPr lang="tr-TR" dirty="0" smtClean="0"/>
              <a:t>İngiltere'deki </a:t>
            </a:r>
            <a:r>
              <a:rPr lang="tr-TR" dirty="0"/>
              <a:t>23 </a:t>
            </a:r>
            <a:r>
              <a:rPr lang="tr-TR" dirty="0" smtClean="0"/>
              <a:t>merkez</a:t>
            </a:r>
          </a:p>
          <a:p>
            <a:r>
              <a:rPr lang="tr-TR" dirty="0" smtClean="0"/>
              <a:t>pT1-3a </a:t>
            </a:r>
            <a:r>
              <a:rPr lang="tr-TR" dirty="0"/>
              <a:t>pN0-1 M0) olan 2215 </a:t>
            </a:r>
            <a:r>
              <a:rPr lang="tr-TR" dirty="0" smtClean="0"/>
              <a:t>hasta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50Gy (2Gy x25 Fraksiyon)  </a:t>
            </a:r>
            <a:r>
              <a:rPr lang="tr-TR" dirty="0" err="1" smtClean="0"/>
              <a:t>Vs</a:t>
            </a:r>
            <a:r>
              <a:rPr lang="tr-TR" dirty="0" smtClean="0"/>
              <a:t>  </a:t>
            </a:r>
            <a:r>
              <a:rPr lang="tr-TR" dirty="0" smtClean="0">
                <a:solidFill>
                  <a:srgbClr val="00B050"/>
                </a:solidFill>
              </a:rPr>
              <a:t>40Gy (2,67Gy x15Fraksiyon)</a:t>
            </a:r>
          </a:p>
          <a:p>
            <a:r>
              <a:rPr lang="tr-TR" dirty="0" err="1"/>
              <a:t>Adjuvan</a:t>
            </a:r>
            <a:r>
              <a:rPr lang="tr-TR" dirty="0"/>
              <a:t> sistemik tedavi kullanımı kaydedildi ve kemoterapi ile radyoterapi arasında en az 2 haftalık bir aralık olması gerektiği belirtildi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PTVwholebreast</a:t>
            </a:r>
            <a:r>
              <a:rPr lang="tr-TR" dirty="0" smtClean="0"/>
              <a:t> ; </a:t>
            </a:r>
            <a:r>
              <a:rPr lang="tr-TR" dirty="0" err="1" smtClean="0"/>
              <a:t>palpabl</a:t>
            </a:r>
            <a:r>
              <a:rPr lang="tr-TR" dirty="0" smtClean="0"/>
              <a:t> meme dokusuna 1 cm marj verilerek oluşturuldu.</a:t>
            </a:r>
          </a:p>
          <a:p>
            <a:r>
              <a:rPr lang="tr-TR" dirty="0" err="1" smtClean="0"/>
              <a:t>Rejyonel</a:t>
            </a:r>
            <a:r>
              <a:rPr lang="tr-TR" dirty="0" smtClean="0"/>
              <a:t> lenf </a:t>
            </a:r>
            <a:r>
              <a:rPr lang="tr-TR" dirty="0" err="1" smtClean="0"/>
              <a:t>nodu</a:t>
            </a:r>
            <a:r>
              <a:rPr lang="tr-TR" dirty="0" smtClean="0"/>
              <a:t> ışınlaması </a:t>
            </a:r>
            <a:r>
              <a:rPr lang="tr-TR" dirty="0" err="1" smtClean="0"/>
              <a:t>endike</a:t>
            </a:r>
            <a:r>
              <a:rPr lang="tr-TR" dirty="0" smtClean="0"/>
              <a:t> olan hastalarda PTV </a:t>
            </a:r>
            <a:r>
              <a:rPr lang="tr-TR" dirty="0" err="1" smtClean="0"/>
              <a:t>supraklaviküler</a:t>
            </a:r>
            <a:r>
              <a:rPr lang="tr-TR" dirty="0" smtClean="0"/>
              <a:t> lenf </a:t>
            </a:r>
            <a:r>
              <a:rPr lang="tr-TR" dirty="0" err="1" smtClean="0"/>
              <a:t>nodu</a:t>
            </a:r>
            <a:r>
              <a:rPr lang="tr-TR" dirty="0" smtClean="0"/>
              <a:t> ve </a:t>
            </a:r>
            <a:r>
              <a:rPr lang="tr-TR" dirty="0" err="1" smtClean="0"/>
              <a:t>aksiiller</a:t>
            </a:r>
            <a:r>
              <a:rPr lang="tr-TR" dirty="0" smtClean="0"/>
              <a:t> seviyelere 1 cm marj verilerek oluşturuldu. Hastalara 10 </a:t>
            </a:r>
            <a:r>
              <a:rPr lang="tr-TR" dirty="0" err="1" smtClean="0"/>
              <a:t>Gy</a:t>
            </a:r>
            <a:r>
              <a:rPr lang="tr-TR" dirty="0" smtClean="0"/>
              <a:t> (2Gy x 5 Fraksiyon) </a:t>
            </a:r>
            <a:r>
              <a:rPr lang="tr-TR" dirty="0" err="1" smtClean="0"/>
              <a:t>boost</a:t>
            </a:r>
            <a:r>
              <a:rPr lang="tr-TR" dirty="0" smtClean="0"/>
              <a:t> radyoterapi eklendi.</a:t>
            </a:r>
          </a:p>
          <a:p>
            <a:r>
              <a:rPr lang="tr-TR" dirty="0" err="1" smtClean="0">
                <a:solidFill>
                  <a:srgbClr val="00B0F0"/>
                </a:solidFill>
              </a:rPr>
              <a:t>Primer</a:t>
            </a:r>
            <a:r>
              <a:rPr lang="tr-TR" dirty="0" smtClean="0">
                <a:solidFill>
                  <a:srgbClr val="00B0F0"/>
                </a:solidFill>
              </a:rPr>
              <a:t> sonlanım noktaları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Lokorejyonel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T</a:t>
            </a:r>
            <a:r>
              <a:rPr lang="tr-TR" dirty="0" smtClean="0">
                <a:sym typeface="Wingdings" panose="05000000000000000000" pitchFamily="2" charset="2"/>
              </a:rPr>
              <a:t>ümör </a:t>
            </a:r>
            <a:r>
              <a:rPr lang="tr-TR" dirty="0" err="1" smtClean="0">
                <a:sym typeface="Wingdings" panose="05000000000000000000" pitchFamily="2" charset="2"/>
              </a:rPr>
              <a:t>Nüksü</a:t>
            </a:r>
            <a:r>
              <a:rPr lang="tr-TR" dirty="0" smtClean="0">
                <a:sym typeface="Wingdings" panose="05000000000000000000" pitchFamily="2" charset="2"/>
              </a:rPr>
              <a:t> , Geç dönem yan etkiler , Yaşam kalitesi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662" y="194048"/>
            <a:ext cx="3822654" cy="569008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752115" y="435429"/>
            <a:ext cx="731519" cy="287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9544595" y="435429"/>
            <a:ext cx="783771" cy="2873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69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77" y="409303"/>
            <a:ext cx="7470138" cy="5207726"/>
          </a:xfrm>
        </p:spPr>
      </p:pic>
      <p:sp>
        <p:nvSpPr>
          <p:cNvPr id="5" name="Dikdörtgen 4"/>
          <p:cNvSpPr/>
          <p:nvPr/>
        </p:nvSpPr>
        <p:spPr>
          <a:xfrm>
            <a:off x="4929051" y="635726"/>
            <a:ext cx="1515292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441825" y="635726"/>
            <a:ext cx="1552643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74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START-B Çalışması SONUÇLARI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1580" y="2015732"/>
            <a:ext cx="8310730" cy="3450613"/>
          </a:xfrm>
        </p:spPr>
        <p:txBody>
          <a:bodyPr/>
          <a:lstStyle/>
          <a:p>
            <a:r>
              <a:rPr lang="tr-TR" sz="1600" dirty="0"/>
              <a:t>6,0 yıllık ortanca takipten sonra </a:t>
            </a:r>
            <a:r>
              <a:rPr lang="tr-TR" sz="1600" dirty="0" smtClean="0"/>
              <a:t>, 5 </a:t>
            </a:r>
            <a:r>
              <a:rPr lang="tr-TR" sz="1600" dirty="0"/>
              <a:t>yılda lokal-bölgesel tümör </a:t>
            </a:r>
            <a:r>
              <a:rPr lang="tr-TR" sz="1600" dirty="0" err="1"/>
              <a:t>nüks</a:t>
            </a:r>
            <a:r>
              <a:rPr lang="tr-TR" sz="1600" dirty="0"/>
              <a:t> oranı </a:t>
            </a:r>
            <a:r>
              <a:rPr lang="tr-TR" sz="1600" dirty="0">
                <a:solidFill>
                  <a:srgbClr val="92D050"/>
                </a:solidFill>
              </a:rPr>
              <a:t>40 </a:t>
            </a:r>
            <a:r>
              <a:rPr lang="tr-TR" sz="1600" dirty="0" err="1">
                <a:solidFill>
                  <a:srgbClr val="92D050"/>
                </a:solidFill>
              </a:rPr>
              <a:t>Gy</a:t>
            </a:r>
            <a:r>
              <a:rPr lang="tr-TR" sz="1600" dirty="0"/>
              <a:t> grubunda %</a:t>
            </a:r>
            <a:r>
              <a:rPr lang="tr-TR" sz="1600" dirty="0" smtClean="0"/>
              <a:t>2,2 </a:t>
            </a:r>
            <a:r>
              <a:rPr lang="tr-TR" sz="1600" dirty="0"/>
              <a:t>ve </a:t>
            </a:r>
            <a:r>
              <a:rPr lang="tr-TR" sz="1600" dirty="0">
                <a:solidFill>
                  <a:srgbClr val="FF0000"/>
                </a:solidFill>
              </a:rPr>
              <a:t>50 </a:t>
            </a:r>
            <a:r>
              <a:rPr lang="tr-TR" sz="1600" dirty="0" err="1">
                <a:solidFill>
                  <a:srgbClr val="FF0000"/>
                </a:solidFill>
              </a:rPr>
              <a:t>Gy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grubunda %</a:t>
            </a:r>
            <a:r>
              <a:rPr lang="tr-TR" sz="1600" dirty="0" smtClean="0"/>
              <a:t>3,3 bulundu.</a:t>
            </a:r>
          </a:p>
          <a:p>
            <a:r>
              <a:rPr lang="tr-TR" sz="1600" dirty="0" err="1"/>
              <a:t>Fotoğrafik</a:t>
            </a:r>
            <a:r>
              <a:rPr lang="tr-TR" sz="1600" dirty="0"/>
              <a:t> ve hasta öz değerlendirmeleri, </a:t>
            </a:r>
            <a:r>
              <a:rPr lang="tr-TR" sz="1600" dirty="0">
                <a:solidFill>
                  <a:srgbClr val="92D050"/>
                </a:solidFill>
              </a:rPr>
              <a:t>40 </a:t>
            </a:r>
            <a:r>
              <a:rPr lang="tr-TR" sz="1600" dirty="0" err="1">
                <a:solidFill>
                  <a:srgbClr val="92D050"/>
                </a:solidFill>
              </a:rPr>
              <a:t>Gy'den</a:t>
            </a:r>
            <a:r>
              <a:rPr lang="tr-TR" sz="1600" dirty="0">
                <a:solidFill>
                  <a:srgbClr val="92D050"/>
                </a:solidFill>
              </a:rPr>
              <a:t> </a:t>
            </a:r>
            <a:r>
              <a:rPr lang="tr-TR" sz="1600" dirty="0"/>
              <a:t>sonra geç yan etki oranlarının </a:t>
            </a:r>
            <a:r>
              <a:rPr lang="tr-TR" sz="1600" dirty="0">
                <a:solidFill>
                  <a:srgbClr val="FF0000"/>
                </a:solidFill>
              </a:rPr>
              <a:t>50 </a:t>
            </a:r>
            <a:r>
              <a:rPr lang="tr-TR" sz="1600" dirty="0" err="1">
                <a:solidFill>
                  <a:srgbClr val="FF0000"/>
                </a:solidFill>
              </a:rPr>
              <a:t>Gy'den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sonraya göre daha düşük olduğunu gösterdi.</a:t>
            </a:r>
            <a:endParaRPr lang="tr-TR" sz="1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25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 start-b Sonuçları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1853754"/>
            <a:ext cx="3372970" cy="34496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50" y="1853754"/>
            <a:ext cx="2699656" cy="35107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815848" y="2852057"/>
            <a:ext cx="644434" cy="3744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3347071" y="2573382"/>
            <a:ext cx="226422" cy="278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971" y="1853754"/>
            <a:ext cx="4643029" cy="351072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0981510" y="2673532"/>
            <a:ext cx="592181" cy="1985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0398034" y="2673532"/>
            <a:ext cx="583476" cy="1985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36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Önerilen </a:t>
            </a:r>
            <a:r>
              <a:rPr lang="tr-TR" sz="2800" dirty="0" err="1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dose-constrain</a:t>
            </a:r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 (rtog1005)</a:t>
            </a:r>
            <a:endParaRPr lang="tr-TR" sz="28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8" y="1930400"/>
            <a:ext cx="4506635" cy="3567753"/>
          </a:xfrm>
        </p:spPr>
      </p:pic>
    </p:spTree>
    <p:extLst>
      <p:ext uri="{BB962C8B-B14F-4D97-AF65-F5344CB8AC3E}">
        <p14:creationId xmlns:p14="http://schemas.microsoft.com/office/powerpoint/2010/main" val="275623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FAST </a:t>
            </a:r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ÇALIŞMASI(ultra-</a:t>
            </a:r>
            <a:r>
              <a:rPr lang="tr-TR" sz="2800" dirty="0" err="1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hipofraksiyon</a:t>
            </a:r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)</a:t>
            </a:r>
            <a:endParaRPr lang="tr-TR" sz="28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1" y="2355273"/>
            <a:ext cx="9315382" cy="2616407"/>
          </a:xfrm>
        </p:spPr>
      </p:pic>
    </p:spTree>
    <p:extLst>
      <p:ext uri="{BB962C8B-B14F-4D97-AF65-F5344CB8AC3E}">
        <p14:creationId xmlns:p14="http://schemas.microsoft.com/office/powerpoint/2010/main" val="396252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FAST  ÇALIŞMASI</a:t>
            </a:r>
            <a:endParaRPr lang="tr-TR" sz="28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Condensed" panose="020B0502040204020203" pitchFamily="34" charset="0"/>
              </a:rPr>
              <a:t>Toplamda 915 hasta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Çalışmaya &gt;18 yaş,Pt1-2,pN0 hastalar dahil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KT özellikleri bilinmiyor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Hastalar 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50 </a:t>
            </a:r>
            <a:r>
              <a:rPr lang="tr-TR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Gy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/25 </a:t>
            </a:r>
            <a:r>
              <a:rPr lang="tr-TR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Fr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tr-TR" dirty="0" smtClean="0">
                <a:latin typeface="Bahnschrift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28.5Gy/5Fr</a:t>
            </a:r>
            <a:r>
              <a:rPr lang="tr-TR" dirty="0" smtClean="0">
                <a:latin typeface="Bahnschrift Condensed" panose="020B0502040204020203" pitchFamily="34" charset="0"/>
              </a:rPr>
              <a:t>(haftada bir) ve </a:t>
            </a:r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30Gy/5Fr</a:t>
            </a:r>
            <a:r>
              <a:rPr lang="tr-TR" dirty="0" smtClean="0">
                <a:latin typeface="Bahnschrift Condensed" panose="020B0502040204020203" pitchFamily="34" charset="0"/>
              </a:rPr>
              <a:t>(haftada bir)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Hastalara </a:t>
            </a:r>
            <a:r>
              <a:rPr lang="tr-TR" dirty="0" err="1" smtClean="0">
                <a:latin typeface="Bahnschrift Condensed" panose="020B0502040204020203" pitchFamily="34" charset="0"/>
              </a:rPr>
              <a:t>boost</a:t>
            </a:r>
            <a:r>
              <a:rPr lang="tr-TR" dirty="0" smtClean="0">
                <a:latin typeface="Bahnschrift Condensed" panose="020B0502040204020203" pitchFamily="34" charset="0"/>
              </a:rPr>
              <a:t> uygulanmıyor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Ortalama 9.9 yıl izlem süresi</a:t>
            </a:r>
          </a:p>
        </p:txBody>
      </p:sp>
    </p:spTree>
    <p:extLst>
      <p:ext uri="{BB962C8B-B14F-4D97-AF65-F5344CB8AC3E}">
        <p14:creationId xmlns:p14="http://schemas.microsoft.com/office/powerpoint/2010/main" val="380059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HİPOFRAKSİYONE RADYOTERAPİ RADYOBİYOLOJİSİ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Hipofraksiyone</a:t>
            </a:r>
            <a:r>
              <a:rPr lang="tr-TR" dirty="0" smtClean="0"/>
              <a:t> Radyoterapi , tedavi başına reçete edilen dozun 2 </a:t>
            </a:r>
            <a:r>
              <a:rPr lang="tr-TR" dirty="0" err="1" smtClean="0"/>
              <a:t>Gy</a:t>
            </a:r>
            <a:r>
              <a:rPr lang="tr-TR" dirty="0" smtClean="0"/>
              <a:t> den büyük olduğu radyoterapi şemalarıdır.</a:t>
            </a:r>
          </a:p>
          <a:p>
            <a:r>
              <a:rPr lang="tr-TR" dirty="0" smtClean="0"/>
              <a:t>Memeye klasik konvansiyonel 2 </a:t>
            </a:r>
            <a:r>
              <a:rPr lang="tr-TR" dirty="0" err="1" smtClean="0"/>
              <a:t>Gy</a:t>
            </a:r>
            <a:r>
              <a:rPr lang="tr-TR" dirty="0" smtClean="0"/>
              <a:t> tedavi dozu reçete edilirse , memenin alfa/beta değerini 4 olarak alırsak BED değeri 90 olmaktadır</a:t>
            </a:r>
          </a:p>
          <a:p>
            <a:r>
              <a:rPr lang="tr-TR" dirty="0" smtClean="0"/>
              <a:t>Aynı tedaviyi 2.66 </a:t>
            </a:r>
            <a:r>
              <a:rPr lang="tr-TR" dirty="0" err="1" smtClean="0"/>
              <a:t>Gy</a:t>
            </a:r>
            <a:r>
              <a:rPr lang="tr-TR" dirty="0" smtClean="0"/>
              <a:t> dan 40 </a:t>
            </a:r>
            <a:r>
              <a:rPr lang="tr-TR" dirty="0" err="1" smtClean="0"/>
              <a:t>Gy</a:t>
            </a:r>
            <a:r>
              <a:rPr lang="tr-TR" dirty="0" smtClean="0"/>
              <a:t> doz reçete edersek BED değeri 66,6 olmaktadır.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016" y="3172546"/>
            <a:ext cx="1352550" cy="7715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016" y="4106049"/>
            <a:ext cx="13525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3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FAST ÇALIŞMASI</a:t>
            </a:r>
            <a:endParaRPr lang="tr-TR" sz="28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Condensed" panose="020B0502040204020203" pitchFamily="34" charset="0"/>
              </a:rPr>
              <a:t>Lokal </a:t>
            </a:r>
            <a:r>
              <a:rPr lang="tr-TR" dirty="0" err="1" smtClean="0">
                <a:latin typeface="Bahnschrift Condensed" panose="020B0502040204020203" pitchFamily="34" charset="0"/>
              </a:rPr>
              <a:t>Rekürrens</a:t>
            </a:r>
            <a:r>
              <a:rPr lang="tr-TR" dirty="0" smtClean="0">
                <a:latin typeface="Bahnschrift Condensed" panose="020B0502040204020203" pitchFamily="34" charset="0"/>
              </a:rPr>
              <a:t> Yüzdeleri sırasıyla 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%1.0</a:t>
            </a:r>
            <a:r>
              <a:rPr lang="tr-TR" dirty="0" smtClean="0">
                <a:latin typeface="Bahnschrift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%1.3 </a:t>
            </a:r>
            <a:r>
              <a:rPr lang="tr-TR" dirty="0" smtClean="0">
                <a:latin typeface="Bahnschrift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%1.0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Ciddi </a:t>
            </a:r>
            <a:r>
              <a:rPr lang="tr-TR" dirty="0" err="1" smtClean="0">
                <a:latin typeface="Bahnschrift Condensed" panose="020B0502040204020203" pitchFamily="34" charset="0"/>
              </a:rPr>
              <a:t>Toksisite</a:t>
            </a:r>
            <a:r>
              <a:rPr lang="tr-TR" dirty="0" smtClean="0">
                <a:latin typeface="Bahnschrift Condensed" panose="020B0502040204020203" pitchFamily="34" charset="0"/>
              </a:rPr>
              <a:t>(Grade 2 ve üzeri) oranları sırasıyla 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%9.1 </a:t>
            </a:r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%18.4 </a:t>
            </a:r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, %14.6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Yaklaşık olarak </a:t>
            </a:r>
            <a:r>
              <a:rPr lang="tr-TR" dirty="0" err="1" smtClean="0">
                <a:latin typeface="Bahnschrift Condensed" panose="020B0502040204020203" pitchFamily="34" charset="0"/>
              </a:rPr>
              <a:t>benzeer</a:t>
            </a:r>
            <a:r>
              <a:rPr lang="tr-TR" dirty="0" smtClean="0">
                <a:latin typeface="Bahnschrift Condensed" panose="020B0502040204020203" pitchFamily="34" charset="0"/>
              </a:rPr>
              <a:t> Lokal Kontrol oranları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Akut </a:t>
            </a:r>
            <a:r>
              <a:rPr lang="tr-TR" dirty="0" err="1" smtClean="0">
                <a:latin typeface="Bahnschrift Condensed" panose="020B0502040204020203" pitchFamily="34" charset="0"/>
              </a:rPr>
              <a:t>Toksisite</a:t>
            </a:r>
            <a:r>
              <a:rPr lang="tr-TR" dirty="0" smtClean="0">
                <a:latin typeface="Bahnschrift Condensed" panose="020B0502040204020203" pitchFamily="34" charset="0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</a:rPr>
              <a:t>hipofraksiyon</a:t>
            </a:r>
            <a:r>
              <a:rPr lang="tr-TR" dirty="0" smtClean="0">
                <a:latin typeface="Bahnschrift Condensed" panose="020B0502040204020203" pitchFamily="34" charset="0"/>
              </a:rPr>
              <a:t> kollarında daha az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Geç </a:t>
            </a:r>
            <a:r>
              <a:rPr lang="tr-TR" dirty="0" err="1" smtClean="0">
                <a:latin typeface="Bahnschrift Condensed" panose="020B0502040204020203" pitchFamily="34" charset="0"/>
              </a:rPr>
              <a:t>Toksisiteler</a:t>
            </a:r>
            <a:r>
              <a:rPr lang="tr-TR" dirty="0" smtClean="0">
                <a:latin typeface="Bahnschrift Condensed" panose="020B0502040204020203" pitchFamily="34" charset="0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</a:rPr>
              <a:t>Hipofraksiyon</a:t>
            </a:r>
            <a:r>
              <a:rPr lang="tr-TR" dirty="0" smtClean="0">
                <a:latin typeface="Bahnschrift Condensed" panose="020B0502040204020203" pitchFamily="34" charset="0"/>
              </a:rPr>
              <a:t> kolunda daha yüksek</a:t>
            </a:r>
            <a:endParaRPr lang="tr-TR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3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FAST-FORWARD ÇALIŞMASI</a:t>
            </a:r>
            <a:endParaRPr lang="tr-TR" sz="28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7491"/>
            <a:ext cx="12108873" cy="22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FAST-FORWARD ÇALIŞMASI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Condensed" panose="020B0502040204020203" pitchFamily="34" charset="0"/>
              </a:rPr>
              <a:t>Toplamda 4096 hasta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&gt;18 yaş ,pT1-3 , pN0 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Ortalama izlem süresi 6 yıl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Hastalar 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40Gy/15 </a:t>
            </a:r>
            <a:r>
              <a:rPr lang="tr-TR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Fr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tr-TR" dirty="0" smtClean="0">
                <a:latin typeface="Bahnschrift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26Gy/5 </a:t>
            </a:r>
            <a:r>
              <a:rPr lang="tr-TR" dirty="0" err="1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Fr</a:t>
            </a:r>
            <a:r>
              <a:rPr lang="tr-TR" dirty="0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 </a:t>
            </a:r>
            <a:r>
              <a:rPr lang="tr-TR" dirty="0" smtClean="0">
                <a:latin typeface="Bahnschrift Condensed" panose="020B0502040204020203" pitchFamily="34" charset="0"/>
              </a:rPr>
              <a:t>ve </a:t>
            </a:r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27Gy/5Fr </a:t>
            </a:r>
            <a:r>
              <a:rPr lang="tr-TR" dirty="0" smtClean="0">
                <a:latin typeface="Bahnschrift Condensed" panose="020B0502040204020203" pitchFamily="34" charset="0"/>
              </a:rPr>
              <a:t>kollarına </a:t>
            </a:r>
            <a:r>
              <a:rPr lang="tr-TR" dirty="0" err="1" smtClean="0">
                <a:latin typeface="Bahnschrift Condensed" panose="020B0502040204020203" pitchFamily="34" charset="0"/>
              </a:rPr>
              <a:t>randomize</a:t>
            </a:r>
            <a:r>
              <a:rPr lang="tr-TR" dirty="0" smtClean="0">
                <a:latin typeface="Bahnschrift Condensed" panose="020B0502040204020203" pitchFamily="34" charset="0"/>
              </a:rPr>
              <a:t> ediliyor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Hastalara </a:t>
            </a:r>
            <a:r>
              <a:rPr lang="tr-TR" dirty="0" err="1" smtClean="0">
                <a:latin typeface="Bahnschrift Condensed" panose="020B0502040204020203" pitchFamily="34" charset="0"/>
              </a:rPr>
              <a:t>boost</a:t>
            </a:r>
            <a:r>
              <a:rPr lang="tr-TR" dirty="0" smtClean="0">
                <a:latin typeface="Bahnschrift Condensed" panose="020B0502040204020203" pitchFamily="34" charset="0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</a:rPr>
              <a:t>opsiyonel</a:t>
            </a:r>
            <a:r>
              <a:rPr lang="tr-TR" dirty="0" smtClean="0">
                <a:latin typeface="Bahnschrift Condensed" panose="020B0502040204020203" pitchFamily="34" charset="0"/>
              </a:rPr>
              <a:t> olarak uygulanmış (Her kolda yaklaşık % 25 hastaya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663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FAST-FORWARD ÇALIŞMASI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ahnschrift Condensed" panose="020B0502040204020203" pitchFamily="34" charset="0"/>
              </a:rPr>
              <a:t>Lokal </a:t>
            </a:r>
            <a:r>
              <a:rPr lang="tr-TR" dirty="0" err="1" smtClean="0">
                <a:latin typeface="Bahnschrift Condensed" panose="020B0502040204020203" pitchFamily="34" charset="0"/>
              </a:rPr>
              <a:t>Rekürrens</a:t>
            </a:r>
            <a:r>
              <a:rPr lang="tr-TR" dirty="0" smtClean="0">
                <a:latin typeface="Bahnschrift Condensed" panose="020B0502040204020203" pitchFamily="34" charset="0"/>
              </a:rPr>
              <a:t> oranları sırasıyla 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%2.1 </a:t>
            </a:r>
            <a:r>
              <a:rPr lang="tr-TR" dirty="0" smtClean="0">
                <a:latin typeface="Bahnschrift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% 1.4 </a:t>
            </a:r>
            <a:r>
              <a:rPr lang="tr-TR" dirty="0" smtClean="0">
                <a:latin typeface="Bahnschrift Condensed" panose="020B0502040204020203" pitchFamily="34" charset="0"/>
              </a:rPr>
              <a:t>, </a:t>
            </a:r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%1.7</a:t>
            </a:r>
          </a:p>
          <a:p>
            <a:r>
              <a:rPr lang="tr-TR" dirty="0" smtClean="0">
                <a:latin typeface="Bahnschrift Condensed" panose="020B0502040204020203" pitchFamily="34" charset="0"/>
              </a:rPr>
              <a:t>Akut </a:t>
            </a:r>
            <a:r>
              <a:rPr lang="tr-TR" dirty="0" err="1" smtClean="0">
                <a:latin typeface="Bahnschrift Condensed" panose="020B0502040204020203" pitchFamily="34" charset="0"/>
              </a:rPr>
              <a:t>toksisite</a:t>
            </a:r>
            <a:r>
              <a:rPr lang="tr-TR" dirty="0" smtClean="0">
                <a:latin typeface="Bahnschrift Condensed" panose="020B0502040204020203" pitchFamily="34" charset="0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</a:rPr>
              <a:t>hipofraksiyon</a:t>
            </a:r>
            <a:r>
              <a:rPr lang="tr-TR" dirty="0" smtClean="0">
                <a:latin typeface="Bahnschrift Condensed" panose="020B0502040204020203" pitchFamily="34" charset="0"/>
              </a:rPr>
              <a:t> kollarında daha az</a:t>
            </a:r>
          </a:p>
          <a:p>
            <a:r>
              <a:rPr lang="tr-TR" dirty="0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26 </a:t>
            </a:r>
            <a:r>
              <a:rPr lang="tr-TR" dirty="0" err="1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Gy</a:t>
            </a:r>
            <a:r>
              <a:rPr lang="tr-TR" dirty="0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</a:rPr>
              <a:t>vs</a:t>
            </a:r>
            <a:r>
              <a:rPr lang="tr-TR" dirty="0" smtClean="0">
                <a:latin typeface="Bahnschrift Condensed" panose="020B0502040204020203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40 </a:t>
            </a:r>
            <a:r>
              <a:rPr lang="tr-TR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Gy</a:t>
            </a:r>
            <a:r>
              <a:rPr lang="tr-TR" dirty="0" err="1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Geç</a:t>
            </a:r>
            <a:r>
              <a:rPr lang="tr-TR" dirty="0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toksisite</a:t>
            </a:r>
            <a:r>
              <a:rPr lang="tr-TR" dirty="0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 ve kozmetik sonuçlar benzer </a:t>
            </a:r>
          </a:p>
          <a:p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27 </a:t>
            </a:r>
            <a:r>
              <a:rPr lang="tr-TR" dirty="0" err="1" smtClean="0">
                <a:solidFill>
                  <a:srgbClr val="7030A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Gy</a:t>
            </a:r>
            <a:r>
              <a:rPr lang="tr-TR" dirty="0" smtClean="0">
                <a:solidFill>
                  <a:srgbClr val="7030A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vs</a:t>
            </a:r>
            <a:r>
              <a:rPr lang="tr-TR" dirty="0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40 </a:t>
            </a:r>
            <a:r>
              <a:rPr lang="tr-TR" dirty="0" err="1" smtClean="0">
                <a:solidFill>
                  <a:srgbClr val="FF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Gy</a:t>
            </a:r>
            <a:r>
              <a:rPr lang="tr-TR" dirty="0" err="1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Geç</a:t>
            </a:r>
            <a:r>
              <a:rPr lang="tr-TR" dirty="0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tr-TR" dirty="0" err="1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toksisite</a:t>
            </a:r>
            <a:r>
              <a:rPr lang="tr-TR" dirty="0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 ve kozmetik sonuçlar daha kötü</a:t>
            </a:r>
            <a:endParaRPr lang="tr-TR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7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804518"/>
            <a:ext cx="9603275" cy="28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98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1579" y="2015732"/>
            <a:ext cx="6455804" cy="3157159"/>
          </a:xfrm>
        </p:spPr>
        <p:txBody>
          <a:bodyPr>
            <a:normAutofit fontScale="55000" lnSpcReduction="20000"/>
          </a:bodyPr>
          <a:lstStyle/>
          <a:p>
            <a:r>
              <a:rPr lang="tr-TR" sz="1800" dirty="0" smtClean="0">
                <a:solidFill>
                  <a:srgbClr val="FF0000"/>
                </a:solidFill>
              </a:rPr>
              <a:t>2011-2014</a:t>
            </a:r>
            <a:r>
              <a:rPr lang="tr-TR" sz="1800" dirty="0" smtClean="0"/>
              <a:t> yılları arasında </a:t>
            </a:r>
          </a:p>
          <a:p>
            <a:r>
              <a:rPr lang="tr-TR" sz="1800" dirty="0" smtClean="0"/>
              <a:t>Tis-T2</a:t>
            </a:r>
            <a:r>
              <a:rPr lang="tr-TR" sz="1800" dirty="0"/>
              <a:t>, N0-N1a, </a:t>
            </a:r>
            <a:r>
              <a:rPr lang="tr-TR" sz="1800" dirty="0" smtClean="0"/>
              <a:t>M0 hasta popülasyonu </a:t>
            </a:r>
          </a:p>
          <a:p>
            <a:r>
              <a:rPr lang="tr-TR" sz="1800" dirty="0" smtClean="0"/>
              <a:t>40 yaş ve üstü MKC yapılmış ,cerrahi sınırların </a:t>
            </a:r>
            <a:r>
              <a:rPr lang="tr-TR" sz="1800" dirty="0" err="1" smtClean="0"/>
              <a:t>intakt</a:t>
            </a:r>
            <a:r>
              <a:rPr lang="tr-TR" sz="1800" dirty="0" smtClean="0"/>
              <a:t> olduğu hasta popülasyonu</a:t>
            </a:r>
          </a:p>
          <a:p>
            <a:r>
              <a:rPr lang="tr-TR" sz="1800" dirty="0" smtClean="0"/>
              <a:t>Başka </a:t>
            </a:r>
            <a:r>
              <a:rPr lang="tr-TR" sz="1800" dirty="0"/>
              <a:t>bir </a:t>
            </a:r>
            <a:r>
              <a:rPr lang="tr-TR" sz="1800" dirty="0" err="1"/>
              <a:t>malignite</a:t>
            </a:r>
            <a:r>
              <a:rPr lang="tr-TR" sz="1800" dirty="0"/>
              <a:t> için eş zamanlı aktif </a:t>
            </a:r>
            <a:r>
              <a:rPr lang="tr-TR" sz="1800" dirty="0" smtClean="0"/>
              <a:t>tedavi alan, </a:t>
            </a:r>
            <a:r>
              <a:rPr lang="tr-TR" sz="1800" dirty="0"/>
              <a:t>daha önce meme kanseri </a:t>
            </a:r>
            <a:r>
              <a:rPr lang="tr-TR" sz="1800" dirty="0" smtClean="0"/>
              <a:t>öyküsü olan , </a:t>
            </a:r>
            <a:r>
              <a:rPr lang="tr-TR" sz="1800" dirty="0" err="1"/>
              <a:t>bilateral</a:t>
            </a:r>
            <a:r>
              <a:rPr lang="tr-TR" sz="1800" dirty="0"/>
              <a:t> meme </a:t>
            </a:r>
            <a:r>
              <a:rPr lang="tr-TR" sz="1800" dirty="0" smtClean="0"/>
              <a:t>kanseri olan , </a:t>
            </a:r>
            <a:r>
              <a:rPr lang="tr-TR" sz="1800" dirty="0"/>
              <a:t>daha önce </a:t>
            </a:r>
            <a:r>
              <a:rPr lang="tr-TR" sz="1800" dirty="0" smtClean="0"/>
              <a:t>radyoterapi alan, gebe </a:t>
            </a:r>
            <a:r>
              <a:rPr lang="tr-TR" sz="1800" dirty="0"/>
              <a:t>veya </a:t>
            </a:r>
            <a:r>
              <a:rPr lang="tr-TR" sz="1800" dirty="0" smtClean="0"/>
              <a:t>İngilizce-İspanyolcada konuşmada </a:t>
            </a:r>
            <a:r>
              <a:rPr lang="tr-TR" sz="1800" dirty="0"/>
              <a:t>akıcılık </a:t>
            </a:r>
            <a:r>
              <a:rPr lang="tr-TR" sz="1800" dirty="0" smtClean="0"/>
              <a:t>eksikliği olan hastalar dışlanmış.</a:t>
            </a:r>
          </a:p>
          <a:p>
            <a:r>
              <a:rPr lang="tr-TR" sz="1800" dirty="0"/>
              <a:t>Hastalar </a:t>
            </a:r>
            <a:r>
              <a:rPr lang="tr-TR" sz="1800" dirty="0">
                <a:solidFill>
                  <a:srgbClr val="92D050"/>
                </a:solidFill>
              </a:rPr>
              <a:t>HF-WBI (16 fraksiyonda 42.56Gy WBI) </a:t>
            </a:r>
            <a:r>
              <a:rPr lang="tr-TR" sz="1800" dirty="0"/>
              <a:t>veya </a:t>
            </a:r>
            <a:r>
              <a:rPr lang="tr-TR" sz="1800" dirty="0">
                <a:solidFill>
                  <a:srgbClr val="FF0000"/>
                </a:solidFill>
              </a:rPr>
              <a:t>CF-WBI (25 fraksiyonda 50Gy WBI)</a:t>
            </a:r>
            <a:r>
              <a:rPr lang="tr-TR" sz="1800" dirty="0"/>
              <a:t> </a:t>
            </a:r>
            <a:r>
              <a:rPr lang="tr-TR" sz="1800" dirty="0" smtClean="0"/>
              <a:t>şeklinde </a:t>
            </a:r>
            <a:r>
              <a:rPr lang="tr-TR" sz="1800" dirty="0" err="1" smtClean="0"/>
              <a:t>randomize</a:t>
            </a:r>
            <a:r>
              <a:rPr lang="tr-TR" sz="1800" dirty="0" smtClean="0"/>
              <a:t> edildi.</a:t>
            </a:r>
          </a:p>
          <a:p>
            <a:r>
              <a:rPr lang="tr-TR" sz="1800" b="1" dirty="0" smtClean="0"/>
              <a:t>Cerrahi sınır≥</a:t>
            </a:r>
            <a:r>
              <a:rPr lang="tr-TR" sz="1800" b="1" dirty="0"/>
              <a:t>2 mm </a:t>
            </a:r>
            <a:r>
              <a:rPr lang="tr-TR" sz="1800" dirty="0"/>
              <a:t>negatifse veya negatif bir yeniden </a:t>
            </a:r>
            <a:r>
              <a:rPr lang="tr-TR" sz="1800" dirty="0" err="1"/>
              <a:t>eksizyon</a:t>
            </a:r>
            <a:r>
              <a:rPr lang="tr-TR" sz="1800" dirty="0"/>
              <a:t> varsa tümör yatağı desteği HF-WBI ve CF-WBI için sırasıyla 4 fraksiyonda 10Gy veya 5 fraksiyonda </a:t>
            </a:r>
            <a:r>
              <a:rPr lang="tr-TR" sz="1800" dirty="0" smtClean="0"/>
              <a:t>12.5Gy</a:t>
            </a:r>
          </a:p>
          <a:p>
            <a:r>
              <a:rPr lang="tr-TR" sz="1800" b="1" dirty="0" smtClean="0"/>
              <a:t>Cerrahi sınır&lt;2mm </a:t>
            </a:r>
            <a:r>
              <a:rPr lang="tr-TR" sz="1800" dirty="0" smtClean="0"/>
              <a:t>ise HF-WBI </a:t>
            </a:r>
            <a:r>
              <a:rPr lang="tr-TR" sz="1800" dirty="0"/>
              <a:t>ve CF-WBI için sırasıyla </a:t>
            </a:r>
            <a:r>
              <a:rPr lang="tr-TR" sz="1800" dirty="0" smtClean="0"/>
              <a:t>ise </a:t>
            </a:r>
            <a:r>
              <a:rPr lang="tr-TR" sz="1800" dirty="0"/>
              <a:t>5 fraksiyonda 12.5Gy veya 7 fraksiyonda 14Gy idi</a:t>
            </a:r>
            <a:r>
              <a:rPr lang="tr-TR" sz="1800" dirty="0" smtClean="0"/>
              <a:t>.</a:t>
            </a:r>
          </a:p>
          <a:p>
            <a:r>
              <a:rPr lang="tr-TR" sz="1800" dirty="0"/>
              <a:t>Hasta tarafından </a:t>
            </a:r>
            <a:r>
              <a:rPr lang="tr-TR" sz="1800" dirty="0" smtClean="0"/>
              <a:t>bildirilen Yaşam Kalitesi, </a:t>
            </a:r>
            <a:r>
              <a:rPr lang="tr-TR" sz="1800" dirty="0"/>
              <a:t>İngilizce veya İspanyolca olarak </a:t>
            </a:r>
            <a:r>
              <a:rPr lang="tr-TR" sz="1800" dirty="0" smtClean="0"/>
              <a:t>(</a:t>
            </a:r>
            <a:r>
              <a:rPr lang="tr-TR" sz="1800" dirty="0"/>
              <a:t>FACT-B) </a:t>
            </a:r>
            <a:r>
              <a:rPr lang="tr-TR" sz="1800" dirty="0" smtClean="0"/>
              <a:t>ölçeği </a:t>
            </a:r>
            <a:r>
              <a:rPr lang="tr-TR" sz="1800" dirty="0" err="1" smtClean="0"/>
              <a:t>version</a:t>
            </a:r>
            <a:r>
              <a:rPr lang="tr-TR" sz="1800" dirty="0" smtClean="0"/>
              <a:t> 4 kullanılarak </a:t>
            </a:r>
            <a:r>
              <a:rPr lang="tr-TR" sz="1800" dirty="0"/>
              <a:t>belirlendi.</a:t>
            </a:r>
            <a:endParaRPr lang="tr-TR" sz="1800" dirty="0" smtClean="0"/>
          </a:p>
          <a:p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383" y="2015732"/>
            <a:ext cx="4377360" cy="37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60227" y="1395871"/>
            <a:ext cx="4686300" cy="350359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450080" y="1419497"/>
            <a:ext cx="409303" cy="200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4450080" y="2882537"/>
            <a:ext cx="409303" cy="226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4511040" y="4580708"/>
            <a:ext cx="348343" cy="3309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92508" y="1714157"/>
            <a:ext cx="4714875" cy="286702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8083458" y="1985554"/>
            <a:ext cx="4467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Grade </a:t>
            </a:r>
            <a:r>
              <a:rPr lang="tr-TR" sz="1600" dirty="0"/>
              <a:t>≥ 2 ve herhangi bir </a:t>
            </a:r>
            <a:r>
              <a:rPr lang="tr-TR" sz="1600" dirty="0" smtClean="0"/>
              <a:t>Grade </a:t>
            </a:r>
            <a:r>
              <a:rPr lang="tr-TR" sz="1600" dirty="0"/>
              <a:t>≥ 3 akut </a:t>
            </a:r>
            <a:r>
              <a:rPr lang="tr-TR" sz="1600" dirty="0" err="1"/>
              <a:t>toksisitenin</a:t>
            </a:r>
            <a:r>
              <a:rPr lang="tr-TR" sz="1600" dirty="0"/>
              <a:t> genel oranları, </a:t>
            </a:r>
            <a:r>
              <a:rPr lang="tr-TR" sz="1600" dirty="0">
                <a:solidFill>
                  <a:srgbClr val="FF0000"/>
                </a:solidFill>
              </a:rPr>
              <a:t>CF-WBI</a:t>
            </a:r>
            <a:r>
              <a:rPr lang="tr-TR" sz="1600" dirty="0"/>
              <a:t> ile karşılaştırıldığında </a:t>
            </a:r>
            <a:r>
              <a:rPr lang="tr-TR" sz="1600" dirty="0">
                <a:solidFill>
                  <a:srgbClr val="92D050"/>
                </a:solidFill>
              </a:rPr>
              <a:t>HF-WBI </a:t>
            </a:r>
            <a:r>
              <a:rPr lang="tr-TR" sz="1600" dirty="0"/>
              <a:t>ile daha </a:t>
            </a:r>
            <a:r>
              <a:rPr lang="tr-TR" sz="1600" dirty="0" smtClean="0"/>
              <a:t>düşük </a:t>
            </a:r>
            <a:r>
              <a:rPr lang="tr-TR" sz="1600" dirty="0"/>
              <a:t>(%47'ye karşı %78, P&lt;.001 ve %0'a karşı %5, P=0.007, sırasıyla)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042667" y="3570514"/>
            <a:ext cx="4356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6 aylık </a:t>
            </a:r>
            <a:r>
              <a:rPr lang="tr-TR" sz="1600" dirty="0" err="1" smtClean="0"/>
              <a:t>toksisiteler</a:t>
            </a:r>
            <a:r>
              <a:rPr lang="tr-TR" sz="1600" dirty="0"/>
              <a:t> </a:t>
            </a:r>
            <a:r>
              <a:rPr lang="tr-TR" sz="1600" dirty="0" smtClean="0"/>
              <a:t>karşılaştırıldığında HF-</a:t>
            </a:r>
            <a:r>
              <a:rPr lang="tr-TR" sz="1600" dirty="0" err="1" smtClean="0"/>
              <a:t>WBI'ye</a:t>
            </a:r>
            <a:r>
              <a:rPr lang="tr-TR" sz="1600" dirty="0" smtClean="0"/>
              <a:t> </a:t>
            </a:r>
            <a:r>
              <a:rPr lang="tr-TR" sz="1600" dirty="0" err="1"/>
              <a:t>randomize</a:t>
            </a:r>
            <a:r>
              <a:rPr lang="tr-TR" sz="1600" dirty="0"/>
              <a:t> edilen hastalar, CF-</a:t>
            </a:r>
            <a:r>
              <a:rPr lang="tr-TR" sz="1600" dirty="0" err="1"/>
              <a:t>WBI'ye</a:t>
            </a:r>
            <a:r>
              <a:rPr lang="tr-TR" sz="1600" dirty="0"/>
              <a:t> </a:t>
            </a:r>
            <a:r>
              <a:rPr lang="tr-TR" sz="1600" dirty="0" smtClean="0"/>
              <a:t>kıyasla daha az Grade 2 ve üstü </a:t>
            </a:r>
            <a:r>
              <a:rPr lang="tr-TR" sz="1600" dirty="0" err="1" smtClean="0"/>
              <a:t>toksisiteye</a:t>
            </a:r>
            <a:r>
              <a:rPr lang="tr-TR" sz="1600" dirty="0" smtClean="0"/>
              <a:t> maruz kalmış.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863874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451579" y="2007023"/>
            <a:ext cx="9603275" cy="3450613"/>
          </a:xfrm>
        </p:spPr>
        <p:txBody>
          <a:bodyPr/>
          <a:lstStyle/>
          <a:p>
            <a:r>
              <a:rPr lang="tr-TR" dirty="0" smtClean="0"/>
              <a:t>SONUÇTA</a:t>
            </a:r>
          </a:p>
          <a:p>
            <a:endParaRPr lang="tr-TR" dirty="0"/>
          </a:p>
        </p:txBody>
      </p:sp>
      <p:cxnSp>
        <p:nvCxnSpPr>
          <p:cNvPr id="16" name="Düz Ok Bağlayıcısı 15"/>
          <p:cNvCxnSpPr/>
          <p:nvPr/>
        </p:nvCxnSpPr>
        <p:spPr>
          <a:xfrm flipH="1">
            <a:off x="2272937" y="2525486"/>
            <a:ext cx="8709" cy="1506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1541418" y="4188824"/>
            <a:ext cx="293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HF-</a:t>
            </a:r>
            <a:r>
              <a:rPr lang="tr-TR" sz="1200" dirty="0" err="1" smtClean="0"/>
              <a:t>WBI'nin</a:t>
            </a:r>
            <a:r>
              <a:rPr lang="tr-TR" sz="1200" dirty="0"/>
              <a:t>, </a:t>
            </a:r>
            <a:r>
              <a:rPr lang="tr-TR" sz="1200" dirty="0" smtClean="0"/>
              <a:t>CF-</a:t>
            </a:r>
            <a:r>
              <a:rPr lang="tr-TR" sz="1200" dirty="0" err="1" smtClean="0"/>
              <a:t>WBI'ye</a:t>
            </a:r>
            <a:r>
              <a:rPr lang="tr-TR" sz="1200" dirty="0" smtClean="0"/>
              <a:t> </a:t>
            </a:r>
            <a:r>
              <a:rPr lang="tr-TR" sz="1200" dirty="0"/>
              <a:t>kıyasla, </a:t>
            </a:r>
            <a:r>
              <a:rPr lang="tr-TR" sz="1200" dirty="0" smtClean="0"/>
              <a:t>RT </a:t>
            </a:r>
            <a:r>
              <a:rPr lang="tr-TR" sz="1200" dirty="0"/>
              <a:t>sırasında hekim tarafından değerlendirilen </a:t>
            </a:r>
            <a:r>
              <a:rPr lang="tr-TR" sz="1200" dirty="0">
                <a:solidFill>
                  <a:srgbClr val="FF0000"/>
                </a:solidFill>
              </a:rPr>
              <a:t>akut </a:t>
            </a:r>
            <a:r>
              <a:rPr lang="tr-TR" sz="1200" dirty="0" err="1">
                <a:solidFill>
                  <a:srgbClr val="FF0000"/>
                </a:solidFill>
              </a:rPr>
              <a:t>toksisite</a:t>
            </a:r>
            <a:r>
              <a:rPr lang="tr-TR" sz="1200" dirty="0">
                <a:solidFill>
                  <a:srgbClr val="FF0000"/>
                </a:solidFill>
              </a:rPr>
              <a:t> oranlarının daha düşük olması </a:t>
            </a:r>
            <a:r>
              <a:rPr lang="tr-TR" sz="1200" dirty="0"/>
              <a:t>ve </a:t>
            </a:r>
            <a:r>
              <a:rPr lang="tr-TR" sz="1200" dirty="0" err="1" smtClean="0"/>
              <a:t>RT’den</a:t>
            </a:r>
            <a:r>
              <a:rPr lang="tr-TR" sz="1200" dirty="0" smtClean="0"/>
              <a:t> altı </a:t>
            </a:r>
            <a:r>
              <a:rPr lang="tr-TR" sz="1200" dirty="0"/>
              <a:t>ay sonra hekim tarafından bildirilen </a:t>
            </a:r>
            <a:r>
              <a:rPr lang="tr-TR" sz="1200" dirty="0" smtClean="0"/>
              <a:t>yaşam kalitesinde azalmanın daha </a:t>
            </a:r>
            <a:r>
              <a:rPr lang="tr-TR" sz="1200" dirty="0"/>
              <a:t>az olmasıyla sonuçlandığını göstermektedir.</a:t>
            </a:r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3353262" y="2387450"/>
            <a:ext cx="2960914" cy="11146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6314176" y="3274928"/>
            <a:ext cx="3892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Hasta tarafından bildirilen sonuçlar bu bulguyu destekledi, HF-</a:t>
            </a:r>
            <a:r>
              <a:rPr lang="tr-TR" sz="1400" dirty="0" err="1"/>
              <a:t>WBI'ye</a:t>
            </a:r>
            <a:r>
              <a:rPr lang="tr-TR" sz="1400" dirty="0"/>
              <a:t> </a:t>
            </a:r>
            <a:r>
              <a:rPr lang="tr-TR" sz="1400" dirty="0" err="1"/>
              <a:t>randomize</a:t>
            </a:r>
            <a:r>
              <a:rPr lang="tr-TR" sz="1400" dirty="0"/>
              <a:t> edilen hastalarda radyasyondan altı ay sonra daha az enerji eksikliği ve aile ihtiyaçlarını karşılamada daha az sorun olduğu belirtildi.</a:t>
            </a:r>
          </a:p>
        </p:txBody>
      </p:sp>
      <p:cxnSp>
        <p:nvCxnSpPr>
          <p:cNvPr id="22" name="Düz Ok Bağlayıcısı 21"/>
          <p:cNvCxnSpPr/>
          <p:nvPr/>
        </p:nvCxnSpPr>
        <p:spPr>
          <a:xfrm>
            <a:off x="3008812" y="2469582"/>
            <a:ext cx="2838995" cy="24209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5877147" y="4934416"/>
            <a:ext cx="37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Ölçülen hiçbir yan etki veya </a:t>
            </a:r>
            <a:r>
              <a:rPr lang="tr-TR" sz="1400" dirty="0" err="1"/>
              <a:t>QoL</a:t>
            </a:r>
            <a:r>
              <a:rPr lang="tr-TR" sz="1400" dirty="0"/>
              <a:t> parametresi HF-WBI ile CF-</a:t>
            </a:r>
            <a:r>
              <a:rPr lang="tr-TR" sz="1400" dirty="0" err="1"/>
              <a:t>WBI'ye</a:t>
            </a:r>
            <a:r>
              <a:rPr lang="tr-TR" sz="1400" dirty="0"/>
              <a:t> kıyasla daha kötü değildi.</a:t>
            </a:r>
          </a:p>
        </p:txBody>
      </p:sp>
    </p:spTree>
    <p:extLst>
      <p:ext uri="{BB962C8B-B14F-4D97-AF65-F5344CB8AC3E}">
        <p14:creationId xmlns:p14="http://schemas.microsoft.com/office/powerpoint/2010/main" val="263261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Post-</a:t>
            </a:r>
            <a:r>
              <a:rPr lang="tr-TR" sz="2800" dirty="0" err="1" smtClean="0">
                <a:solidFill>
                  <a:srgbClr val="0070C0"/>
                </a:solidFill>
              </a:rPr>
              <a:t>Mastektomi</a:t>
            </a:r>
            <a:r>
              <a:rPr lang="tr-TR" sz="2800" dirty="0" smtClean="0">
                <a:solidFill>
                  <a:srgbClr val="0070C0"/>
                </a:solidFill>
              </a:rPr>
              <a:t> radyoterapide durum nedir?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13" y="2316480"/>
            <a:ext cx="9677167" cy="2682240"/>
          </a:xfrm>
        </p:spPr>
      </p:pic>
      <p:sp>
        <p:nvSpPr>
          <p:cNvPr id="5" name="Dikdörtgen 4"/>
          <p:cNvSpPr/>
          <p:nvPr/>
        </p:nvSpPr>
        <p:spPr>
          <a:xfrm>
            <a:off x="8098971" y="2778034"/>
            <a:ext cx="1166949" cy="1793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911634" y="2778034"/>
            <a:ext cx="1985555" cy="179396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5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RAPID ÇALIŞMASI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190" y="2210807"/>
            <a:ext cx="10164803" cy="27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804519"/>
            <a:ext cx="9603275" cy="35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1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RAPID ÇALIŞMASI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1580" y="2015732"/>
            <a:ext cx="4130614" cy="2408222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2006-2011 yılları arası 2135 hasta dahil edildi.</a:t>
            </a:r>
          </a:p>
          <a:p>
            <a:r>
              <a:rPr lang="tr-TR" dirty="0" smtClean="0"/>
              <a:t>Kanada</a:t>
            </a:r>
            <a:r>
              <a:rPr lang="tr-TR" dirty="0"/>
              <a:t>, Avustralya ve Yeni Zelanda'daki 33 </a:t>
            </a:r>
            <a:r>
              <a:rPr lang="tr-TR" dirty="0" smtClean="0"/>
              <a:t>merkez</a:t>
            </a:r>
          </a:p>
          <a:p>
            <a:r>
              <a:rPr lang="tr-TR" dirty="0" err="1"/>
              <a:t>R</a:t>
            </a:r>
            <a:r>
              <a:rPr lang="tr-TR" dirty="0" err="1" smtClean="0"/>
              <a:t>andomize</a:t>
            </a:r>
            <a:r>
              <a:rPr lang="tr-TR" dirty="0"/>
              <a:t>, </a:t>
            </a:r>
            <a:r>
              <a:rPr lang="tr-TR" dirty="0" err="1" smtClean="0"/>
              <a:t>non-inferiority</a:t>
            </a:r>
            <a:r>
              <a:rPr lang="tr-TR" dirty="0" smtClean="0"/>
              <a:t> çalışması</a:t>
            </a:r>
          </a:p>
          <a:p>
            <a:r>
              <a:rPr lang="tr-TR" dirty="0" smtClean="0"/>
              <a:t>40 yaş ve üzeri ,DCIS veya pN0 MKC yapılmış hastalar dahil edildi.</a:t>
            </a:r>
          </a:p>
          <a:p>
            <a:r>
              <a:rPr lang="tr-TR" dirty="0" err="1" smtClean="0"/>
              <a:t>Median</a:t>
            </a:r>
            <a:r>
              <a:rPr lang="tr-TR" dirty="0" smtClean="0"/>
              <a:t> Takip süresi </a:t>
            </a:r>
            <a:r>
              <a:rPr lang="tr-TR" dirty="0" smtClean="0">
                <a:sym typeface="Wingdings" panose="05000000000000000000" pitchFamily="2" charset="2"/>
              </a:rPr>
              <a:t>8,6 yıl</a:t>
            </a:r>
            <a:endParaRPr lang="tr-TR" dirty="0" smtClean="0"/>
          </a:p>
          <a:p>
            <a:r>
              <a:rPr lang="tr-TR" dirty="0" smtClean="0">
                <a:solidFill>
                  <a:srgbClr val="92D050"/>
                </a:solidFill>
              </a:rPr>
              <a:t>Günde 2 kez toplam 10 fraksiyonda 38.5 </a:t>
            </a:r>
            <a:r>
              <a:rPr lang="tr-TR" dirty="0" err="1" smtClean="0">
                <a:solidFill>
                  <a:srgbClr val="92D050"/>
                </a:solidFill>
              </a:rPr>
              <a:t>Gy</a:t>
            </a:r>
            <a:r>
              <a:rPr lang="tr-TR" dirty="0" smtClean="0">
                <a:solidFill>
                  <a:srgbClr val="92D050"/>
                </a:solidFill>
              </a:rPr>
              <a:t> ABPI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42.5Gy(16 Fraksiyon) veya 50 </a:t>
            </a:r>
            <a:r>
              <a:rPr lang="tr-TR" dirty="0" err="1" smtClean="0">
                <a:solidFill>
                  <a:srgbClr val="FF0000"/>
                </a:solidFill>
              </a:rPr>
              <a:t>Gy</a:t>
            </a:r>
            <a:r>
              <a:rPr lang="tr-TR" dirty="0" smtClean="0">
                <a:solidFill>
                  <a:srgbClr val="FF0000"/>
                </a:solidFill>
              </a:rPr>
              <a:t>(25 fraksiyon) 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Primer</a:t>
            </a:r>
            <a:r>
              <a:rPr lang="tr-TR" dirty="0" smtClean="0">
                <a:solidFill>
                  <a:srgbClr val="FF0000"/>
                </a:solidFill>
              </a:rPr>
              <a:t> Sonlanım </a:t>
            </a:r>
            <a:r>
              <a:rPr lang="tr-TR" dirty="0" err="1" smtClean="0">
                <a:solidFill>
                  <a:srgbClr val="FF0000"/>
                </a:solidFill>
              </a:rPr>
              <a:t>Noktası</a:t>
            </a:r>
            <a:r>
              <a:rPr lang="tr-TR" dirty="0" err="1" smtClean="0">
                <a:sym typeface="Wingdings" panose="05000000000000000000" pitchFamily="2" charset="2"/>
              </a:rPr>
              <a:t>İpsilateral</a:t>
            </a:r>
            <a:r>
              <a:rPr lang="tr-TR" dirty="0" smtClean="0">
                <a:sym typeface="Wingdings" panose="05000000000000000000" pitchFamily="2" charset="2"/>
              </a:rPr>
              <a:t> Memede </a:t>
            </a:r>
            <a:r>
              <a:rPr lang="tr-TR" dirty="0" err="1" smtClean="0">
                <a:sym typeface="Wingdings" panose="05000000000000000000" pitchFamily="2" charset="2"/>
              </a:rPr>
              <a:t>Nüks</a:t>
            </a:r>
            <a:endParaRPr lang="tr-TR" dirty="0" smtClean="0">
              <a:sym typeface="Wingdings" panose="05000000000000000000" pitchFamily="2" charset="2"/>
            </a:endParaRPr>
          </a:p>
          <a:p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16" y="2202096"/>
            <a:ext cx="5050510" cy="3057881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6827520" y="2124891"/>
            <a:ext cx="0" cy="67926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10206446" y="2015732"/>
            <a:ext cx="8708" cy="7884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39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RAPID ÇALIŞMASI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9" y="2026719"/>
            <a:ext cx="3396341" cy="343900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32" y="2026719"/>
            <a:ext cx="3658111" cy="343900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344091" y="2647406"/>
            <a:ext cx="1419498" cy="29609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 rot="3728764">
            <a:off x="4807498" y="1560101"/>
            <a:ext cx="1047445" cy="532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 rot="10800000">
            <a:off x="9170126" y="4223657"/>
            <a:ext cx="1018903" cy="330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000207" y="2413716"/>
            <a:ext cx="2926080" cy="12351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2236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804519"/>
            <a:ext cx="9603275" cy="4202910"/>
          </a:xfrm>
        </p:spPr>
      </p:pic>
    </p:spTree>
    <p:extLst>
      <p:ext uri="{BB962C8B-B14F-4D97-AF65-F5344CB8AC3E}">
        <p14:creationId xmlns:p14="http://schemas.microsoft.com/office/powerpoint/2010/main" val="255496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08" y="2981400"/>
            <a:ext cx="1099457" cy="119107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0070C0"/>
                </a:solidFill>
              </a:rPr>
              <a:t>KimleR</a:t>
            </a:r>
            <a:r>
              <a:rPr lang="tr-TR" sz="2800" dirty="0" smtClean="0">
                <a:solidFill>
                  <a:srgbClr val="0070C0"/>
                </a:solidFill>
              </a:rPr>
              <a:t> ABPI </a:t>
            </a:r>
            <a:r>
              <a:rPr lang="tr-TR" sz="2800" dirty="0">
                <a:solidFill>
                  <a:srgbClr val="0070C0"/>
                </a:solidFill>
              </a:rPr>
              <a:t>İÇİN UYGUN </a:t>
            </a:r>
            <a:r>
              <a:rPr lang="tr-TR" sz="2800" dirty="0" smtClean="0">
                <a:solidFill>
                  <a:srgbClr val="0070C0"/>
                </a:solidFill>
              </a:rPr>
              <a:t>?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3" y="1853754"/>
            <a:ext cx="3727269" cy="344637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18" y="1853753"/>
            <a:ext cx="3518262" cy="34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45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804519"/>
            <a:ext cx="9677975" cy="4661244"/>
          </a:xfrm>
        </p:spPr>
      </p:pic>
    </p:spTree>
    <p:extLst>
      <p:ext uri="{BB962C8B-B14F-4D97-AF65-F5344CB8AC3E}">
        <p14:creationId xmlns:p14="http://schemas.microsoft.com/office/powerpoint/2010/main" val="60591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985555"/>
            <a:ext cx="5813132" cy="350633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148" y="1985555"/>
            <a:ext cx="34194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5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Beni Dinlediğiniz İçin Teşekkür ederim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39" y="322108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KANADA ÇALIŞMASI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1580" y="2015733"/>
            <a:ext cx="4931803" cy="3348748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pN0, </a:t>
            </a:r>
            <a:r>
              <a:rPr lang="tr-TR" dirty="0" err="1" smtClean="0"/>
              <a:t>MKC’li</a:t>
            </a:r>
            <a:r>
              <a:rPr lang="tr-TR" dirty="0" smtClean="0"/>
              <a:t> hastalarda </a:t>
            </a:r>
            <a:r>
              <a:rPr lang="tr-TR" dirty="0" err="1" smtClean="0"/>
              <a:t>hipofraksiyone</a:t>
            </a:r>
            <a:r>
              <a:rPr lang="tr-TR" dirty="0" smtClean="0"/>
              <a:t> RT ve klasik konvansiyonel RT </a:t>
            </a:r>
            <a:r>
              <a:rPr lang="tr-TR" dirty="0" err="1" smtClean="0"/>
              <a:t>ui</a:t>
            </a:r>
            <a:r>
              <a:rPr lang="tr-TR" dirty="0" smtClean="0"/>
              <a:t> kıyaslayan bir çalışma</a:t>
            </a:r>
          </a:p>
          <a:p>
            <a:r>
              <a:rPr lang="tr-TR" dirty="0" smtClean="0"/>
              <a:t>Çalışamaya cerrahi sınır pozitifliği bulunan , &gt;5 cm tümörü olan ve </a:t>
            </a:r>
            <a:r>
              <a:rPr lang="tr-TR" dirty="0" err="1" smtClean="0"/>
              <a:t>medial</a:t>
            </a:r>
            <a:r>
              <a:rPr lang="tr-TR" dirty="0" smtClean="0"/>
              <a:t> ve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tansanjiyel</a:t>
            </a:r>
            <a:r>
              <a:rPr lang="tr-TR" dirty="0" smtClean="0"/>
              <a:t> mesafenin 25 cm den büyük </a:t>
            </a:r>
            <a:r>
              <a:rPr lang="tr-TR" dirty="0" err="1" smtClean="0"/>
              <a:t>olduu</a:t>
            </a:r>
            <a:r>
              <a:rPr lang="tr-TR" dirty="0" smtClean="0"/>
              <a:t> olgular dahil edilmedi.</a:t>
            </a:r>
          </a:p>
          <a:p>
            <a:r>
              <a:rPr lang="tr-TR" dirty="0"/>
              <a:t>Hastalar yaşa (&lt;50 yaş veya ≥50 yaş), tümör boyutuna (≤2 cm veya &gt;2 cm), sistematik </a:t>
            </a:r>
            <a:r>
              <a:rPr lang="tr-TR" dirty="0" err="1"/>
              <a:t>adjuvan</a:t>
            </a:r>
            <a:r>
              <a:rPr lang="tr-TR" dirty="0"/>
              <a:t> tedaviye (</a:t>
            </a:r>
            <a:r>
              <a:rPr lang="tr-TR" dirty="0" err="1"/>
              <a:t>tamoksifen</a:t>
            </a:r>
            <a:r>
              <a:rPr lang="tr-TR" dirty="0"/>
              <a:t>, herhangi bir kemoterapi veya tedavi yok) ve merkeze göre sınıflandırıldı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Hastalara 42.5Gy(16 Fraksiyon) ve 50Gy(25 Fraksiyon) tedavi şemaları uygulandı.</a:t>
            </a:r>
          </a:p>
          <a:p>
            <a:r>
              <a:rPr lang="tr-TR" dirty="0" smtClean="0"/>
              <a:t>Tümör </a:t>
            </a:r>
            <a:r>
              <a:rPr lang="tr-TR" dirty="0" err="1" smtClean="0"/>
              <a:t>boost</a:t>
            </a:r>
            <a:r>
              <a:rPr lang="tr-TR" dirty="0" smtClean="0"/>
              <a:t> yapılmadı. 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Primer</a:t>
            </a:r>
            <a:r>
              <a:rPr lang="tr-TR" dirty="0" smtClean="0">
                <a:solidFill>
                  <a:srgbClr val="FF0000"/>
                </a:solidFill>
              </a:rPr>
              <a:t> Sonlanım Noktası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İpsilateral</a:t>
            </a:r>
            <a:r>
              <a:rPr lang="tr-TR" dirty="0" smtClean="0">
                <a:sym typeface="Wingdings" panose="05000000000000000000" pitchFamily="2" charset="2"/>
              </a:rPr>
              <a:t> memede Tümör </a:t>
            </a:r>
            <a:r>
              <a:rPr lang="tr-TR" dirty="0" err="1" smtClean="0">
                <a:sym typeface="Wingdings" panose="05000000000000000000" pitchFamily="2" charset="2"/>
              </a:rPr>
              <a:t>Rekürrensi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 err="1" smtClean="0">
                <a:sym typeface="Wingdings" panose="05000000000000000000" pitchFamily="2" charset="2"/>
              </a:rPr>
              <a:t>Sekonder</a:t>
            </a:r>
            <a:r>
              <a:rPr lang="tr-TR" dirty="0" smtClean="0">
                <a:sym typeface="Wingdings" panose="05000000000000000000" pitchFamily="2" charset="2"/>
              </a:rPr>
              <a:t> Sonlanım </a:t>
            </a:r>
            <a:r>
              <a:rPr lang="tr-TR" dirty="0" err="1" smtClean="0">
                <a:sym typeface="Wingdings" panose="05000000000000000000" pitchFamily="2" charset="2"/>
              </a:rPr>
              <a:t>NoktasıUzak</a:t>
            </a:r>
            <a:r>
              <a:rPr lang="tr-TR" dirty="0" smtClean="0">
                <a:sym typeface="Wingdings" panose="05000000000000000000" pitchFamily="2" charset="2"/>
              </a:rPr>
              <a:t> Metastaz ve Geç Dönem </a:t>
            </a:r>
            <a:r>
              <a:rPr lang="tr-TR" dirty="0" err="1" smtClean="0">
                <a:sym typeface="Wingdings" panose="05000000000000000000" pitchFamily="2" charset="2"/>
              </a:rPr>
              <a:t>Toksisite</a:t>
            </a:r>
            <a:r>
              <a:rPr lang="tr-TR" dirty="0" smtClean="0">
                <a:sym typeface="Wingdings" panose="05000000000000000000" pitchFamily="2" charset="2"/>
              </a:rPr>
              <a:t> idi.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568" y="1887856"/>
            <a:ext cx="52197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8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Kanada Çalışması sonuçları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Konvansiyonel ışınlanan (50Gy) </a:t>
            </a:r>
            <a:r>
              <a:rPr lang="tr-TR" dirty="0" smtClean="0"/>
              <a:t>612 hastada </a:t>
            </a:r>
            <a:r>
              <a:rPr lang="tr-TR" dirty="0"/>
              <a:t>10 yılda lokal </a:t>
            </a:r>
            <a:r>
              <a:rPr lang="tr-TR" dirty="0" err="1" smtClean="0"/>
              <a:t>nüks</a:t>
            </a:r>
            <a:r>
              <a:rPr lang="tr-TR" dirty="0" smtClean="0"/>
              <a:t> oranı </a:t>
            </a:r>
            <a:r>
              <a:rPr lang="tr-TR" dirty="0">
                <a:solidFill>
                  <a:srgbClr val="FF0000"/>
                </a:solidFill>
              </a:rPr>
              <a:t>%6,7 </a:t>
            </a:r>
            <a:r>
              <a:rPr lang="tr-TR" dirty="0"/>
              <a:t>iken, </a:t>
            </a:r>
            <a:r>
              <a:rPr lang="tr-TR" dirty="0" err="1" smtClean="0">
                <a:solidFill>
                  <a:srgbClr val="92D050"/>
                </a:solidFill>
              </a:rPr>
              <a:t>hipofraksiyonlu</a:t>
            </a:r>
            <a:r>
              <a:rPr lang="tr-TR" dirty="0" smtClean="0">
                <a:solidFill>
                  <a:srgbClr val="92D050"/>
                </a:solidFill>
              </a:rPr>
              <a:t>(42,5Gy)</a:t>
            </a:r>
            <a:r>
              <a:rPr lang="tr-TR" dirty="0" smtClean="0"/>
              <a:t> rejimdeki 622 hastada </a:t>
            </a:r>
            <a:r>
              <a:rPr lang="tr-TR" dirty="0" smtClean="0">
                <a:solidFill>
                  <a:srgbClr val="92D050"/>
                </a:solidFill>
              </a:rPr>
              <a:t>%</a:t>
            </a:r>
            <a:r>
              <a:rPr lang="tr-TR" dirty="0">
                <a:solidFill>
                  <a:srgbClr val="92D050"/>
                </a:solidFill>
              </a:rPr>
              <a:t>6,2 </a:t>
            </a:r>
            <a:r>
              <a:rPr lang="tr-TR" dirty="0" smtClean="0"/>
              <a:t>idi.</a:t>
            </a:r>
          </a:p>
          <a:p>
            <a:r>
              <a:rPr lang="tr-TR" dirty="0"/>
              <a:t>10 yılda, </a:t>
            </a:r>
            <a:r>
              <a:rPr lang="tr-TR" dirty="0" smtClean="0">
                <a:solidFill>
                  <a:srgbClr val="FF0000"/>
                </a:solidFill>
              </a:rPr>
              <a:t>konvansiyonel RT </a:t>
            </a:r>
            <a:r>
              <a:rPr lang="tr-TR" dirty="0" smtClean="0"/>
              <a:t>grubundaki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hastaların </a:t>
            </a:r>
            <a:r>
              <a:rPr lang="tr-TR" dirty="0">
                <a:solidFill>
                  <a:srgbClr val="FF0000"/>
                </a:solidFill>
              </a:rPr>
              <a:t>%71,3'ü</a:t>
            </a:r>
            <a:r>
              <a:rPr lang="tr-TR" dirty="0"/>
              <a:t>, </a:t>
            </a:r>
            <a:r>
              <a:rPr lang="tr-TR" dirty="0" err="1">
                <a:solidFill>
                  <a:srgbClr val="92D050"/>
                </a:solidFill>
              </a:rPr>
              <a:t>hipofraksiyone</a:t>
            </a:r>
            <a:r>
              <a:rPr lang="tr-TR" dirty="0"/>
              <a:t> </a:t>
            </a:r>
            <a:r>
              <a:rPr lang="tr-TR" dirty="0" smtClean="0">
                <a:solidFill>
                  <a:srgbClr val="92D050"/>
                </a:solidFill>
              </a:rPr>
              <a:t>RT</a:t>
            </a:r>
            <a:r>
              <a:rPr lang="tr-TR" dirty="0" smtClean="0"/>
              <a:t> </a:t>
            </a:r>
            <a:r>
              <a:rPr lang="tr-TR" dirty="0"/>
              <a:t>grubundaki </a:t>
            </a:r>
            <a:r>
              <a:rPr lang="tr-TR" dirty="0" smtClean="0"/>
              <a:t>hastaların </a:t>
            </a:r>
            <a:r>
              <a:rPr lang="tr-TR" dirty="0"/>
              <a:t>ise </a:t>
            </a:r>
            <a:r>
              <a:rPr lang="tr-TR" dirty="0">
                <a:solidFill>
                  <a:srgbClr val="92D050"/>
                </a:solidFill>
              </a:rPr>
              <a:t>%69,8'i 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smtClean="0"/>
              <a:t>iyi </a:t>
            </a:r>
            <a:r>
              <a:rPr lang="tr-TR" dirty="0"/>
              <a:t>veya mükemmel kozmetik sonuçlara </a:t>
            </a:r>
            <a:r>
              <a:rPr lang="tr-TR" dirty="0" smtClean="0"/>
              <a:t>sahipti.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63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8" y="2201034"/>
            <a:ext cx="3865482" cy="265745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64343" y="-96095"/>
            <a:ext cx="2701892" cy="729615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495109" y="4093029"/>
            <a:ext cx="923108" cy="2177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045029" y="4093029"/>
            <a:ext cx="1010194" cy="2177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61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START A ÇALIŞMASI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077" y="2363128"/>
            <a:ext cx="935817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STart</a:t>
            </a:r>
            <a:r>
              <a:rPr lang="tr-TR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 a çalışması </a:t>
            </a:r>
            <a:r>
              <a:rPr lang="tr-TR" dirty="0" err="1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method</a:t>
            </a:r>
            <a:endParaRPr lang="tr-TR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51579" y="2015732"/>
            <a:ext cx="7892718" cy="3688382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1999-2002</a:t>
            </a:r>
            <a:r>
              <a:rPr lang="tr-TR" dirty="0" smtClean="0"/>
              <a:t> </a:t>
            </a:r>
          </a:p>
          <a:p>
            <a:r>
              <a:rPr lang="tr-TR" dirty="0" smtClean="0"/>
              <a:t>2236 hasta, </a:t>
            </a:r>
            <a:r>
              <a:rPr lang="tr-TR" dirty="0" err="1" smtClean="0"/>
              <a:t>median</a:t>
            </a:r>
            <a:r>
              <a:rPr lang="tr-TR" dirty="0" smtClean="0"/>
              <a:t> takip 9,3 yıl</a:t>
            </a:r>
          </a:p>
          <a:p>
            <a:r>
              <a:rPr lang="tr-TR" dirty="0" smtClean="0"/>
              <a:t>pT1–3a</a:t>
            </a:r>
            <a:r>
              <a:rPr lang="tr-TR" dirty="0"/>
              <a:t>, pN0–1, M0) </a:t>
            </a:r>
            <a:r>
              <a:rPr lang="tr-TR" dirty="0" smtClean="0"/>
              <a:t>35 </a:t>
            </a:r>
            <a:r>
              <a:rPr lang="tr-TR" dirty="0"/>
              <a:t>İngiltere radyoterapi </a:t>
            </a:r>
            <a:r>
              <a:rPr lang="tr-TR" dirty="0" smtClean="0"/>
              <a:t>merkezinden hastalar dahil edildi.</a:t>
            </a:r>
          </a:p>
          <a:p>
            <a:r>
              <a:rPr lang="tr-TR" dirty="0"/>
              <a:t>Hastalar, </a:t>
            </a:r>
            <a:r>
              <a:rPr lang="tr-TR" dirty="0" smtClean="0"/>
              <a:t>cerrahiyi </a:t>
            </a:r>
            <a:r>
              <a:rPr lang="tr-TR" dirty="0"/>
              <a:t>takiben kemoterapi ve endokrin tedavisi (reçete edildiği takdirde) izleyen bir tedavi rejimine rastgele atandı</a:t>
            </a:r>
            <a:r>
              <a:rPr lang="tr-TR" dirty="0" smtClean="0"/>
              <a:t>.</a:t>
            </a:r>
          </a:p>
          <a:p>
            <a:r>
              <a:rPr lang="tr-TR" dirty="0"/>
              <a:t>START-A'da, </a:t>
            </a:r>
            <a:r>
              <a:rPr lang="tr-TR" dirty="0" smtClean="0">
                <a:solidFill>
                  <a:srgbClr val="FF0000"/>
                </a:solidFill>
              </a:rPr>
              <a:t>50Gy (2Gy x25 fraksiyon) </a:t>
            </a:r>
            <a:r>
              <a:rPr lang="tr-TR" dirty="0" smtClean="0"/>
              <a:t>rejimi ile </a:t>
            </a:r>
            <a:r>
              <a:rPr lang="tr-TR" dirty="0" smtClean="0">
                <a:solidFill>
                  <a:srgbClr val="92D050"/>
                </a:solidFill>
              </a:rPr>
              <a:t>13 </a:t>
            </a:r>
            <a:r>
              <a:rPr lang="tr-TR" dirty="0">
                <a:solidFill>
                  <a:srgbClr val="92D050"/>
                </a:solidFill>
              </a:rPr>
              <a:t>fraksiyonda 41,6 </a:t>
            </a:r>
            <a:r>
              <a:rPr lang="tr-TR" dirty="0" err="1">
                <a:solidFill>
                  <a:srgbClr val="92D050"/>
                </a:solidFill>
              </a:rPr>
              <a:t>Gy</a:t>
            </a:r>
            <a:r>
              <a:rPr lang="tr-TR" dirty="0">
                <a:solidFill>
                  <a:srgbClr val="92D050"/>
                </a:solidFill>
              </a:rPr>
              <a:t> veya 39 </a:t>
            </a:r>
            <a:r>
              <a:rPr lang="tr-TR" dirty="0" err="1">
                <a:solidFill>
                  <a:srgbClr val="92D050"/>
                </a:solidFill>
              </a:rPr>
              <a:t>Gy</a:t>
            </a:r>
            <a:r>
              <a:rPr lang="tr-TR" dirty="0">
                <a:solidFill>
                  <a:srgbClr val="92D050"/>
                </a:solidFill>
              </a:rPr>
              <a:t> </a:t>
            </a:r>
            <a:r>
              <a:rPr lang="tr-TR" dirty="0"/>
              <a:t>ile karşılaştırıldı</a:t>
            </a:r>
            <a:r>
              <a:rPr lang="tr-TR" dirty="0" smtClean="0"/>
              <a:t>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Primer</a:t>
            </a:r>
            <a:r>
              <a:rPr lang="tr-TR" dirty="0" smtClean="0">
                <a:solidFill>
                  <a:srgbClr val="FF0000"/>
                </a:solidFill>
              </a:rPr>
              <a:t> Sonlanım Noktaları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Loko-rejyonel</a:t>
            </a:r>
            <a:r>
              <a:rPr lang="tr-TR" dirty="0" smtClean="0">
                <a:sym typeface="Wingdings" panose="05000000000000000000" pitchFamily="2" charset="2"/>
              </a:rPr>
              <a:t> Tümör </a:t>
            </a:r>
            <a:r>
              <a:rPr lang="tr-TR" dirty="0" err="1" smtClean="0">
                <a:sym typeface="Wingdings" panose="05000000000000000000" pitchFamily="2" charset="2"/>
              </a:rPr>
              <a:t>Nüksü</a:t>
            </a:r>
            <a:r>
              <a:rPr lang="tr-TR" dirty="0" smtClean="0">
                <a:sym typeface="Wingdings" panose="05000000000000000000" pitchFamily="2" charset="2"/>
              </a:rPr>
              <a:t>(</a:t>
            </a:r>
            <a:r>
              <a:rPr lang="tr-TR" dirty="0" err="1" smtClean="0">
                <a:sym typeface="Wingdings" panose="05000000000000000000" pitchFamily="2" charset="2"/>
              </a:rPr>
              <a:t>İpsilateral</a:t>
            </a:r>
            <a:r>
              <a:rPr lang="tr-TR" dirty="0" smtClean="0">
                <a:sym typeface="Wingdings" panose="05000000000000000000" pitchFamily="2" charset="2"/>
              </a:rPr>
              <a:t> memede-Göğüs duvarında-</a:t>
            </a:r>
            <a:r>
              <a:rPr lang="tr-TR" dirty="0" err="1" smtClean="0">
                <a:sym typeface="Wingdings" panose="05000000000000000000" pitchFamily="2" charset="2"/>
              </a:rPr>
              <a:t>Aksillada</a:t>
            </a:r>
            <a:r>
              <a:rPr lang="tr-TR" dirty="0" smtClean="0">
                <a:sym typeface="Wingdings" panose="05000000000000000000" pitchFamily="2" charset="2"/>
              </a:rPr>
              <a:t> veya </a:t>
            </a:r>
            <a:r>
              <a:rPr lang="tr-TR" dirty="0" err="1" smtClean="0">
                <a:sym typeface="Wingdings" panose="05000000000000000000" pitchFamily="2" charset="2"/>
              </a:rPr>
              <a:t>Supraklaviküler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fossada</a:t>
            </a:r>
            <a:r>
              <a:rPr lang="tr-TR" dirty="0" smtClean="0">
                <a:sym typeface="Wingdings" panose="05000000000000000000" pitchFamily="2" charset="2"/>
              </a:rPr>
              <a:t>) ve Geç Dönem Yan etki</a:t>
            </a:r>
          </a:p>
          <a:p>
            <a:r>
              <a:rPr lang="tr-TR" dirty="0">
                <a:sym typeface="Wingdings" panose="05000000000000000000" pitchFamily="2" charset="2"/>
              </a:rPr>
              <a:t>Hastalara </a:t>
            </a:r>
            <a:r>
              <a:rPr lang="tr-TR" dirty="0" err="1">
                <a:sym typeface="Wingdings" panose="05000000000000000000" pitchFamily="2" charset="2"/>
              </a:rPr>
              <a:t>adjuvan</a:t>
            </a:r>
            <a:r>
              <a:rPr lang="tr-TR" dirty="0">
                <a:sym typeface="Wingdings" panose="05000000000000000000" pitchFamily="2" charset="2"/>
              </a:rPr>
              <a:t> kemoterapi verildiğinde, radyoterapiye başlamadan önce 2 haftalık bir ara </a:t>
            </a:r>
            <a:r>
              <a:rPr lang="tr-TR" dirty="0" smtClean="0">
                <a:sym typeface="Wingdings" panose="05000000000000000000" pitchFamily="2" charset="2"/>
              </a:rPr>
              <a:t>gerekiyordu.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START-A çalışmasında  </a:t>
            </a:r>
            <a:r>
              <a:rPr lang="tr-TR" dirty="0">
                <a:sym typeface="Wingdings" panose="05000000000000000000" pitchFamily="2" charset="2"/>
              </a:rPr>
              <a:t>tümör yatağı </a:t>
            </a:r>
            <a:r>
              <a:rPr lang="tr-TR" dirty="0" err="1" smtClean="0">
                <a:sym typeface="Wingdings" panose="05000000000000000000" pitchFamily="2" charset="2"/>
              </a:rPr>
              <a:t>boost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radyoterapisinin yan etkiler üzerindeki bağımsız etkisinin </a:t>
            </a:r>
            <a:r>
              <a:rPr lang="tr-TR" dirty="0" err="1">
                <a:sym typeface="Wingdings" panose="05000000000000000000" pitchFamily="2" charset="2"/>
              </a:rPr>
              <a:t>fraksiyonlama</a:t>
            </a:r>
            <a:r>
              <a:rPr lang="tr-TR" dirty="0">
                <a:sym typeface="Wingdings" panose="05000000000000000000" pitchFamily="2" charset="2"/>
              </a:rPr>
              <a:t> çizelgelerinin karşılaştırılmasını etkilemediğinden emin olmak için </a:t>
            </a:r>
            <a:r>
              <a:rPr lang="tr-TR" dirty="0" err="1">
                <a:sym typeface="Wingdings" panose="05000000000000000000" pitchFamily="2" charset="2"/>
              </a:rPr>
              <a:t>randomizasyondan</a:t>
            </a:r>
            <a:r>
              <a:rPr lang="tr-TR" dirty="0">
                <a:sym typeface="Wingdings" panose="05000000000000000000" pitchFamily="2" charset="2"/>
              </a:rPr>
              <a:t> önce planlanması gereken, beş fraksiyonda 10 </a:t>
            </a:r>
            <a:r>
              <a:rPr lang="tr-TR" dirty="0" err="1">
                <a:sym typeface="Wingdings" panose="05000000000000000000" pitchFamily="2" charset="2"/>
              </a:rPr>
              <a:t>Gy'lik</a:t>
            </a:r>
            <a:r>
              <a:rPr lang="tr-TR" dirty="0">
                <a:sym typeface="Wingdings" panose="05000000000000000000" pitchFamily="2" charset="2"/>
              </a:rPr>
              <a:t> ardışık tümör yatağı </a:t>
            </a:r>
            <a:r>
              <a:rPr lang="tr-TR" dirty="0" err="1" smtClean="0">
                <a:sym typeface="Wingdings" panose="05000000000000000000" pitchFamily="2" charset="2"/>
              </a:rPr>
              <a:t>boost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dozunun reçete edilmesine izin verdi</a:t>
            </a:r>
            <a:r>
              <a:rPr lang="tr-TR" dirty="0" smtClean="0">
                <a:sym typeface="Wingdings" panose="05000000000000000000" pitchFamily="2" charset="2"/>
              </a:rPr>
              <a:t>.</a:t>
            </a:r>
          </a:p>
          <a:p>
            <a:r>
              <a:rPr lang="tr-TR" dirty="0">
                <a:sym typeface="Wingdings" panose="05000000000000000000" pitchFamily="2" charset="2"/>
              </a:rPr>
              <a:t>Meme, kol ve omuzdaki normal doku etkileri hekim tarafından, başlangıç ​​seviyesiyle </a:t>
            </a:r>
            <a:r>
              <a:rPr lang="tr-TR" dirty="0" err="1">
                <a:sym typeface="Wingdings" panose="05000000000000000000" pitchFamily="2" charset="2"/>
              </a:rPr>
              <a:t>fotoğrafik</a:t>
            </a:r>
            <a:r>
              <a:rPr lang="tr-TR" dirty="0">
                <a:sym typeface="Wingdings" panose="05000000000000000000" pitchFamily="2" charset="2"/>
              </a:rPr>
              <a:t> karşılaştırma ve hastanın kendi kendine bildirimleri ile değerlendirildi.</a:t>
            </a:r>
            <a:endParaRPr lang="tr-TR" dirty="0" smtClean="0">
              <a:sym typeface="Wingdings" panose="05000000000000000000" pitchFamily="2" charset="2"/>
            </a:endParaRPr>
          </a:p>
          <a:p>
            <a:endParaRPr lang="tr-TR" dirty="0" smtClean="0">
              <a:sym typeface="Wingdings" panose="05000000000000000000" pitchFamily="2" charset="2"/>
            </a:endParaRP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09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START-A SONUÇLARI</a:t>
            </a:r>
            <a:endParaRPr lang="tr-TR" sz="28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1580" y="2015732"/>
            <a:ext cx="8641654" cy="271302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10 yıllık takiplerde </a:t>
            </a:r>
            <a:r>
              <a:rPr lang="tr-TR" dirty="0" err="1" smtClean="0"/>
              <a:t>loko-rejyonel</a:t>
            </a:r>
            <a:r>
              <a:rPr lang="tr-TR" dirty="0" smtClean="0"/>
              <a:t> </a:t>
            </a:r>
            <a:r>
              <a:rPr lang="tr-TR" dirty="0" err="1" smtClean="0"/>
              <a:t>nüks</a:t>
            </a:r>
            <a:r>
              <a:rPr lang="tr-TR" dirty="0" smtClean="0"/>
              <a:t> bakımından istatiksel anlamlı fark bulunmamaktadır. </a:t>
            </a:r>
          </a:p>
          <a:p>
            <a:r>
              <a:rPr lang="tr-TR" dirty="0" smtClean="0"/>
              <a:t>START-A'da </a:t>
            </a:r>
            <a:r>
              <a:rPr lang="tr-TR" dirty="0"/>
              <a:t>orta veya belirgin meme sertleşmesi, </a:t>
            </a:r>
            <a:r>
              <a:rPr lang="tr-TR" dirty="0" err="1"/>
              <a:t>telenjiektazi</a:t>
            </a:r>
            <a:r>
              <a:rPr lang="tr-TR" dirty="0"/>
              <a:t> ve meme ödemi 39 </a:t>
            </a:r>
            <a:r>
              <a:rPr lang="tr-TR" dirty="0" err="1"/>
              <a:t>Gy</a:t>
            </a:r>
            <a:r>
              <a:rPr lang="tr-TR" dirty="0"/>
              <a:t> grubunda 50 </a:t>
            </a:r>
            <a:r>
              <a:rPr lang="tr-TR" dirty="0" err="1"/>
              <a:t>Gy</a:t>
            </a:r>
            <a:r>
              <a:rPr lang="tr-TR" dirty="0"/>
              <a:t> grubuna göre önemli ölçüde daha az yaygın normal doku etkileriydi</a:t>
            </a:r>
            <a:r>
              <a:rPr lang="tr-TR" dirty="0" smtClean="0"/>
              <a:t>.</a:t>
            </a:r>
          </a:p>
          <a:p>
            <a:r>
              <a:rPr lang="tr-TR" dirty="0"/>
              <a:t>Normal doku etkileri 41,6 </a:t>
            </a:r>
            <a:r>
              <a:rPr lang="tr-TR" dirty="0" err="1"/>
              <a:t>Gy</a:t>
            </a:r>
            <a:r>
              <a:rPr lang="tr-TR" dirty="0"/>
              <a:t> ve 50 </a:t>
            </a:r>
            <a:r>
              <a:rPr lang="tr-TR" dirty="0" err="1"/>
              <a:t>Gy</a:t>
            </a:r>
            <a:r>
              <a:rPr lang="tr-TR" dirty="0"/>
              <a:t> grupları arasında anlamlı bir farklılık göstermedi</a:t>
            </a:r>
            <a:r>
              <a:rPr lang="tr-TR" dirty="0" smtClean="0"/>
              <a:t>.</a:t>
            </a:r>
          </a:p>
          <a:p>
            <a:r>
              <a:rPr lang="tr-TR" dirty="0" smtClean="0"/>
              <a:t>Uzun süreli takipler, </a:t>
            </a:r>
            <a:r>
              <a:rPr lang="tr-TR" dirty="0"/>
              <a:t>uygun dozda uygulanan </a:t>
            </a:r>
            <a:r>
              <a:rPr lang="tr-TR" dirty="0" err="1"/>
              <a:t>hipofraksiyonlu</a:t>
            </a:r>
            <a:r>
              <a:rPr lang="tr-TR" dirty="0"/>
              <a:t> radyoterapinin erken meme kanseri olan hastalar için güvenli ve etkili olduğunu doğrulamaktadır</a:t>
            </a:r>
            <a:r>
              <a:rPr lang="tr-TR" dirty="0" smtClean="0"/>
              <a:t>.</a:t>
            </a:r>
          </a:p>
          <a:p>
            <a:r>
              <a:rPr lang="tr-TR" dirty="0"/>
              <a:t>Sonuçlar, çoğu İngiltere merkezinde </a:t>
            </a:r>
            <a:r>
              <a:rPr lang="tr-TR" dirty="0" err="1"/>
              <a:t>invaziv</a:t>
            </a:r>
            <a:r>
              <a:rPr lang="tr-TR" dirty="0"/>
              <a:t> erken meme kanseri için </a:t>
            </a:r>
            <a:r>
              <a:rPr lang="tr-TR" dirty="0" err="1"/>
              <a:t>adjuvan</a:t>
            </a:r>
            <a:r>
              <a:rPr lang="tr-TR" dirty="0"/>
              <a:t> radyoterapiye ihtiyaç duyan kadınlar için bakım standardı olarak benimsenen 15 fraksiyonda 40 </a:t>
            </a:r>
            <a:r>
              <a:rPr lang="tr-TR" dirty="0" err="1"/>
              <a:t>Gy'nin</a:t>
            </a:r>
            <a:r>
              <a:rPr lang="tr-TR" dirty="0"/>
              <a:t> sürekli kullanımını desteklemektedir</a:t>
            </a:r>
            <a:r>
              <a:rPr lang="tr-TR" dirty="0" smtClean="0"/>
              <a:t>.(Eş zamanlı yürüyen START-B sonuçlarıyla beraber)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78263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TM10001114[[fn=Galeri]]</Template>
  <TotalTime>1349</TotalTime>
  <Words>1232</Words>
  <Application>Microsoft Office PowerPoint</Application>
  <PresentationFormat>Geniş ekran</PresentationFormat>
  <Paragraphs>107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Arial</vt:lpstr>
      <vt:lpstr>Bahnschrift Condensed</vt:lpstr>
      <vt:lpstr>Bahnschrift SemiBold Condensed</vt:lpstr>
      <vt:lpstr>Gill Sans MT</vt:lpstr>
      <vt:lpstr>Wingdings</vt:lpstr>
      <vt:lpstr>Gallery</vt:lpstr>
      <vt:lpstr>MeME KANSERİNDE HİPO-FRAKSİYON RADYOTERAPİ VE AKSELERE PARSİYEL MEME IŞINLAMASI</vt:lpstr>
      <vt:lpstr>HİPOFRAKSİYONE RADYOTERAPİ RADYOBİYOLOJİSİ</vt:lpstr>
      <vt:lpstr>PowerPoint Sunusu</vt:lpstr>
      <vt:lpstr>KANADA ÇALIŞMASI</vt:lpstr>
      <vt:lpstr>Kanada Çalışması sonuçları</vt:lpstr>
      <vt:lpstr>PowerPoint Sunusu</vt:lpstr>
      <vt:lpstr>START A ÇALIŞMASI</vt:lpstr>
      <vt:lpstr>STart a çalışması method</vt:lpstr>
      <vt:lpstr>START-A SONUÇLARI</vt:lpstr>
      <vt:lpstr>START-A SONUÇLARI (loko-rejyonel)</vt:lpstr>
      <vt:lpstr>Start-a sonuçları (normal doku toksisitesi)</vt:lpstr>
      <vt:lpstr>START B</vt:lpstr>
      <vt:lpstr>Method </vt:lpstr>
      <vt:lpstr>PowerPoint Sunusu</vt:lpstr>
      <vt:lpstr>START-B Çalışması SONUÇLARI</vt:lpstr>
      <vt:lpstr> start-b Sonuçları</vt:lpstr>
      <vt:lpstr>Önerilen dose-constrain (rtog1005)</vt:lpstr>
      <vt:lpstr>FAST ÇALIŞMASI(ultra-hipofraksiyon)</vt:lpstr>
      <vt:lpstr>FAST  ÇALIŞMASI</vt:lpstr>
      <vt:lpstr>FAST ÇALIŞMASI</vt:lpstr>
      <vt:lpstr>FAST-FORWARD ÇALIŞMASI</vt:lpstr>
      <vt:lpstr>FAST-FORWARD ÇALIŞMASI</vt:lpstr>
      <vt:lpstr>FAST-FORWARD ÇALIŞMASI</vt:lpstr>
      <vt:lpstr>PowerPoint Sunusu</vt:lpstr>
      <vt:lpstr>PowerPoint Sunusu</vt:lpstr>
      <vt:lpstr>PowerPoint Sunusu</vt:lpstr>
      <vt:lpstr>PowerPoint Sunusu</vt:lpstr>
      <vt:lpstr>Post-Mastektomi radyoterapide durum nedir?</vt:lpstr>
      <vt:lpstr>RAPID ÇALIŞMASI</vt:lpstr>
      <vt:lpstr>RAPID ÇALIŞMASI</vt:lpstr>
      <vt:lpstr>RAPID ÇALIŞMASI</vt:lpstr>
      <vt:lpstr>PowerPoint Sunusu</vt:lpstr>
      <vt:lpstr>KimleR ABPI İÇİN UYGUN ?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KANSERİNDE HİPO-FRAKSİYON RADYOTERAPİ VE AKSELERE PARSİYEL MEME IŞINLAMASI</dc:title>
  <dc:creator>STATION1099</dc:creator>
  <cp:lastModifiedBy>STATION1099</cp:lastModifiedBy>
  <cp:revision>31</cp:revision>
  <dcterms:created xsi:type="dcterms:W3CDTF">2024-11-09T08:01:34Z</dcterms:created>
  <dcterms:modified xsi:type="dcterms:W3CDTF">2024-11-15T03:58:11Z</dcterms:modified>
</cp:coreProperties>
</file>