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313" r:id="rId2"/>
    <p:sldId id="303" r:id="rId3"/>
    <p:sldId id="261" r:id="rId4"/>
    <p:sldId id="257" r:id="rId5"/>
    <p:sldId id="267" r:id="rId6"/>
    <p:sldId id="304" r:id="rId7"/>
    <p:sldId id="265" r:id="rId8"/>
    <p:sldId id="264" r:id="rId9"/>
    <p:sldId id="305" r:id="rId10"/>
    <p:sldId id="263"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9" r:id="rId24"/>
    <p:sldId id="290" r:id="rId25"/>
    <p:sldId id="281" r:id="rId26"/>
    <p:sldId id="282" r:id="rId27"/>
    <p:sldId id="294" r:id="rId28"/>
    <p:sldId id="284" r:id="rId29"/>
    <p:sldId id="295" r:id="rId30"/>
    <p:sldId id="285" r:id="rId31"/>
    <p:sldId id="286" r:id="rId32"/>
    <p:sldId id="314" r:id="rId33"/>
    <p:sldId id="315" r:id="rId34"/>
    <p:sldId id="296" r:id="rId35"/>
    <p:sldId id="291" r:id="rId36"/>
    <p:sldId id="312" r:id="rId37"/>
    <p:sldId id="292" r:id="rId38"/>
    <p:sldId id="293" r:id="rId39"/>
    <p:sldId id="297" r:id="rId40"/>
    <p:sldId id="298" r:id="rId41"/>
    <p:sldId id="299" r:id="rId42"/>
    <p:sldId id="300" r:id="rId43"/>
    <p:sldId id="302" r:id="rId44"/>
    <p:sldId id="306" r:id="rId45"/>
    <p:sldId id="309" r:id="rId46"/>
    <p:sldId id="307" r:id="rId47"/>
    <p:sldId id="308" r:id="rId48"/>
    <p:sldId id="310" r:id="rId49"/>
    <p:sldId id="311"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A81F8-A14E-4606-AC0E-59CDCFDD4DA0}" v="3134" dt="2021-09-12T18:11:12.373"/>
    <p1510:client id="{7FEBCB5F-1012-4FCA-8077-0D3E80F33F2E}" v="2379" dt="2021-09-11T17:26:41.674"/>
    <p1510:client id="{8C025F06-B534-40ED-93D1-BF5BBB0AE164}" v="1" dt="2021-09-15T05:12:53.441"/>
    <p1510:client id="{8C9AB84E-8246-478E-A57A-8E649C67164A}" v="616" dt="2021-09-14T20:36:49.296"/>
    <p1510:client id="{B82F6753-7CCD-4C83-98A1-89EFE190D171}" v="7105" dt="2021-09-14T18:57:36.547"/>
    <p1510:client id="{E5B31573-9ED8-45A5-8994-138E793BAC14}" v="7" dt="2021-09-11T16:24:06.320"/>
    <p1510:client id="{ED94BC5F-3DAD-44A7-ACA9-5BBC74286706}" v="8737" dt="2021-09-12T14:14:46.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C9152-47CC-4777-9B2F-534BA272848E}" type="datetimeFigureOut">
              <a:rPr lang="tr-TR" smtClean="0"/>
              <a:t>15.09.2021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2A7E3-73E4-4AFB-941F-35D3F04E9A36}" type="slidenum">
              <a:rPr lang="tr-TR" smtClean="0"/>
              <a:t>‹#›</a:t>
            </a:fld>
            <a:endParaRPr lang="tr-TR"/>
          </a:p>
        </p:txBody>
      </p:sp>
    </p:spTree>
    <p:extLst>
      <p:ext uri="{BB962C8B-B14F-4D97-AF65-F5344CB8AC3E}">
        <p14:creationId xmlns:p14="http://schemas.microsoft.com/office/powerpoint/2010/main" val="272555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4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44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406491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65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5166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97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800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9/15/2021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2670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9/15/2021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0976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4387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9/15/2021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54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1E51865-0378-4449-B972-E3BCD813160E}"/>
              </a:ext>
            </a:extLst>
          </p:cNvPr>
          <p:cNvSpPr>
            <a:spLocks noGrp="1"/>
          </p:cNvSpPr>
          <p:nvPr>
            <p:ph type="title"/>
          </p:nvPr>
        </p:nvSpPr>
        <p:spPr>
          <a:xfrm>
            <a:off x="924464" y="1500936"/>
            <a:ext cx="10515600" cy="1325563"/>
          </a:xfrm>
        </p:spPr>
        <p:txBody>
          <a:bodyPr>
            <a:normAutofit fontScale="90000"/>
          </a:bodyPr>
          <a:lstStyle/>
          <a:p>
            <a:pPr algn="ctr"/>
            <a:r>
              <a:rPr lang="tr-TR" b="1">
                <a:solidFill>
                  <a:srgbClr val="C00000"/>
                </a:solidFill>
                <a:ea typeface="+mj-lt"/>
                <a:cs typeface="+mj-lt"/>
              </a:rPr>
              <a:t>Yeni Teşhis Edilen </a:t>
            </a:r>
            <a:r>
              <a:rPr lang="tr-TR" b="1" err="1">
                <a:solidFill>
                  <a:srgbClr val="C00000"/>
                </a:solidFill>
                <a:ea typeface="+mj-lt"/>
                <a:cs typeface="+mj-lt"/>
              </a:rPr>
              <a:t>Glioblastomlu</a:t>
            </a:r>
            <a:r>
              <a:rPr lang="tr-TR" b="1">
                <a:solidFill>
                  <a:srgbClr val="C00000"/>
                </a:solidFill>
                <a:ea typeface="+mj-lt"/>
                <a:cs typeface="+mj-lt"/>
              </a:rPr>
              <a:t> Hastalarda Biyolojik Temelli Hedef Hacim Tanımını Kullanan Doz Yoğunlaştırılmış </a:t>
            </a:r>
            <a:r>
              <a:rPr lang="tr-TR" b="1" err="1">
                <a:solidFill>
                  <a:srgbClr val="C00000"/>
                </a:solidFill>
                <a:ea typeface="+mj-lt"/>
                <a:cs typeface="+mj-lt"/>
              </a:rPr>
              <a:t>Kemoradyasyonun</a:t>
            </a:r>
            <a:r>
              <a:rPr lang="tr-TR" b="1">
                <a:solidFill>
                  <a:srgbClr val="C00000"/>
                </a:solidFill>
                <a:ea typeface="+mj-lt"/>
                <a:cs typeface="+mj-lt"/>
              </a:rPr>
              <a:t> </a:t>
            </a:r>
            <a:br>
              <a:rPr lang="tr-TR" b="1">
                <a:solidFill>
                  <a:srgbClr val="C00000"/>
                </a:solidFill>
                <a:ea typeface="+mj-lt"/>
                <a:cs typeface="+mj-lt"/>
              </a:rPr>
            </a:br>
            <a:r>
              <a:rPr lang="tr-TR" b="1">
                <a:solidFill>
                  <a:srgbClr val="C00000"/>
                </a:solidFill>
                <a:ea typeface="+mj-lt"/>
                <a:cs typeface="+mj-lt"/>
              </a:rPr>
              <a:t>Faz 2 Çalışması</a:t>
            </a:r>
            <a:endParaRPr lang="tr-TR" b="1">
              <a:solidFill>
                <a:srgbClr val="C00000"/>
              </a:solidFill>
              <a:cs typeface="Calibri Light" panose="020F0302020204030204"/>
            </a:endParaRPr>
          </a:p>
        </p:txBody>
      </p:sp>
      <p:sp>
        <p:nvSpPr>
          <p:cNvPr id="3" name="İçerik Yer Tutucusu 2">
            <a:extLst>
              <a:ext uri="{FF2B5EF4-FFF2-40B4-BE49-F238E27FC236}">
                <a16:creationId xmlns="" xmlns:a16="http://schemas.microsoft.com/office/drawing/2014/main" id="{8930AF2C-5C40-4F9B-815B-5A733B7A4692}"/>
              </a:ext>
            </a:extLst>
          </p:cNvPr>
          <p:cNvSpPr>
            <a:spLocks noGrp="1"/>
          </p:cNvSpPr>
          <p:nvPr>
            <p:ph idx="1"/>
          </p:nvPr>
        </p:nvSpPr>
        <p:spPr>
          <a:xfrm>
            <a:off x="838200" y="4054115"/>
            <a:ext cx="9466053" cy="2122848"/>
          </a:xfrm>
        </p:spPr>
        <p:txBody>
          <a:bodyPr vert="horz" lIns="91440" tIns="45720" rIns="91440" bIns="45720" rtlCol="0" anchor="t">
            <a:normAutofit/>
          </a:bodyPr>
          <a:lstStyle/>
          <a:p>
            <a:pPr marL="0" indent="0" algn="ctr">
              <a:buNone/>
            </a:pPr>
            <a:r>
              <a:rPr lang="tr-TR">
                <a:cs typeface="Calibri" panose="020F0502020204030204"/>
              </a:rPr>
              <a:t>ARŞ.GÖR.DR.EREN YILDIZ</a:t>
            </a:r>
            <a:endParaRPr lang="tr-TR"/>
          </a:p>
          <a:p>
            <a:pPr marL="0" indent="0" algn="ctr">
              <a:buNone/>
            </a:pPr>
            <a:r>
              <a:rPr lang="tr-TR">
                <a:cs typeface="Calibri" panose="020F0502020204030204"/>
              </a:rPr>
              <a:t>ESOGU TIP FAKÜLTESİ RADYASYON ONKOLOJİSİ A.B.D</a:t>
            </a:r>
          </a:p>
          <a:p>
            <a:pPr marL="0" indent="0" algn="ctr">
              <a:buNone/>
            </a:pPr>
            <a:r>
              <a:rPr lang="tr-TR">
                <a:cs typeface="Calibri" panose="020F0502020204030204"/>
              </a:rPr>
              <a:t>ESKİŞEHİR</a:t>
            </a:r>
          </a:p>
        </p:txBody>
      </p:sp>
    </p:spTree>
    <p:extLst>
      <p:ext uri="{BB962C8B-B14F-4D97-AF65-F5344CB8AC3E}">
        <p14:creationId xmlns:p14="http://schemas.microsoft.com/office/powerpoint/2010/main" val="309881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9541B58-139D-4C82-A72A-EA5EFEEACE46}"/>
              </a:ext>
            </a:extLst>
          </p:cNvPr>
          <p:cNvSpPr>
            <a:spLocks noGrp="1"/>
          </p:cNvSpPr>
          <p:nvPr>
            <p:ph type="title"/>
          </p:nvPr>
        </p:nvSpPr>
        <p:spPr>
          <a:xfrm>
            <a:off x="589547" y="1097996"/>
            <a:ext cx="10634472" cy="952638"/>
          </a:xfrm>
        </p:spPr>
        <p:txBody>
          <a:bodyPr>
            <a:normAutofit fontScale="90000"/>
          </a:bodyPr>
          <a:lstStyle/>
          <a:p>
            <a:r>
              <a:rPr lang="tr-TR" sz="2800" b="1">
                <a:ea typeface="+mj-lt"/>
                <a:cs typeface="+mj-lt"/>
              </a:rPr>
              <a:t>Materyal – </a:t>
            </a:r>
            <a:r>
              <a:rPr lang="tr-TR" sz="2800" b="1" err="1">
                <a:ea typeface="+mj-lt"/>
                <a:cs typeface="+mj-lt"/>
              </a:rPr>
              <a:t>Metod</a:t>
            </a:r>
          </a:p>
          <a:p>
            <a:r>
              <a:rPr lang="tr-TR" sz="2800"/>
              <a:t/>
            </a:r>
            <a:br>
              <a:rPr lang="tr-TR" sz="2800"/>
            </a:br>
            <a:r>
              <a:rPr lang="tr-TR" sz="2800" b="1"/>
              <a:t>Radyoterapi öncesi MR simülasyonu</a:t>
            </a:r>
            <a:r>
              <a:rPr lang="tr-TR" sz="2800"/>
              <a:t/>
            </a:r>
            <a:br>
              <a:rPr lang="tr-TR" sz="2800"/>
            </a:br>
            <a:endParaRPr lang="tr-TR" sz="2800"/>
          </a:p>
        </p:txBody>
      </p:sp>
      <p:sp>
        <p:nvSpPr>
          <p:cNvPr id="3" name="İçerik Yer Tutucusu 2">
            <a:extLst>
              <a:ext uri="{FF2B5EF4-FFF2-40B4-BE49-F238E27FC236}">
                <a16:creationId xmlns="" xmlns:a16="http://schemas.microsoft.com/office/drawing/2014/main" id="{DABB8B75-5A5B-42E2-B4A0-0C1D9B8D0500}"/>
              </a:ext>
            </a:extLst>
          </p:cNvPr>
          <p:cNvSpPr>
            <a:spLocks noGrp="1"/>
          </p:cNvSpPr>
          <p:nvPr>
            <p:ph idx="1"/>
          </p:nvPr>
        </p:nvSpPr>
        <p:spPr>
          <a:xfrm>
            <a:off x="398014" y="2678797"/>
            <a:ext cx="10506991" cy="4692466"/>
          </a:xfrm>
        </p:spPr>
        <p:txBody>
          <a:bodyPr vert="horz" lIns="91440" tIns="45720" rIns="91440" bIns="45720" rtlCol="0" anchor="t">
            <a:normAutofit/>
          </a:bodyPr>
          <a:lstStyle/>
          <a:p>
            <a:pPr marL="342900" indent="-342900">
              <a:buChar char="•"/>
            </a:pPr>
            <a:r>
              <a:rPr lang="tr-TR" dirty="0" err="1"/>
              <a:t>Termoplastik</a:t>
            </a:r>
            <a:r>
              <a:rPr lang="tr-TR" dirty="0"/>
              <a:t> maske ile </a:t>
            </a:r>
            <a:r>
              <a:rPr lang="tr-TR" dirty="0" err="1"/>
              <a:t>immobilizasyonlu</a:t>
            </a:r>
            <a:r>
              <a:rPr lang="tr-TR" dirty="0"/>
              <a:t> CT </a:t>
            </a:r>
            <a:r>
              <a:rPr lang="tr-TR" dirty="0" err="1"/>
              <a:t>cekimine</a:t>
            </a:r>
            <a:r>
              <a:rPr lang="tr-TR" dirty="0"/>
              <a:t> ek olarak tüm hastalara radyasyon onkolojisi departmanında 3 </a:t>
            </a:r>
            <a:r>
              <a:rPr lang="tr-TR" dirty="0" err="1"/>
              <a:t>Tesla</a:t>
            </a:r>
            <a:r>
              <a:rPr lang="tr-TR" dirty="0"/>
              <a:t> -MR simülasyonu uygulanmıştır.</a:t>
            </a:r>
            <a:endParaRPr lang="tr-TR" dirty="0">
              <a:solidFill>
                <a:srgbClr val="FF0000"/>
              </a:solidFill>
            </a:endParaRPr>
          </a:p>
          <a:p>
            <a:pPr marL="342900" indent="-342900">
              <a:buChar char="•"/>
            </a:pPr>
            <a:r>
              <a:rPr lang="tr-TR" dirty="0"/>
              <a:t>Anatomik 3 boyutlu kontrast öncesi ve kontrast </a:t>
            </a:r>
            <a:r>
              <a:rPr lang="tr-TR" dirty="0" smtClean="0"/>
              <a:t>sonrası</a:t>
            </a:r>
            <a:r>
              <a:rPr lang="tr-TR" dirty="0"/>
              <a:t> T1 ağırlıklı görüntüler ile 2 boyutlu T2-FLAIR görüntüleri elde </a:t>
            </a:r>
            <a:r>
              <a:rPr lang="tr-TR" dirty="0" smtClean="0"/>
              <a:t>edilmiş,</a:t>
            </a:r>
            <a:endParaRPr lang="tr-TR" dirty="0"/>
          </a:p>
          <a:p>
            <a:pPr marL="342900" indent="-342900">
              <a:buChar char="•"/>
            </a:pPr>
            <a:r>
              <a:rPr lang="tr-TR" dirty="0"/>
              <a:t>Ek olarak difüzyon ve Dinamik kontrastlı MR görüntüleri elde </a:t>
            </a:r>
            <a:r>
              <a:rPr lang="tr-TR" dirty="0" smtClean="0"/>
              <a:t>edilmiştir.</a:t>
            </a:r>
            <a:endParaRPr lang="tr-TR" dirty="0"/>
          </a:p>
        </p:txBody>
      </p:sp>
      <p:sp>
        <p:nvSpPr>
          <p:cNvPr id="4" name="Veri Yer Tutucusu 3">
            <a:extLst>
              <a:ext uri="{FF2B5EF4-FFF2-40B4-BE49-F238E27FC236}">
                <a16:creationId xmlns="" xmlns:a16="http://schemas.microsoft.com/office/drawing/2014/main" id="{EBE704C7-4DA6-41D7-AC8E-0E9CD1B1D94C}"/>
              </a:ext>
            </a:extLst>
          </p:cNvPr>
          <p:cNvSpPr>
            <a:spLocks noGrp="1"/>
          </p:cNvSpPr>
          <p:nvPr>
            <p:ph type="dt" sz="half" idx="10"/>
          </p:nvPr>
        </p:nvSpPr>
        <p:spPr/>
        <p:txBody>
          <a:bodyPr/>
          <a:lstStyle/>
          <a:p>
            <a:fld id="{81F0E89E-96A0-4FA4-AE29-33BAA10D58AA}" type="datetime1">
              <a:rPr lang="en-US" smtClean="0"/>
              <a:t>9/15/2021</a:t>
            </a:fld>
            <a:endParaRPr lang="en-US"/>
          </a:p>
        </p:txBody>
      </p:sp>
      <p:sp>
        <p:nvSpPr>
          <p:cNvPr id="5" name="Alt Bilgi Yer Tutucusu 4">
            <a:extLst>
              <a:ext uri="{FF2B5EF4-FFF2-40B4-BE49-F238E27FC236}">
                <a16:creationId xmlns="" xmlns:a16="http://schemas.microsoft.com/office/drawing/2014/main" id="{2AB665D0-9162-4E78-B140-B219C0DFD732}"/>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9F7B40C-9309-4200-9092-4EE43FF4E83C}"/>
              </a:ext>
            </a:extLst>
          </p:cNvPr>
          <p:cNvSpPr>
            <a:spLocks noGrp="1"/>
          </p:cNvSpPr>
          <p:nvPr>
            <p:ph type="sldNum" sz="quarter" idx="12"/>
          </p:nvPr>
        </p:nvSpPr>
        <p:spPr/>
        <p:txBody>
          <a:bodyPr/>
          <a:lstStyle/>
          <a:p>
            <a:fld id="{60553ECD-7F6D-420D-93CA-D8D15EB427AC}" type="slidenum">
              <a:rPr lang="en-US" smtClean="0"/>
              <a:t>10</a:t>
            </a:fld>
            <a:endParaRPr lang="en-US"/>
          </a:p>
        </p:txBody>
      </p:sp>
    </p:spTree>
    <p:extLst>
      <p:ext uri="{BB962C8B-B14F-4D97-AF65-F5344CB8AC3E}">
        <p14:creationId xmlns:p14="http://schemas.microsoft.com/office/powerpoint/2010/main" val="159113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13D6806-F9E0-4EB2-8E96-9BD432C08FEA}"/>
              </a:ext>
            </a:extLst>
          </p:cNvPr>
          <p:cNvSpPr>
            <a:spLocks noGrp="1"/>
          </p:cNvSpPr>
          <p:nvPr>
            <p:ph type="title"/>
          </p:nvPr>
        </p:nvSpPr>
        <p:spPr>
          <a:xfrm>
            <a:off x="482600" y="590724"/>
            <a:ext cx="10634472" cy="883366"/>
          </a:xfrm>
        </p:spPr>
        <p:txBody>
          <a:bodyPr>
            <a:normAutofit fontScale="90000"/>
          </a:bodyPr>
          <a:lstStyle/>
          <a:p>
            <a:r>
              <a:rPr lang="tr-TR" sz="3600" b="1">
                <a:ea typeface="+mj-lt"/>
                <a:cs typeface="+mj-lt"/>
              </a:rPr>
              <a:t>Materyal – </a:t>
            </a:r>
            <a:r>
              <a:rPr lang="tr-TR" sz="3600" b="1" err="1">
                <a:ea typeface="+mj-lt"/>
                <a:cs typeface="+mj-lt"/>
              </a:rPr>
              <a:t>Metod</a:t>
            </a:r>
            <a:r>
              <a:rPr lang="tr-TR" sz="3600">
                <a:latin typeface="Calibri" panose="020F0502020204030204" pitchFamily="34" charset="0"/>
                <a:ea typeface="Calibri" panose="020F0502020204030204" pitchFamily="34" charset="0"/>
                <a:cs typeface="Times New Roman" panose="02020603050405020304" pitchFamily="18" charset="0"/>
              </a:rPr>
              <a:t/>
            </a:r>
            <a:br>
              <a:rPr lang="tr-TR" sz="3600">
                <a:latin typeface="Calibri" panose="020F0502020204030204" pitchFamily="34" charset="0"/>
                <a:ea typeface="Calibri" panose="020F0502020204030204" pitchFamily="34" charset="0"/>
                <a:cs typeface="Times New Roman" panose="02020603050405020304" pitchFamily="18" charset="0"/>
              </a:rPr>
            </a:br>
            <a:r>
              <a:rPr lang="tr-TR" sz="3600" b="1" baseline="30000">
                <a:effectLst/>
                <a:latin typeface="Calibri"/>
                <a:ea typeface="Calibri" panose="020F0502020204030204" pitchFamily="34" charset="0"/>
                <a:cs typeface="Times New Roman"/>
              </a:rPr>
              <a:t>11 </a:t>
            </a:r>
            <a:r>
              <a:rPr lang="tr-TR" sz="3600" b="1"/>
              <a:t>C-met PET</a:t>
            </a:r>
            <a:endParaRPr lang="tr-TR" b="1"/>
          </a:p>
        </p:txBody>
      </p:sp>
      <p:sp>
        <p:nvSpPr>
          <p:cNvPr id="3" name="İçerik Yer Tutucusu 2">
            <a:extLst>
              <a:ext uri="{FF2B5EF4-FFF2-40B4-BE49-F238E27FC236}">
                <a16:creationId xmlns="" xmlns:a16="http://schemas.microsoft.com/office/drawing/2014/main" id="{77A72B70-6AB8-4651-B7B4-49265F50E8AE}"/>
              </a:ext>
            </a:extLst>
          </p:cNvPr>
          <p:cNvSpPr>
            <a:spLocks noGrp="1"/>
          </p:cNvSpPr>
          <p:nvPr>
            <p:ph idx="1"/>
          </p:nvPr>
        </p:nvSpPr>
        <p:spPr>
          <a:xfrm>
            <a:off x="482600" y="2016454"/>
            <a:ext cx="10506991" cy="3916611"/>
          </a:xfrm>
        </p:spPr>
        <p:txBody>
          <a:bodyPr vert="horz" lIns="91440" tIns="45720" rIns="91440" bIns="45720" rtlCol="0" anchor="t">
            <a:normAutofit/>
          </a:bodyPr>
          <a:lstStyle/>
          <a:p>
            <a:pPr marL="342900" indent="-342900">
              <a:buChar char="•"/>
            </a:pPr>
            <a:r>
              <a:rPr lang="tr-TR"/>
              <a:t>RT öncesi </a:t>
            </a:r>
            <a:r>
              <a:rPr lang="tr-TR">
                <a:solidFill>
                  <a:srgbClr val="000000"/>
                </a:solidFill>
              </a:rPr>
              <a:t> C-</a:t>
            </a:r>
            <a:r>
              <a:rPr lang="tr-TR" err="1">
                <a:solidFill>
                  <a:srgbClr val="000000"/>
                </a:solidFill>
              </a:rPr>
              <a:t>metionin</a:t>
            </a:r>
            <a:r>
              <a:rPr lang="tr-TR">
                <a:solidFill>
                  <a:srgbClr val="000000"/>
                </a:solidFill>
              </a:rPr>
              <a:t> pozitron emisyon tomografisi</a:t>
            </a:r>
            <a:r>
              <a:rPr lang="tr-TR"/>
              <a:t> görüntüleri elde edildi.</a:t>
            </a:r>
          </a:p>
          <a:p>
            <a:pPr marL="342900" indent="-342900">
              <a:buChar char="•"/>
            </a:pPr>
            <a:r>
              <a:rPr lang="tr-TR" err="1"/>
              <a:t>Metabolik</a:t>
            </a:r>
            <a:r>
              <a:rPr lang="tr-TR"/>
              <a:t> tümör </a:t>
            </a:r>
            <a:r>
              <a:rPr lang="tr-TR" err="1"/>
              <a:t>volumü</a:t>
            </a:r>
            <a:r>
              <a:rPr lang="tr-TR">
                <a:solidFill>
                  <a:srgbClr val="FF0000"/>
                </a:solidFill>
              </a:rPr>
              <a:t> </a:t>
            </a:r>
            <a:r>
              <a:rPr lang="tr-TR"/>
              <a:t>(MTV)</a:t>
            </a:r>
            <a:r>
              <a:rPr lang="tr-TR">
                <a:solidFill>
                  <a:srgbClr val="FF0000"/>
                </a:solidFill>
              </a:rPr>
              <a:t> </a:t>
            </a:r>
            <a:r>
              <a:rPr lang="tr-TR"/>
              <a:t>normal </a:t>
            </a:r>
            <a:r>
              <a:rPr lang="tr-TR" err="1"/>
              <a:t>serebellumun</a:t>
            </a:r>
            <a:r>
              <a:rPr lang="tr-TR"/>
              <a:t> ortalama aktivitesinin 1.5 katı bir eşik kullanılarak otomatik </a:t>
            </a:r>
            <a:r>
              <a:rPr lang="tr-TR" err="1"/>
              <a:t>segmentasyon</a:t>
            </a:r>
            <a:r>
              <a:rPr lang="tr-TR"/>
              <a:t> ile tanımlandı ve çalışma nükleer tıp hekimi tarafından gözden geçirildi.</a:t>
            </a:r>
          </a:p>
          <a:p>
            <a:pPr marL="342900" indent="-342900">
              <a:buChar char="•"/>
            </a:pPr>
            <a:endParaRPr lang="tr-TR"/>
          </a:p>
        </p:txBody>
      </p:sp>
      <p:sp>
        <p:nvSpPr>
          <p:cNvPr id="4" name="Veri Yer Tutucusu 3">
            <a:extLst>
              <a:ext uri="{FF2B5EF4-FFF2-40B4-BE49-F238E27FC236}">
                <a16:creationId xmlns="" xmlns:a16="http://schemas.microsoft.com/office/drawing/2014/main" id="{816A3FB7-6CFF-4029-B7A4-3CDBD641AE69}"/>
              </a:ext>
            </a:extLst>
          </p:cNvPr>
          <p:cNvSpPr>
            <a:spLocks noGrp="1"/>
          </p:cNvSpPr>
          <p:nvPr>
            <p:ph type="dt" sz="half" idx="10"/>
          </p:nvPr>
        </p:nvSpPr>
        <p:spPr/>
        <p:txBody>
          <a:bodyPr/>
          <a:lstStyle/>
          <a:p>
            <a:fld id="{C676B9B0-5A96-4C02-ABCA-1889412A8096}" type="datetime1">
              <a:rPr lang="en-US" smtClean="0"/>
              <a:t>9/15/2021</a:t>
            </a:fld>
            <a:endParaRPr lang="en-US"/>
          </a:p>
        </p:txBody>
      </p:sp>
      <p:sp>
        <p:nvSpPr>
          <p:cNvPr id="5" name="Alt Bilgi Yer Tutucusu 4">
            <a:extLst>
              <a:ext uri="{FF2B5EF4-FFF2-40B4-BE49-F238E27FC236}">
                <a16:creationId xmlns="" xmlns:a16="http://schemas.microsoft.com/office/drawing/2014/main" id="{E958BC22-022D-4AEB-B90A-1FFDE359F965}"/>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5B4EC56A-D8C1-42B3-A039-4BE64A9AE16D}"/>
              </a:ext>
            </a:extLst>
          </p:cNvPr>
          <p:cNvSpPr>
            <a:spLocks noGrp="1"/>
          </p:cNvSpPr>
          <p:nvPr>
            <p:ph type="sldNum" sz="quarter" idx="12"/>
          </p:nvPr>
        </p:nvSpPr>
        <p:spPr/>
        <p:txBody>
          <a:bodyPr/>
          <a:lstStyle/>
          <a:p>
            <a:fld id="{60553ECD-7F6D-420D-93CA-D8D15EB427AC}" type="slidenum">
              <a:rPr lang="en-US" smtClean="0"/>
              <a:t>11</a:t>
            </a:fld>
            <a:endParaRPr lang="en-US"/>
          </a:p>
        </p:txBody>
      </p:sp>
    </p:spTree>
    <p:extLst>
      <p:ext uri="{BB962C8B-B14F-4D97-AF65-F5344CB8AC3E}">
        <p14:creationId xmlns:p14="http://schemas.microsoft.com/office/powerpoint/2010/main" val="1869081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67B2041-6269-4980-A11B-3F3E23C2E81E}"/>
              </a:ext>
            </a:extLst>
          </p:cNvPr>
          <p:cNvSpPr>
            <a:spLocks noGrp="1"/>
          </p:cNvSpPr>
          <p:nvPr>
            <p:ph type="title"/>
          </p:nvPr>
        </p:nvSpPr>
        <p:spPr>
          <a:xfrm>
            <a:off x="669758" y="975249"/>
            <a:ext cx="10634472" cy="1326711"/>
          </a:xfrm>
        </p:spPr>
        <p:txBody>
          <a:bodyPr>
            <a:normAutofit fontScale="90000"/>
          </a:bodyPr>
          <a:lstStyle/>
          <a:p>
            <a:r>
              <a:rPr lang="tr-TR" sz="3200" b="1">
                <a:ea typeface="+mj-lt"/>
                <a:cs typeface="+mj-lt"/>
              </a:rPr>
              <a:t>Materyal – </a:t>
            </a:r>
            <a:r>
              <a:rPr lang="tr-TR" sz="3200" b="1" err="1">
                <a:ea typeface="+mj-lt"/>
                <a:cs typeface="+mj-lt"/>
              </a:rPr>
              <a:t>Metod</a:t>
            </a:r>
            <a:r>
              <a:rPr lang="tr-TR" sz="3200"/>
              <a:t/>
            </a:r>
            <a:br>
              <a:rPr lang="tr-TR" sz="3200"/>
            </a:br>
            <a:r>
              <a:rPr lang="tr-TR" sz="3200"/>
              <a:t/>
            </a:r>
            <a:br>
              <a:rPr lang="tr-TR" sz="3200"/>
            </a:br>
            <a:r>
              <a:rPr lang="tr-TR" sz="3200" b="1" err="1"/>
              <a:t>Hiperperfüze</a:t>
            </a:r>
            <a:r>
              <a:rPr lang="tr-TR" sz="3200" b="1"/>
              <a:t> ve </a:t>
            </a:r>
            <a:r>
              <a:rPr lang="tr-TR" sz="3200" b="1" err="1"/>
              <a:t>hiperselüler</a:t>
            </a:r>
            <a:r>
              <a:rPr lang="tr-TR" sz="3200" b="1"/>
              <a:t> tümör hacimlerinin saptanması</a:t>
            </a:r>
            <a:r>
              <a:rPr lang="tr-TR" sz="3200"/>
              <a:t> </a:t>
            </a:r>
            <a:endParaRPr lang="tr-TR"/>
          </a:p>
        </p:txBody>
      </p:sp>
      <p:sp>
        <p:nvSpPr>
          <p:cNvPr id="3" name="İçerik Yer Tutucusu 2">
            <a:extLst>
              <a:ext uri="{FF2B5EF4-FFF2-40B4-BE49-F238E27FC236}">
                <a16:creationId xmlns="" xmlns:a16="http://schemas.microsoft.com/office/drawing/2014/main" id="{DDF0AE09-E724-4933-A58C-EC9520CAF63A}"/>
              </a:ext>
            </a:extLst>
          </p:cNvPr>
          <p:cNvSpPr>
            <a:spLocks noGrp="1"/>
          </p:cNvSpPr>
          <p:nvPr>
            <p:ph idx="1"/>
          </p:nvPr>
        </p:nvSpPr>
        <p:spPr>
          <a:xfrm>
            <a:off x="549442" y="3662947"/>
            <a:ext cx="10506991" cy="3847591"/>
          </a:xfrm>
        </p:spPr>
        <p:txBody>
          <a:bodyPr vert="horz" lIns="91440" tIns="45720" rIns="91440" bIns="45720" rtlCol="0" anchor="t">
            <a:normAutofit/>
          </a:bodyPr>
          <a:lstStyle/>
          <a:p>
            <a:pPr marL="342900" indent="-342900">
              <a:buFont typeface="Arial" panose="020B0604020202020204" pitchFamily="34" charset="0"/>
              <a:buChar char="•"/>
            </a:pPr>
            <a:r>
              <a:rPr lang="tr-TR"/>
              <a:t>Otomatik bir eşik yöntemi (</a:t>
            </a:r>
            <a:r>
              <a:rPr lang="tr-TR" err="1"/>
              <a:t>threshold</a:t>
            </a:r>
            <a:r>
              <a:rPr lang="tr-TR"/>
              <a:t>)  kullanılarak </a:t>
            </a:r>
            <a:r>
              <a:rPr lang="tr-TR" sz="1800">
                <a:effectLst/>
                <a:latin typeface="Calibri" panose="020F0502020204030204" pitchFamily="34" charset="0"/>
                <a:ea typeface="Calibri" panose="020F0502020204030204" pitchFamily="34" charset="0"/>
                <a:cs typeface="Times New Roman" panose="02020603050405020304" pitchFamily="18" charset="0"/>
              </a:rPr>
              <a:t>TV</a:t>
            </a:r>
            <a:r>
              <a:rPr lang="tr-TR" sz="1800" baseline="-25000">
                <a:effectLst/>
                <a:latin typeface="Calibri" panose="020F0502020204030204" pitchFamily="34" charset="0"/>
                <a:ea typeface="Calibri" panose="020F0502020204030204" pitchFamily="34" charset="0"/>
                <a:cs typeface="Times New Roman" panose="02020603050405020304" pitchFamily="18" charset="0"/>
              </a:rPr>
              <a:t>CBV  </a:t>
            </a:r>
            <a:r>
              <a:rPr lang="tr-TR"/>
              <a:t> ve </a:t>
            </a:r>
            <a:r>
              <a:rPr lang="tr-TR" sz="1800">
                <a:effectLst/>
                <a:latin typeface="Calibri" panose="020F0502020204030204" pitchFamily="34" charset="0"/>
                <a:ea typeface="Calibri" panose="020F0502020204030204" pitchFamily="34" charset="0"/>
                <a:cs typeface="Times New Roman" panose="02020603050405020304" pitchFamily="18" charset="0"/>
              </a:rPr>
              <a:t>TV</a:t>
            </a:r>
            <a:r>
              <a:rPr lang="tr-TR" sz="1800" baseline="-25000">
                <a:effectLst/>
                <a:latin typeface="Calibri" panose="020F0502020204030204" pitchFamily="34" charset="0"/>
                <a:ea typeface="Calibri" panose="020F0502020204030204" pitchFamily="34" charset="0"/>
                <a:cs typeface="Times New Roman" panose="02020603050405020304" pitchFamily="18" charset="0"/>
              </a:rPr>
              <a:t>HCV</a:t>
            </a:r>
            <a:r>
              <a:rPr lang="tr-TR"/>
              <a:t> görüntüleri  elde edilmiştir. </a:t>
            </a:r>
          </a:p>
        </p:txBody>
      </p:sp>
      <p:sp>
        <p:nvSpPr>
          <p:cNvPr id="4" name="Veri Yer Tutucusu 3">
            <a:extLst>
              <a:ext uri="{FF2B5EF4-FFF2-40B4-BE49-F238E27FC236}">
                <a16:creationId xmlns="" xmlns:a16="http://schemas.microsoft.com/office/drawing/2014/main" id="{23C60E6F-9D07-495B-A3E2-AA86F717B0DD}"/>
              </a:ext>
            </a:extLst>
          </p:cNvPr>
          <p:cNvSpPr>
            <a:spLocks noGrp="1"/>
          </p:cNvSpPr>
          <p:nvPr>
            <p:ph type="dt" sz="half" idx="10"/>
          </p:nvPr>
        </p:nvSpPr>
        <p:spPr/>
        <p:txBody>
          <a:bodyPr/>
          <a:lstStyle/>
          <a:p>
            <a:fld id="{D48DDE3E-314E-4EA2-9FCA-F79ABD95DE84}" type="datetime1">
              <a:rPr lang="en-US" smtClean="0"/>
              <a:t>9/15/2021</a:t>
            </a:fld>
            <a:endParaRPr lang="en-US"/>
          </a:p>
        </p:txBody>
      </p:sp>
      <p:sp>
        <p:nvSpPr>
          <p:cNvPr id="5" name="Alt Bilgi Yer Tutucusu 4">
            <a:extLst>
              <a:ext uri="{FF2B5EF4-FFF2-40B4-BE49-F238E27FC236}">
                <a16:creationId xmlns="" xmlns:a16="http://schemas.microsoft.com/office/drawing/2014/main" id="{203DED1F-5AD4-46E5-9F1F-70A871D6DF22}"/>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61B4617-9A57-46CA-8ACB-52FC30DFC62A}"/>
              </a:ext>
            </a:extLst>
          </p:cNvPr>
          <p:cNvSpPr>
            <a:spLocks noGrp="1"/>
          </p:cNvSpPr>
          <p:nvPr>
            <p:ph type="sldNum" sz="quarter" idx="12"/>
          </p:nvPr>
        </p:nvSpPr>
        <p:spPr/>
        <p:txBody>
          <a:bodyPr/>
          <a:lstStyle/>
          <a:p>
            <a:fld id="{60553ECD-7F6D-420D-93CA-D8D15EB427AC}" type="slidenum">
              <a:rPr lang="en-US" smtClean="0"/>
              <a:t>12</a:t>
            </a:fld>
            <a:endParaRPr lang="en-US"/>
          </a:p>
        </p:txBody>
      </p:sp>
    </p:spTree>
    <p:extLst>
      <p:ext uri="{BB962C8B-B14F-4D97-AF65-F5344CB8AC3E}">
        <p14:creationId xmlns:p14="http://schemas.microsoft.com/office/powerpoint/2010/main" val="172575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CB76410-A2D5-4675-A2D8-7D72EC705E25}"/>
              </a:ext>
            </a:extLst>
          </p:cNvPr>
          <p:cNvSpPr>
            <a:spLocks noGrp="1"/>
          </p:cNvSpPr>
          <p:nvPr>
            <p:ph type="title"/>
          </p:nvPr>
        </p:nvSpPr>
        <p:spPr/>
        <p:txBody>
          <a:bodyPr>
            <a:normAutofit fontScale="90000"/>
          </a:bodyPr>
          <a:lstStyle/>
          <a:p>
            <a:r>
              <a:rPr lang="tr-TR" sz="6600" b="1"/>
              <a:t>Materyal – </a:t>
            </a:r>
            <a:r>
              <a:rPr lang="tr-TR" sz="6600" b="1" err="1"/>
              <a:t>Metod</a:t>
            </a:r>
            <a:r>
              <a:rPr lang="tr-TR" sz="6600" b="1"/>
              <a:t> </a:t>
            </a:r>
            <a:br>
              <a:rPr lang="tr-TR" sz="6600" b="1"/>
            </a:br>
            <a:r>
              <a:rPr lang="tr-TR" b="1"/>
              <a:t>TEDAVİ</a:t>
            </a:r>
          </a:p>
        </p:txBody>
      </p:sp>
      <p:sp>
        <p:nvSpPr>
          <p:cNvPr id="3" name="İçerik Yer Tutucusu 2">
            <a:extLst>
              <a:ext uri="{FF2B5EF4-FFF2-40B4-BE49-F238E27FC236}">
                <a16:creationId xmlns="" xmlns:a16="http://schemas.microsoft.com/office/drawing/2014/main" id="{1A9826C5-B873-4DAE-BE59-EDAA7185CD4D}"/>
              </a:ext>
            </a:extLst>
          </p:cNvPr>
          <p:cNvSpPr>
            <a:spLocks noGrp="1"/>
          </p:cNvSpPr>
          <p:nvPr>
            <p:ph idx="1"/>
          </p:nvPr>
        </p:nvSpPr>
        <p:spPr/>
        <p:txBody>
          <a:bodyPr vert="horz" lIns="91440" tIns="45720" rIns="91440" bIns="45720" rtlCol="0" anchor="t">
            <a:normAutofit/>
          </a:bodyPr>
          <a:lstStyle/>
          <a:p>
            <a:pPr marL="342900" indent="-342900">
              <a:buChar char="•"/>
            </a:pPr>
            <a:r>
              <a:rPr lang="tr-TR" dirty="0"/>
              <a:t>Tedavi planlaması </a:t>
            </a:r>
            <a:r>
              <a:rPr lang="tr-TR" dirty="0" err="1"/>
              <a:t>volumetrik</a:t>
            </a:r>
            <a:r>
              <a:rPr lang="tr-TR" dirty="0"/>
              <a:t> </a:t>
            </a:r>
            <a:r>
              <a:rPr lang="tr-TR" dirty="0" err="1"/>
              <a:t>modülasyonlu</a:t>
            </a:r>
            <a:r>
              <a:rPr lang="tr-TR" dirty="0"/>
              <a:t> ark tedavisi ( VMAT) olarak yapılmıştır.</a:t>
            </a:r>
          </a:p>
          <a:p>
            <a:pPr marL="342900" indent="-342900">
              <a:buChar char="•"/>
            </a:pPr>
            <a:r>
              <a:rPr lang="tr-TR" dirty="0"/>
              <a:t>T1 ağırlıklı ve T2-FLAIR görüntüleri kullanılarak standart hedef hacimler oluşturulmuştur.</a:t>
            </a:r>
            <a:endParaRPr lang="tr-TR" dirty="0">
              <a:solidFill>
                <a:srgbClr val="FF0000"/>
              </a:solidFill>
            </a:endParaRPr>
          </a:p>
          <a:p>
            <a:pPr marL="342900" indent="-342900">
              <a:buFont typeface="Arial" panose="020B0604020202020204" pitchFamily="34" charset="0"/>
              <a:buChar char="•"/>
            </a:pPr>
            <a:r>
              <a:rPr lang="tr-TR" dirty="0"/>
              <a:t>Tüm hastalar </a:t>
            </a:r>
            <a:r>
              <a:rPr lang="tr-TR" dirty="0" smtClean="0"/>
              <a:t>için </a:t>
            </a:r>
            <a:r>
              <a:rPr lang="tr-TR" dirty="0" err="1"/>
              <a:t>GTV_low</a:t>
            </a:r>
            <a:r>
              <a:rPr lang="tr-TR" dirty="0"/>
              <a:t> cerrahi </a:t>
            </a:r>
            <a:r>
              <a:rPr lang="tr-TR" dirty="0" err="1"/>
              <a:t>kavite</a:t>
            </a:r>
            <a:r>
              <a:rPr lang="tr-TR" dirty="0"/>
              <a:t> ve </a:t>
            </a:r>
            <a:r>
              <a:rPr lang="tr-TR" dirty="0" err="1"/>
              <a:t>rezidüel</a:t>
            </a:r>
            <a:r>
              <a:rPr lang="tr-TR" dirty="0"/>
              <a:t> kontrast artışı olan </a:t>
            </a:r>
            <a:r>
              <a:rPr lang="tr-TR" dirty="0" err="1"/>
              <a:t>bolge</a:t>
            </a:r>
            <a:r>
              <a:rPr lang="tr-TR" dirty="0"/>
              <a:t> olarak tanımlandı.</a:t>
            </a:r>
          </a:p>
          <a:p>
            <a:pPr marL="342900" indent="-342900">
              <a:buFont typeface="Arial" panose="020B0604020202020204" pitchFamily="34" charset="0"/>
              <a:buChar char="•"/>
            </a:pPr>
            <a:r>
              <a:rPr lang="tr-TR" dirty="0" err="1"/>
              <a:t>CTV_low</a:t>
            </a:r>
            <a:r>
              <a:rPr lang="tr-TR" dirty="0"/>
              <a:t> = </a:t>
            </a:r>
            <a:r>
              <a:rPr lang="tr-TR" dirty="0" err="1"/>
              <a:t>GTV_low</a:t>
            </a:r>
            <a:r>
              <a:rPr lang="tr-TR" dirty="0"/>
              <a:t> +1,7  cm  olarak belirlenmiştir.</a:t>
            </a:r>
          </a:p>
          <a:p>
            <a:pPr marL="342900" indent="-342900">
              <a:buFont typeface="Arial" panose="020B0604020202020204" pitchFamily="34" charset="0"/>
              <a:buChar char="•"/>
            </a:pPr>
            <a:r>
              <a:rPr lang="tr-TR" dirty="0" err="1"/>
              <a:t>PTV_low</a:t>
            </a:r>
            <a:r>
              <a:rPr lang="tr-TR" dirty="0"/>
              <a:t> =</a:t>
            </a:r>
            <a:r>
              <a:rPr lang="tr-TR" dirty="0" err="1"/>
              <a:t>CTV_low</a:t>
            </a:r>
            <a:r>
              <a:rPr lang="tr-TR" dirty="0"/>
              <a:t> + 3 mm olarak belirlenmiştir.</a:t>
            </a:r>
          </a:p>
          <a:p>
            <a:pPr marL="342900" indent="-342900">
              <a:buFont typeface="Arial" panose="020B0604020202020204" pitchFamily="34" charset="0"/>
              <a:buChar char="•"/>
            </a:pPr>
            <a:r>
              <a:rPr lang="tr-TR" dirty="0" err="1"/>
              <a:t>PTV_low</a:t>
            </a:r>
            <a:r>
              <a:rPr lang="tr-TR" dirty="0"/>
              <a:t> ‘a 30 fraksiyonda 60 </a:t>
            </a:r>
            <a:r>
              <a:rPr lang="tr-TR" dirty="0" err="1"/>
              <a:t>Gy</a:t>
            </a:r>
            <a:r>
              <a:rPr lang="tr-TR" dirty="0"/>
              <a:t> </a:t>
            </a:r>
            <a:r>
              <a:rPr lang="tr-TR" dirty="0" smtClean="0"/>
              <a:t>RT planlanmıştır</a:t>
            </a:r>
            <a:r>
              <a:rPr lang="tr-TR" dirty="0"/>
              <a:t>. </a:t>
            </a:r>
          </a:p>
        </p:txBody>
      </p:sp>
      <p:sp>
        <p:nvSpPr>
          <p:cNvPr id="4" name="Veri Yer Tutucusu 3">
            <a:extLst>
              <a:ext uri="{FF2B5EF4-FFF2-40B4-BE49-F238E27FC236}">
                <a16:creationId xmlns="" xmlns:a16="http://schemas.microsoft.com/office/drawing/2014/main" id="{CDF65725-FAE7-48CF-9477-75064258BBC4}"/>
              </a:ext>
            </a:extLst>
          </p:cNvPr>
          <p:cNvSpPr>
            <a:spLocks noGrp="1"/>
          </p:cNvSpPr>
          <p:nvPr>
            <p:ph type="dt" sz="half" idx="10"/>
          </p:nvPr>
        </p:nvSpPr>
        <p:spPr/>
        <p:txBody>
          <a:bodyPr/>
          <a:lstStyle/>
          <a:p>
            <a:fld id="{0D70E7DF-AEA8-44F6-AA99-61CF698117BE}" type="datetime1">
              <a:rPr lang="en-US" smtClean="0"/>
              <a:t>9/15/2021</a:t>
            </a:fld>
            <a:endParaRPr lang="en-US"/>
          </a:p>
        </p:txBody>
      </p:sp>
      <p:sp>
        <p:nvSpPr>
          <p:cNvPr id="5" name="Alt Bilgi Yer Tutucusu 4">
            <a:extLst>
              <a:ext uri="{FF2B5EF4-FFF2-40B4-BE49-F238E27FC236}">
                <a16:creationId xmlns="" xmlns:a16="http://schemas.microsoft.com/office/drawing/2014/main" id="{C40F40D7-B74B-47E2-A9EA-C2ACBBB1B64C}"/>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C8B07B7C-4D26-48C8-B04A-1C0948E1BE5E}"/>
              </a:ext>
            </a:extLst>
          </p:cNvPr>
          <p:cNvSpPr>
            <a:spLocks noGrp="1"/>
          </p:cNvSpPr>
          <p:nvPr>
            <p:ph type="sldNum" sz="quarter" idx="12"/>
          </p:nvPr>
        </p:nvSpPr>
        <p:spPr/>
        <p:txBody>
          <a:bodyPr/>
          <a:lstStyle/>
          <a:p>
            <a:fld id="{60553ECD-7F6D-420D-93CA-D8D15EB427AC}" type="slidenum">
              <a:rPr lang="en-US" smtClean="0"/>
              <a:t>13</a:t>
            </a:fld>
            <a:endParaRPr lang="en-US"/>
          </a:p>
        </p:txBody>
      </p:sp>
    </p:spTree>
    <p:extLst>
      <p:ext uri="{BB962C8B-B14F-4D97-AF65-F5344CB8AC3E}">
        <p14:creationId xmlns:p14="http://schemas.microsoft.com/office/powerpoint/2010/main" val="395228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54EAF99-53AB-4F8B-BEB8-E03FA7C9117F}"/>
              </a:ext>
            </a:extLst>
          </p:cNvPr>
          <p:cNvSpPr>
            <a:spLocks noGrp="1"/>
          </p:cNvSpPr>
          <p:nvPr>
            <p:ph idx="1"/>
          </p:nvPr>
        </p:nvSpPr>
        <p:spPr>
          <a:xfrm>
            <a:off x="554487" y="1917756"/>
            <a:ext cx="10506991" cy="5385193"/>
          </a:xfrm>
        </p:spPr>
        <p:txBody>
          <a:bodyPr vert="horz" lIns="91440" tIns="45720" rIns="91440" bIns="45720" rtlCol="0" anchor="t">
            <a:normAutofit/>
          </a:bodyPr>
          <a:lstStyle/>
          <a:p>
            <a:endParaRPr lang="tr-TR" dirty="0"/>
          </a:p>
          <a:p>
            <a:pPr marL="342900" indent="-342900">
              <a:buChar char="•"/>
            </a:pPr>
            <a:r>
              <a:rPr lang="tr-TR" dirty="0"/>
              <a:t>10 hasta için </a:t>
            </a:r>
            <a:r>
              <a:rPr lang="tr-TR" dirty="0" err="1"/>
              <a:t>GTV_high</a:t>
            </a:r>
            <a:r>
              <a:rPr lang="tr-TR" dirty="0">
                <a:solidFill>
                  <a:srgbClr val="FF0000"/>
                </a:solidFill>
              </a:rPr>
              <a:t> </a:t>
            </a:r>
            <a:r>
              <a:rPr lang="tr-TR" dirty="0"/>
              <a:t>yüksek b değerli </a:t>
            </a:r>
            <a:r>
              <a:rPr lang="tr-TR" dirty="0" err="1"/>
              <a:t>diffüzyon</a:t>
            </a:r>
            <a:r>
              <a:rPr lang="tr-TR" dirty="0"/>
              <a:t> </a:t>
            </a:r>
            <a:r>
              <a:rPr lang="tr-TR" dirty="0" err="1"/>
              <a:t>MR'dan</a:t>
            </a:r>
            <a:r>
              <a:rPr lang="tr-TR" dirty="0"/>
              <a:t> elde edilen </a:t>
            </a:r>
            <a:r>
              <a:rPr lang="tr-TR" dirty="0" err="1">
                <a:ea typeface="+mn-lt"/>
                <a:cs typeface="+mn-lt"/>
              </a:rPr>
              <a:t>TV</a:t>
            </a:r>
            <a:r>
              <a:rPr lang="tr-TR" baseline="-25000" dirty="0" err="1">
                <a:ea typeface="+mn-lt"/>
                <a:cs typeface="+mn-lt"/>
              </a:rPr>
              <a:t>hcv</a:t>
            </a:r>
            <a:r>
              <a:rPr lang="tr-TR" dirty="0"/>
              <a:t> olarak tanımlandı.</a:t>
            </a:r>
          </a:p>
          <a:p>
            <a:pPr marL="342900" indent="-342900">
              <a:buChar char="•"/>
            </a:pPr>
            <a:r>
              <a:rPr lang="tr-TR" dirty="0"/>
              <a:t>Sonraki analiz, tümörde hem </a:t>
            </a:r>
            <a:r>
              <a:rPr lang="tr-TR" dirty="0" err="1" smtClean="0">
                <a:ea typeface="+mn-lt"/>
                <a:cs typeface="+mn-lt"/>
              </a:rPr>
              <a:t>TV</a:t>
            </a:r>
            <a:r>
              <a:rPr lang="tr-TR" baseline="-25000" dirty="0" err="1" smtClean="0">
                <a:ea typeface="+mn-lt"/>
                <a:cs typeface="+mn-lt"/>
              </a:rPr>
              <a:t>hcv</a:t>
            </a:r>
            <a:r>
              <a:rPr lang="tr-TR" baseline="-25000" dirty="0" smtClean="0">
                <a:ea typeface="+mn-lt"/>
                <a:cs typeface="+mn-lt"/>
              </a:rPr>
              <a:t> </a:t>
            </a:r>
            <a:r>
              <a:rPr lang="tr-TR" dirty="0" smtClean="0"/>
              <a:t>hem</a:t>
            </a:r>
            <a:r>
              <a:rPr lang="tr-TR" dirty="0"/>
              <a:t> de </a:t>
            </a:r>
            <a:r>
              <a:rPr lang="tr-TR" dirty="0" err="1">
                <a:ea typeface="+mn-lt"/>
                <a:cs typeface="+mn-lt"/>
              </a:rPr>
              <a:t>TV</a:t>
            </a:r>
            <a:r>
              <a:rPr lang="tr-TR" baseline="-25000" dirty="0" err="1">
                <a:ea typeface="+mn-lt"/>
                <a:cs typeface="+mn-lt"/>
              </a:rPr>
              <a:t>cbv</a:t>
            </a:r>
            <a:r>
              <a:rPr lang="tr-TR" baseline="-25000" dirty="0">
                <a:ea typeface="+mn-lt"/>
                <a:cs typeface="+mn-lt"/>
              </a:rPr>
              <a:t>  </a:t>
            </a:r>
            <a:r>
              <a:rPr lang="tr-TR" dirty="0">
                <a:ea typeface="+mn-lt"/>
                <a:cs typeface="+mn-lt"/>
              </a:rPr>
              <a:t>tanımlamanın</a:t>
            </a:r>
            <a:r>
              <a:rPr lang="tr-TR" dirty="0"/>
              <a:t> iyileştirilmiş </a:t>
            </a:r>
            <a:r>
              <a:rPr lang="tr-TR" dirty="0" err="1"/>
              <a:t>prognostik</a:t>
            </a:r>
            <a:r>
              <a:rPr lang="tr-TR" dirty="0"/>
              <a:t> değerini gösterdikten sonra çalışma değiştirildi ve </a:t>
            </a:r>
            <a:r>
              <a:rPr lang="tr-TR" dirty="0" err="1"/>
              <a:t>GTV_high</a:t>
            </a:r>
            <a:r>
              <a:rPr lang="tr-TR" dirty="0"/>
              <a:t> kalan hastalar  için hem </a:t>
            </a:r>
            <a:r>
              <a:rPr lang="tr-TR" dirty="0" err="1">
                <a:ea typeface="+mn-lt"/>
                <a:cs typeface="+mn-lt"/>
              </a:rPr>
              <a:t>TV</a:t>
            </a:r>
            <a:r>
              <a:rPr lang="tr-TR" baseline="-25000" dirty="0" err="1">
                <a:ea typeface="+mn-lt"/>
                <a:cs typeface="+mn-lt"/>
              </a:rPr>
              <a:t>cbv</a:t>
            </a:r>
            <a:r>
              <a:rPr lang="tr-TR" baseline="-25000" dirty="0">
                <a:ea typeface="+mn-lt"/>
                <a:cs typeface="+mn-lt"/>
              </a:rPr>
              <a:t> </a:t>
            </a:r>
            <a:r>
              <a:rPr lang="tr-TR" dirty="0"/>
              <a:t> hem de </a:t>
            </a:r>
            <a:r>
              <a:rPr lang="tr-TR" dirty="0" err="1">
                <a:ea typeface="+mn-lt"/>
                <a:cs typeface="+mn-lt"/>
              </a:rPr>
              <a:t>TV</a:t>
            </a:r>
            <a:r>
              <a:rPr lang="tr-TR" baseline="-25000" dirty="0" err="1">
                <a:ea typeface="+mn-lt"/>
                <a:cs typeface="+mn-lt"/>
              </a:rPr>
              <a:t>hcv</a:t>
            </a:r>
            <a:r>
              <a:rPr lang="tr-TR" dirty="0"/>
              <a:t> kombinasyonu (matematiksel birleşimi) olarak tanımlandı.</a:t>
            </a:r>
          </a:p>
          <a:p>
            <a:pPr marL="342900" indent="-342900">
              <a:buChar char="•"/>
            </a:pPr>
            <a:r>
              <a:rPr lang="tr-TR" dirty="0" err="1"/>
              <a:t>GTV_high</a:t>
            </a:r>
            <a:r>
              <a:rPr lang="tr-TR" dirty="0"/>
              <a:t> genişletmek için CTV marjı kullanılmadı.</a:t>
            </a:r>
          </a:p>
        </p:txBody>
      </p:sp>
      <p:sp>
        <p:nvSpPr>
          <p:cNvPr id="2" name="Veri Yer Tutucusu 1">
            <a:extLst>
              <a:ext uri="{FF2B5EF4-FFF2-40B4-BE49-F238E27FC236}">
                <a16:creationId xmlns="" xmlns:a16="http://schemas.microsoft.com/office/drawing/2014/main" id="{50B8177F-8198-4D1A-80E7-ED6D21A58E4E}"/>
              </a:ext>
            </a:extLst>
          </p:cNvPr>
          <p:cNvSpPr>
            <a:spLocks noGrp="1"/>
          </p:cNvSpPr>
          <p:nvPr>
            <p:ph type="dt" sz="half" idx="10"/>
          </p:nvPr>
        </p:nvSpPr>
        <p:spPr/>
        <p:txBody>
          <a:bodyPr/>
          <a:lstStyle/>
          <a:p>
            <a:fld id="{5CFF51C5-4B77-418C-8261-7A8570A611E1}" type="datetime1">
              <a:rPr lang="en-US" smtClean="0"/>
              <a:t>9/15/2021</a:t>
            </a:fld>
            <a:endParaRPr lang="en-US"/>
          </a:p>
        </p:txBody>
      </p:sp>
      <p:sp>
        <p:nvSpPr>
          <p:cNvPr id="4" name="Alt Bilgi Yer Tutucusu 3">
            <a:extLst>
              <a:ext uri="{FF2B5EF4-FFF2-40B4-BE49-F238E27FC236}">
                <a16:creationId xmlns="" xmlns:a16="http://schemas.microsoft.com/office/drawing/2014/main" id="{ED79A43C-A177-46A4-959D-55269A92418B}"/>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101797C4-AD60-4AB5-91CE-43983B290828}"/>
              </a:ext>
            </a:extLst>
          </p:cNvPr>
          <p:cNvSpPr>
            <a:spLocks noGrp="1"/>
          </p:cNvSpPr>
          <p:nvPr>
            <p:ph type="sldNum" sz="quarter" idx="12"/>
          </p:nvPr>
        </p:nvSpPr>
        <p:spPr/>
        <p:txBody>
          <a:bodyPr/>
          <a:lstStyle/>
          <a:p>
            <a:fld id="{60553ECD-7F6D-420D-93CA-D8D15EB427AC}" type="slidenum">
              <a:rPr lang="en-US" smtClean="0"/>
              <a:t>14</a:t>
            </a:fld>
            <a:endParaRPr lang="en-US"/>
          </a:p>
        </p:txBody>
      </p:sp>
      <p:sp>
        <p:nvSpPr>
          <p:cNvPr id="7" name="Metin kutusu 6">
            <a:extLst>
              <a:ext uri="{FF2B5EF4-FFF2-40B4-BE49-F238E27FC236}">
                <a16:creationId xmlns="" xmlns:a16="http://schemas.microsoft.com/office/drawing/2014/main" id="{63F5565B-4DD5-42CC-812C-8D1CE50DF4EA}"/>
              </a:ext>
            </a:extLst>
          </p:cNvPr>
          <p:cNvSpPr txBox="1"/>
          <p:nvPr/>
        </p:nvSpPr>
        <p:spPr>
          <a:xfrm>
            <a:off x="999766" y="611576"/>
            <a:ext cx="548927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200" b="1">
                <a:ea typeface="+mn-lt"/>
                <a:cs typeface="+mn-lt"/>
              </a:rPr>
              <a:t>Materyal – </a:t>
            </a:r>
            <a:r>
              <a:rPr lang="tr-TR" sz="3200" b="1" err="1">
                <a:ea typeface="+mn-lt"/>
                <a:cs typeface="+mn-lt"/>
              </a:rPr>
              <a:t>Metod</a:t>
            </a:r>
            <a:r>
              <a:rPr lang="tr-TR" sz="3200" b="1">
                <a:ea typeface="+mn-lt"/>
                <a:cs typeface="+mn-lt"/>
              </a:rPr>
              <a:t> </a:t>
            </a:r>
            <a:br>
              <a:rPr lang="tr-TR" sz="3200" b="1">
                <a:ea typeface="+mn-lt"/>
                <a:cs typeface="+mn-lt"/>
              </a:rPr>
            </a:br>
            <a:r>
              <a:rPr lang="tr-TR" sz="3200" b="1">
                <a:ea typeface="+mn-lt"/>
                <a:cs typeface="+mn-lt"/>
              </a:rPr>
              <a:t>TEDAVİ</a:t>
            </a:r>
            <a:endParaRPr lang="tr-TR" sz="3200"/>
          </a:p>
        </p:txBody>
      </p:sp>
    </p:spTree>
    <p:extLst>
      <p:ext uri="{BB962C8B-B14F-4D97-AF65-F5344CB8AC3E}">
        <p14:creationId xmlns:p14="http://schemas.microsoft.com/office/powerpoint/2010/main" val="215141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A07C6D9-A635-426C-B3B1-38FEBED8D5B9}"/>
              </a:ext>
            </a:extLst>
          </p:cNvPr>
          <p:cNvSpPr>
            <a:spLocks noGrp="1"/>
          </p:cNvSpPr>
          <p:nvPr>
            <p:ph idx="1"/>
          </p:nvPr>
        </p:nvSpPr>
        <p:spPr>
          <a:xfrm>
            <a:off x="482600" y="2574409"/>
            <a:ext cx="10506991" cy="3305182"/>
          </a:xfrm>
        </p:spPr>
        <p:txBody>
          <a:bodyPr vert="horz" lIns="91440" tIns="45720" rIns="91440" bIns="45720" rtlCol="0" anchor="t">
            <a:normAutofit/>
          </a:bodyPr>
          <a:lstStyle/>
          <a:p>
            <a:pPr marL="342900" indent="-342900">
              <a:buChar char="•"/>
            </a:pPr>
            <a:r>
              <a:rPr lang="tr-TR" dirty="0" err="1"/>
              <a:t>PTV_high</a:t>
            </a:r>
            <a:r>
              <a:rPr lang="tr-TR" dirty="0"/>
              <a:t> ise </a:t>
            </a:r>
            <a:r>
              <a:rPr lang="tr-TR" dirty="0" err="1"/>
              <a:t>GTV_high</a:t>
            </a:r>
            <a:r>
              <a:rPr lang="tr-TR" dirty="0"/>
              <a:t> ‘a 5 mm marj verilerek oluşturulmuştur. </a:t>
            </a:r>
          </a:p>
          <a:p>
            <a:pPr marL="342900" indent="-342900">
              <a:buChar char="•"/>
            </a:pPr>
            <a:r>
              <a:rPr lang="tr-TR" dirty="0" err="1"/>
              <a:t>PTV_high’a</a:t>
            </a:r>
            <a:r>
              <a:rPr lang="tr-TR" dirty="0"/>
              <a:t> 75 </a:t>
            </a:r>
            <a:r>
              <a:rPr lang="tr-TR" dirty="0" err="1"/>
              <a:t>Gy</a:t>
            </a:r>
            <a:r>
              <a:rPr lang="tr-TR" dirty="0"/>
              <a:t> / 30 fraksiyon simultane entegre </a:t>
            </a:r>
            <a:r>
              <a:rPr lang="tr-TR" dirty="0" err="1"/>
              <a:t>boost</a:t>
            </a:r>
            <a:r>
              <a:rPr lang="tr-TR" dirty="0"/>
              <a:t> (SIB) planlanmıştır. </a:t>
            </a:r>
          </a:p>
          <a:p>
            <a:pPr marL="342900" indent="-342900">
              <a:buChar char="•"/>
            </a:pPr>
            <a:r>
              <a:rPr lang="tr-TR" dirty="0"/>
              <a:t>Risk altındaki organlara, 3 mm marj verilerek planlanan riskli organ volümleri oluşturulmuştur.</a:t>
            </a:r>
          </a:p>
          <a:p>
            <a:pPr marL="342900" indent="-342900">
              <a:buChar char="•"/>
            </a:pPr>
            <a:r>
              <a:rPr lang="tr-TR" dirty="0"/>
              <a:t>Risk altındaki organlar bir </a:t>
            </a:r>
            <a:r>
              <a:rPr lang="tr-TR" dirty="0" err="1"/>
              <a:t>PTV'ye</a:t>
            </a:r>
            <a:r>
              <a:rPr lang="tr-TR" dirty="0"/>
              <a:t> bitişik olduğunda doz, normal doku doz kısıtlamalarını aşmadan reçete edilen PTV dozuna mümkün olduğunca yakın planlandı.</a:t>
            </a:r>
          </a:p>
        </p:txBody>
      </p:sp>
      <p:sp>
        <p:nvSpPr>
          <p:cNvPr id="2" name="Veri Yer Tutucusu 1">
            <a:extLst>
              <a:ext uri="{FF2B5EF4-FFF2-40B4-BE49-F238E27FC236}">
                <a16:creationId xmlns="" xmlns:a16="http://schemas.microsoft.com/office/drawing/2014/main" id="{387DBF64-ED4E-4E7E-A701-27B70CA55E9B}"/>
              </a:ext>
            </a:extLst>
          </p:cNvPr>
          <p:cNvSpPr>
            <a:spLocks noGrp="1"/>
          </p:cNvSpPr>
          <p:nvPr>
            <p:ph type="dt" sz="half" idx="10"/>
          </p:nvPr>
        </p:nvSpPr>
        <p:spPr/>
        <p:txBody>
          <a:bodyPr/>
          <a:lstStyle/>
          <a:p>
            <a:fld id="{D0870FE6-9463-4BBB-82C3-59ACB1EBD894}" type="datetime1">
              <a:rPr lang="en-US" smtClean="0"/>
              <a:t>9/15/2021</a:t>
            </a:fld>
            <a:endParaRPr lang="en-US"/>
          </a:p>
        </p:txBody>
      </p:sp>
      <p:sp>
        <p:nvSpPr>
          <p:cNvPr id="4" name="Alt Bilgi Yer Tutucusu 3">
            <a:extLst>
              <a:ext uri="{FF2B5EF4-FFF2-40B4-BE49-F238E27FC236}">
                <a16:creationId xmlns="" xmlns:a16="http://schemas.microsoft.com/office/drawing/2014/main" id="{51C6EDA1-298D-4687-A443-E4582EA0208E}"/>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7D48C0F0-C8E2-4C93-BBBB-1E3E1686F40D}"/>
              </a:ext>
            </a:extLst>
          </p:cNvPr>
          <p:cNvSpPr>
            <a:spLocks noGrp="1"/>
          </p:cNvSpPr>
          <p:nvPr>
            <p:ph type="sldNum" sz="quarter" idx="12"/>
          </p:nvPr>
        </p:nvSpPr>
        <p:spPr/>
        <p:txBody>
          <a:bodyPr/>
          <a:lstStyle/>
          <a:p>
            <a:fld id="{60553ECD-7F6D-420D-93CA-D8D15EB427AC}" type="slidenum">
              <a:rPr lang="en-US" smtClean="0"/>
              <a:t>15</a:t>
            </a:fld>
            <a:endParaRPr lang="en-US"/>
          </a:p>
        </p:txBody>
      </p:sp>
      <p:sp>
        <p:nvSpPr>
          <p:cNvPr id="6" name="Metin kutusu 5">
            <a:extLst>
              <a:ext uri="{FF2B5EF4-FFF2-40B4-BE49-F238E27FC236}">
                <a16:creationId xmlns="" xmlns:a16="http://schemas.microsoft.com/office/drawing/2014/main" id="{1DBF756A-3884-43F9-A547-FDCBD6560591}"/>
              </a:ext>
            </a:extLst>
          </p:cNvPr>
          <p:cNvSpPr txBox="1"/>
          <p:nvPr/>
        </p:nvSpPr>
        <p:spPr>
          <a:xfrm>
            <a:off x="957533" y="684362"/>
            <a:ext cx="42959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200" b="1"/>
              <a:t>Materyal</a:t>
            </a:r>
            <a:r>
              <a:rPr lang="tr-TR" sz="3200" b="1">
                <a:ea typeface="+mn-lt"/>
                <a:cs typeface="+mn-lt"/>
              </a:rPr>
              <a:t> – </a:t>
            </a:r>
            <a:r>
              <a:rPr lang="tr-TR" sz="3200" b="1" err="1">
                <a:ea typeface="+mn-lt"/>
                <a:cs typeface="+mn-lt"/>
              </a:rPr>
              <a:t>Metod</a:t>
            </a:r>
            <a:r>
              <a:rPr lang="tr-TR" sz="3200" b="1">
                <a:ea typeface="+mn-lt"/>
                <a:cs typeface="+mn-lt"/>
              </a:rPr>
              <a:t> </a:t>
            </a:r>
            <a:br>
              <a:rPr lang="tr-TR" sz="3200" b="1">
                <a:ea typeface="+mn-lt"/>
                <a:cs typeface="+mn-lt"/>
              </a:rPr>
            </a:br>
            <a:r>
              <a:rPr lang="tr-TR" sz="3200" b="1">
                <a:ea typeface="+mn-lt"/>
                <a:cs typeface="+mn-lt"/>
              </a:rPr>
              <a:t>TEDAVİ</a:t>
            </a:r>
            <a:r>
              <a:rPr lang="tr-TR" sz="3200"/>
              <a:t> </a:t>
            </a:r>
          </a:p>
        </p:txBody>
      </p:sp>
    </p:spTree>
    <p:extLst>
      <p:ext uri="{BB962C8B-B14F-4D97-AF65-F5344CB8AC3E}">
        <p14:creationId xmlns:p14="http://schemas.microsoft.com/office/powerpoint/2010/main" val="2428840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D78811E-3223-4333-B88D-D336A7E28EC2}"/>
              </a:ext>
            </a:extLst>
          </p:cNvPr>
          <p:cNvSpPr>
            <a:spLocks noGrp="1"/>
          </p:cNvSpPr>
          <p:nvPr>
            <p:ph type="title"/>
          </p:nvPr>
        </p:nvSpPr>
        <p:spPr/>
        <p:txBody>
          <a:bodyPr>
            <a:normAutofit fontScale="90000"/>
          </a:bodyPr>
          <a:lstStyle/>
          <a:p>
            <a:r>
              <a:rPr lang="tr-TR" sz="6600" b="1"/>
              <a:t>Materyal – </a:t>
            </a:r>
            <a:r>
              <a:rPr lang="tr-TR" sz="6600" b="1" err="1"/>
              <a:t>Metod</a:t>
            </a:r>
            <a:r>
              <a:rPr lang="tr-TR" sz="6600" b="1"/>
              <a:t> </a:t>
            </a:r>
            <a:br>
              <a:rPr lang="tr-TR" sz="6600" b="1"/>
            </a:br>
            <a:r>
              <a:rPr lang="tr-TR" b="1"/>
              <a:t>Cerrahi ve kemoterapi</a:t>
            </a:r>
          </a:p>
        </p:txBody>
      </p:sp>
      <p:sp>
        <p:nvSpPr>
          <p:cNvPr id="3" name="İçerik Yer Tutucusu 2">
            <a:extLst>
              <a:ext uri="{FF2B5EF4-FFF2-40B4-BE49-F238E27FC236}">
                <a16:creationId xmlns="" xmlns:a16="http://schemas.microsoft.com/office/drawing/2014/main" id="{7BE0A0E3-B6D2-49C1-B36C-11782628A3E4}"/>
              </a:ext>
            </a:extLst>
          </p:cNvPr>
          <p:cNvSpPr>
            <a:spLocks noGrp="1"/>
          </p:cNvSpPr>
          <p:nvPr>
            <p:ph idx="1"/>
          </p:nvPr>
        </p:nvSpPr>
        <p:spPr/>
        <p:txBody>
          <a:bodyPr vert="horz" lIns="91440" tIns="45720" rIns="91440" bIns="45720" rtlCol="0" anchor="t">
            <a:normAutofit/>
          </a:bodyPr>
          <a:lstStyle/>
          <a:p>
            <a:pPr marL="342900" indent="-342900">
              <a:buChar char="•"/>
            </a:pPr>
            <a:r>
              <a:rPr lang="tr-TR"/>
              <a:t>Maksimal güvenli rezeksiyondan sonra, </a:t>
            </a:r>
            <a:r>
              <a:rPr lang="tr-TR" err="1"/>
              <a:t>tum</a:t>
            </a:r>
            <a:r>
              <a:rPr lang="tr-TR"/>
              <a:t> hastalara eş zamanlı </a:t>
            </a:r>
            <a:r>
              <a:rPr lang="tr-TR" err="1"/>
              <a:t>gunluk</a:t>
            </a:r>
            <a:r>
              <a:rPr lang="tr-TR"/>
              <a:t> (75 mg/m2) ve </a:t>
            </a:r>
            <a:r>
              <a:rPr lang="tr-TR" err="1"/>
              <a:t>adjuvan</a:t>
            </a:r>
            <a:r>
              <a:rPr lang="tr-TR"/>
              <a:t> (28 günlük </a:t>
            </a:r>
            <a:r>
              <a:rPr lang="tr-TR" err="1"/>
              <a:t>siklusun</a:t>
            </a:r>
            <a:r>
              <a:rPr lang="tr-TR"/>
              <a:t> 1-5.gunlerinde 150-200 mg/m2) TMZ verildi (6 ila 12 ay süre ile, hastalık </a:t>
            </a:r>
            <a:r>
              <a:rPr lang="tr-TR" err="1"/>
              <a:t>progresyonu</a:t>
            </a:r>
            <a:r>
              <a:rPr lang="tr-TR"/>
              <a:t> veya tedavi </a:t>
            </a:r>
            <a:r>
              <a:rPr lang="tr-TR" err="1"/>
              <a:t>intoleransı</a:t>
            </a:r>
            <a:r>
              <a:rPr lang="tr-TR"/>
              <a:t> gelişene kadar).</a:t>
            </a:r>
          </a:p>
          <a:p>
            <a:pPr marL="342900" indent="-342900">
              <a:buChar char="•"/>
            </a:pPr>
            <a:r>
              <a:rPr lang="tr-TR"/>
              <a:t>Klinik olarak </a:t>
            </a:r>
            <a:r>
              <a:rPr lang="tr-TR" err="1"/>
              <a:t>endike</a:t>
            </a:r>
            <a:r>
              <a:rPr lang="tr-TR"/>
              <a:t> </a:t>
            </a:r>
            <a:r>
              <a:rPr lang="tr-TR" err="1"/>
              <a:t>oldugunda</a:t>
            </a:r>
            <a:r>
              <a:rPr lang="tr-TR"/>
              <a:t> KT doz </a:t>
            </a:r>
            <a:r>
              <a:rPr lang="tr-TR" err="1"/>
              <a:t>azaltımına</a:t>
            </a:r>
            <a:r>
              <a:rPr lang="tr-TR"/>
              <a:t> izin verildi ve tedavi eden hekimin takdirine bağlı olarak ek tedaviler reçete edildi.</a:t>
            </a:r>
          </a:p>
          <a:p>
            <a:pPr marL="342900" indent="-342900">
              <a:buChar char="•"/>
            </a:pPr>
            <a:endParaRPr lang="tr-TR"/>
          </a:p>
        </p:txBody>
      </p:sp>
      <p:sp>
        <p:nvSpPr>
          <p:cNvPr id="4" name="Veri Yer Tutucusu 3">
            <a:extLst>
              <a:ext uri="{FF2B5EF4-FFF2-40B4-BE49-F238E27FC236}">
                <a16:creationId xmlns="" xmlns:a16="http://schemas.microsoft.com/office/drawing/2014/main" id="{107315F5-58F2-4552-BE43-8F67AEDEC0FE}"/>
              </a:ext>
            </a:extLst>
          </p:cNvPr>
          <p:cNvSpPr>
            <a:spLocks noGrp="1"/>
          </p:cNvSpPr>
          <p:nvPr>
            <p:ph type="dt" sz="half" idx="10"/>
          </p:nvPr>
        </p:nvSpPr>
        <p:spPr/>
        <p:txBody>
          <a:bodyPr/>
          <a:lstStyle/>
          <a:p>
            <a:fld id="{584BA3BE-7861-4E84-BFFE-9ADB6CAC22F9}" type="datetime1">
              <a:rPr lang="en-US" smtClean="0"/>
              <a:t>9/15/2021</a:t>
            </a:fld>
            <a:endParaRPr lang="en-US"/>
          </a:p>
        </p:txBody>
      </p:sp>
      <p:sp>
        <p:nvSpPr>
          <p:cNvPr id="5" name="Alt Bilgi Yer Tutucusu 4">
            <a:extLst>
              <a:ext uri="{FF2B5EF4-FFF2-40B4-BE49-F238E27FC236}">
                <a16:creationId xmlns="" xmlns:a16="http://schemas.microsoft.com/office/drawing/2014/main" id="{94864996-62C4-4BC1-8962-680EC5312A9F}"/>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9FC56A3C-12DF-4479-8E6E-2A70B348C289}"/>
              </a:ext>
            </a:extLst>
          </p:cNvPr>
          <p:cNvSpPr>
            <a:spLocks noGrp="1"/>
          </p:cNvSpPr>
          <p:nvPr>
            <p:ph type="sldNum" sz="quarter" idx="12"/>
          </p:nvPr>
        </p:nvSpPr>
        <p:spPr/>
        <p:txBody>
          <a:bodyPr/>
          <a:lstStyle/>
          <a:p>
            <a:fld id="{60553ECD-7F6D-420D-93CA-D8D15EB427AC}" type="slidenum">
              <a:rPr lang="en-US" smtClean="0"/>
              <a:t>16</a:t>
            </a:fld>
            <a:endParaRPr lang="en-US"/>
          </a:p>
        </p:txBody>
      </p:sp>
    </p:spTree>
    <p:extLst>
      <p:ext uri="{BB962C8B-B14F-4D97-AF65-F5344CB8AC3E}">
        <p14:creationId xmlns:p14="http://schemas.microsoft.com/office/powerpoint/2010/main" val="170675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99D0535-4C6F-46D1-B5E6-28F37416A948}"/>
              </a:ext>
            </a:extLst>
          </p:cNvPr>
          <p:cNvSpPr>
            <a:spLocks noGrp="1"/>
          </p:cNvSpPr>
          <p:nvPr>
            <p:ph type="title"/>
          </p:nvPr>
        </p:nvSpPr>
        <p:spPr>
          <a:xfrm>
            <a:off x="583242" y="1024939"/>
            <a:ext cx="10634472" cy="564711"/>
          </a:xfrm>
        </p:spPr>
        <p:txBody>
          <a:bodyPr>
            <a:normAutofit fontScale="90000"/>
          </a:bodyPr>
          <a:lstStyle/>
          <a:p>
            <a:r>
              <a:rPr lang="tr-TR" b="1"/>
              <a:t>Materyal-</a:t>
            </a:r>
            <a:r>
              <a:rPr lang="tr-TR" b="1" err="1"/>
              <a:t>metod</a:t>
            </a:r>
            <a:r>
              <a:rPr lang="tr-TR" b="1"/>
              <a:t/>
            </a:r>
            <a:br>
              <a:rPr lang="tr-TR" b="1"/>
            </a:br>
            <a:r>
              <a:rPr lang="tr-TR" b="1"/>
              <a:t>Görüntüleme</a:t>
            </a:r>
          </a:p>
        </p:txBody>
      </p:sp>
      <p:sp>
        <p:nvSpPr>
          <p:cNvPr id="3" name="İçerik Yer Tutucusu 2">
            <a:extLst>
              <a:ext uri="{FF2B5EF4-FFF2-40B4-BE49-F238E27FC236}">
                <a16:creationId xmlns="" xmlns:a16="http://schemas.microsoft.com/office/drawing/2014/main" id="{4AADE807-AA7D-449A-9C74-54DDF4AF5DA4}"/>
              </a:ext>
            </a:extLst>
          </p:cNvPr>
          <p:cNvSpPr>
            <a:spLocks noGrp="1"/>
          </p:cNvSpPr>
          <p:nvPr>
            <p:ph idx="1"/>
          </p:nvPr>
        </p:nvSpPr>
        <p:spPr>
          <a:xfrm>
            <a:off x="482600" y="2372539"/>
            <a:ext cx="10506991" cy="4817157"/>
          </a:xfrm>
        </p:spPr>
        <p:txBody>
          <a:bodyPr vert="horz" lIns="91440" tIns="45720" rIns="91440" bIns="45720" rtlCol="0" anchor="t">
            <a:normAutofit/>
          </a:bodyPr>
          <a:lstStyle/>
          <a:p>
            <a:pPr marL="342900" indent="-342900">
              <a:buChar char="•"/>
            </a:pPr>
            <a:r>
              <a:rPr lang="tr-TR"/>
              <a:t>Radyoterapi sonrası 1.ayda tüm hastalara konvansiyonel MR çekildi.</a:t>
            </a:r>
          </a:p>
          <a:p>
            <a:pPr marL="342900" indent="-342900">
              <a:buChar char="•"/>
            </a:pPr>
            <a:r>
              <a:rPr lang="tr-TR"/>
              <a:t>Daha sonra </a:t>
            </a:r>
            <a:r>
              <a:rPr lang="tr-TR" err="1"/>
              <a:t>yaklasık</a:t>
            </a:r>
            <a:r>
              <a:rPr lang="tr-TR"/>
              <a:t> 2 ayda bir kontrollerde konvansiyonel MR çekildi.</a:t>
            </a:r>
          </a:p>
          <a:p>
            <a:pPr marL="342900" indent="-342900">
              <a:buChar char="•"/>
            </a:pPr>
            <a:r>
              <a:rPr lang="tr-TR"/>
              <a:t>Bunlara ek olarak tedavinin 3-4. Haftasında ve tedaviden 3 ay sonra difüzyon MR ve kontrastlı dinamik MR dahil olmak üzere ileri MR taramaları yapıldı.</a:t>
            </a:r>
          </a:p>
          <a:p>
            <a:pPr marL="342900" indent="-342900">
              <a:buChar char="•"/>
            </a:pPr>
            <a:r>
              <a:rPr lang="tr-TR"/>
              <a:t>MR taramaları radyasyon onkolojisi anabilim dalında aynı 3.0 </a:t>
            </a:r>
            <a:r>
              <a:rPr lang="tr-TR" err="1"/>
              <a:t>Tesla</a:t>
            </a:r>
            <a:r>
              <a:rPr lang="tr-TR"/>
              <a:t> MR ile yapıldı.</a:t>
            </a:r>
          </a:p>
        </p:txBody>
      </p:sp>
      <p:sp>
        <p:nvSpPr>
          <p:cNvPr id="4" name="Veri Yer Tutucusu 3">
            <a:extLst>
              <a:ext uri="{FF2B5EF4-FFF2-40B4-BE49-F238E27FC236}">
                <a16:creationId xmlns="" xmlns:a16="http://schemas.microsoft.com/office/drawing/2014/main" id="{1EA7CF3C-869B-4DDB-8524-D40867FE9376}"/>
              </a:ext>
            </a:extLst>
          </p:cNvPr>
          <p:cNvSpPr>
            <a:spLocks noGrp="1"/>
          </p:cNvSpPr>
          <p:nvPr>
            <p:ph type="dt" sz="half" idx="10"/>
          </p:nvPr>
        </p:nvSpPr>
        <p:spPr/>
        <p:txBody>
          <a:bodyPr/>
          <a:lstStyle/>
          <a:p>
            <a:fld id="{AED9C9B5-773E-44C5-A4B0-B4059F791781}" type="datetime1">
              <a:rPr lang="en-US" smtClean="0"/>
              <a:t>9/15/2021</a:t>
            </a:fld>
            <a:endParaRPr lang="en-US"/>
          </a:p>
        </p:txBody>
      </p:sp>
      <p:sp>
        <p:nvSpPr>
          <p:cNvPr id="5" name="Alt Bilgi Yer Tutucusu 4">
            <a:extLst>
              <a:ext uri="{FF2B5EF4-FFF2-40B4-BE49-F238E27FC236}">
                <a16:creationId xmlns="" xmlns:a16="http://schemas.microsoft.com/office/drawing/2014/main" id="{C5FA002C-EBB5-4344-97D2-9F3C865D332A}"/>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BC544FA1-A6E4-4ADF-AEE7-0CE43D29416C}"/>
              </a:ext>
            </a:extLst>
          </p:cNvPr>
          <p:cNvSpPr>
            <a:spLocks noGrp="1"/>
          </p:cNvSpPr>
          <p:nvPr>
            <p:ph type="sldNum" sz="quarter" idx="12"/>
          </p:nvPr>
        </p:nvSpPr>
        <p:spPr/>
        <p:txBody>
          <a:bodyPr/>
          <a:lstStyle/>
          <a:p>
            <a:fld id="{60553ECD-7F6D-420D-93CA-D8D15EB427AC}" type="slidenum">
              <a:rPr lang="en-US" smtClean="0"/>
              <a:t>17</a:t>
            </a:fld>
            <a:endParaRPr lang="en-US"/>
          </a:p>
        </p:txBody>
      </p:sp>
    </p:spTree>
    <p:extLst>
      <p:ext uri="{BB962C8B-B14F-4D97-AF65-F5344CB8AC3E}">
        <p14:creationId xmlns:p14="http://schemas.microsoft.com/office/powerpoint/2010/main" val="333551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CE3CB98-E58F-4ACD-9017-D3FF3930C5AB}"/>
              </a:ext>
            </a:extLst>
          </p:cNvPr>
          <p:cNvSpPr>
            <a:spLocks noGrp="1"/>
          </p:cNvSpPr>
          <p:nvPr>
            <p:ph type="title"/>
          </p:nvPr>
        </p:nvSpPr>
        <p:spPr>
          <a:xfrm>
            <a:off x="482600" y="780000"/>
            <a:ext cx="10634472" cy="292065"/>
          </a:xfrm>
        </p:spPr>
        <p:txBody>
          <a:bodyPr>
            <a:normAutofit fontScale="90000"/>
          </a:bodyPr>
          <a:lstStyle/>
          <a:p>
            <a:r>
              <a:rPr lang="tr-TR" sz="3200" b="1"/>
              <a:t>Materyal – </a:t>
            </a:r>
            <a:r>
              <a:rPr lang="tr-TR" sz="3200" b="1" err="1"/>
              <a:t>Metod</a:t>
            </a:r>
            <a:r>
              <a:rPr lang="tr-TR" sz="3200" b="1"/>
              <a:t> </a:t>
            </a:r>
            <a:br>
              <a:rPr lang="tr-TR" sz="3200" b="1"/>
            </a:br>
            <a:r>
              <a:rPr lang="tr-TR" sz="3200" b="1"/>
              <a:t>Nörolojik yaşam kalitesi ve </a:t>
            </a:r>
            <a:r>
              <a:rPr lang="tr-TR" sz="3200" b="1" err="1"/>
              <a:t>nörobilişsel</a:t>
            </a:r>
            <a:r>
              <a:rPr lang="tr-TR" sz="3200" b="1"/>
              <a:t> fonksiyon değerlendirmeleri</a:t>
            </a:r>
          </a:p>
        </p:txBody>
      </p:sp>
      <p:sp>
        <p:nvSpPr>
          <p:cNvPr id="3" name="İçerik Yer Tutucusu 2">
            <a:extLst>
              <a:ext uri="{FF2B5EF4-FFF2-40B4-BE49-F238E27FC236}">
                <a16:creationId xmlns="" xmlns:a16="http://schemas.microsoft.com/office/drawing/2014/main" id="{2DF0E010-AD3F-4EAB-9EDA-D2B3BBDDB99F}"/>
              </a:ext>
            </a:extLst>
          </p:cNvPr>
          <p:cNvSpPr>
            <a:spLocks noGrp="1"/>
          </p:cNvSpPr>
          <p:nvPr>
            <p:ph idx="1"/>
          </p:nvPr>
        </p:nvSpPr>
        <p:spPr>
          <a:xfrm>
            <a:off x="482600" y="1490223"/>
            <a:ext cx="10506991" cy="4817157"/>
          </a:xfrm>
        </p:spPr>
        <p:txBody>
          <a:bodyPr vert="horz" lIns="91440" tIns="45720" rIns="91440" bIns="45720" rtlCol="0" anchor="t">
            <a:normAutofit/>
          </a:bodyPr>
          <a:lstStyle/>
          <a:p>
            <a:pPr marL="342900" indent="-342900">
              <a:buChar char="•"/>
            </a:pPr>
            <a:r>
              <a:rPr lang="tr-TR" dirty="0"/>
              <a:t>Tüm hastalara nörolojik durum değerlendirmesi yapıldı.</a:t>
            </a:r>
          </a:p>
          <a:p>
            <a:pPr marL="342900" indent="-342900">
              <a:buFont typeface="Wingdings" panose="05000000000000000000" pitchFamily="2" charset="2"/>
              <a:buChar char="v"/>
            </a:pPr>
            <a:r>
              <a:rPr lang="tr-TR" dirty="0"/>
              <a:t>Hastalar radyoterapiden önce ve 3 ay sonra </a:t>
            </a:r>
          </a:p>
          <a:p>
            <a:pPr marL="342900" indent="-342900">
              <a:buFont typeface="Arial" panose="020B0604020202020204" pitchFamily="34" charset="0"/>
              <a:buChar char="•"/>
            </a:pPr>
            <a:r>
              <a:rPr lang="tr-TR" dirty="0"/>
              <a:t>Nörolojik değerlendirme için  (NANO) skalasına.</a:t>
            </a:r>
          </a:p>
          <a:p>
            <a:pPr marL="342900" indent="-342900">
              <a:buChar char="•"/>
            </a:pPr>
            <a:r>
              <a:rPr lang="tr-TR" dirty="0"/>
              <a:t>Semptom yükünü </a:t>
            </a:r>
            <a:r>
              <a:rPr lang="tr-TR" dirty="0" err="1"/>
              <a:t>beli̇rlemek</a:t>
            </a:r>
            <a:r>
              <a:rPr lang="tr-TR" dirty="0"/>
              <a:t> </a:t>
            </a:r>
            <a:r>
              <a:rPr lang="tr-TR" dirty="0" err="1"/>
              <a:t>i̇çi̇n</a:t>
            </a:r>
            <a:r>
              <a:rPr lang="tr-TR" dirty="0"/>
              <a:t> MD </a:t>
            </a:r>
            <a:r>
              <a:rPr lang="tr-TR" dirty="0" err="1"/>
              <a:t>Anderson</a:t>
            </a:r>
            <a:r>
              <a:rPr lang="tr-TR" dirty="0"/>
              <a:t> Semptom Envanteri (MDASI-BT).</a:t>
            </a:r>
          </a:p>
          <a:p>
            <a:pPr marL="342900" indent="-342900">
              <a:buChar char="•"/>
            </a:pPr>
            <a:r>
              <a:rPr lang="tr-TR" dirty="0"/>
              <a:t>Objektif </a:t>
            </a:r>
            <a:r>
              <a:rPr lang="tr-TR" dirty="0" err="1"/>
              <a:t>nörobilişsel</a:t>
            </a:r>
            <a:r>
              <a:rPr lang="tr-TR" dirty="0"/>
              <a:t> işlev(NCF),öğrenme ve hafıza için Hopkins sözel öğrenme testi-(tam hatırlama, gecikmeli hatırlama ve gecikmeli tanıma testleri) yapılmıştır.</a:t>
            </a:r>
          </a:p>
          <a:p>
            <a:pPr marL="342900" indent="-342900">
              <a:buFont typeface="Wingdings" panose="05000000000000000000" pitchFamily="2" charset="2"/>
              <a:buChar char="v"/>
            </a:pPr>
            <a:r>
              <a:rPr lang="tr-TR" dirty="0"/>
              <a:t>Sözel akıcılık için de kontrollü sözlü söz ilişkilendirme testi (COWA) radyoterapi öncesi ve radyoterapi sonrası 1. ve 7. ay </a:t>
            </a:r>
            <a:r>
              <a:rPr lang="tr-TR" dirty="0" smtClean="0"/>
              <a:t>değerlendirmeleri </a:t>
            </a:r>
            <a:r>
              <a:rPr lang="tr-TR" dirty="0"/>
              <a:t>yapıldı.</a:t>
            </a:r>
          </a:p>
        </p:txBody>
      </p:sp>
      <p:sp>
        <p:nvSpPr>
          <p:cNvPr id="4" name="Veri Yer Tutucusu 3">
            <a:extLst>
              <a:ext uri="{FF2B5EF4-FFF2-40B4-BE49-F238E27FC236}">
                <a16:creationId xmlns="" xmlns:a16="http://schemas.microsoft.com/office/drawing/2014/main" id="{77917FAF-80E3-4092-A2EE-4470749D9F36}"/>
              </a:ext>
            </a:extLst>
          </p:cNvPr>
          <p:cNvSpPr>
            <a:spLocks noGrp="1"/>
          </p:cNvSpPr>
          <p:nvPr>
            <p:ph type="dt" sz="half" idx="10"/>
          </p:nvPr>
        </p:nvSpPr>
        <p:spPr/>
        <p:txBody>
          <a:bodyPr/>
          <a:lstStyle/>
          <a:p>
            <a:fld id="{564DD1B8-0791-48AD-B8FD-D4AD0039936B}" type="datetime1">
              <a:rPr lang="en-US" smtClean="0"/>
              <a:t>9/15/2021</a:t>
            </a:fld>
            <a:endParaRPr lang="en-US"/>
          </a:p>
        </p:txBody>
      </p:sp>
      <p:sp>
        <p:nvSpPr>
          <p:cNvPr id="5" name="Alt Bilgi Yer Tutucusu 4">
            <a:extLst>
              <a:ext uri="{FF2B5EF4-FFF2-40B4-BE49-F238E27FC236}">
                <a16:creationId xmlns="" xmlns:a16="http://schemas.microsoft.com/office/drawing/2014/main" id="{B979503E-2300-4239-B50B-F6028E47E725}"/>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055F9C09-5C84-48F6-9526-A7795105808B}"/>
              </a:ext>
            </a:extLst>
          </p:cNvPr>
          <p:cNvSpPr>
            <a:spLocks noGrp="1"/>
          </p:cNvSpPr>
          <p:nvPr>
            <p:ph type="sldNum" sz="quarter" idx="12"/>
          </p:nvPr>
        </p:nvSpPr>
        <p:spPr/>
        <p:txBody>
          <a:bodyPr/>
          <a:lstStyle/>
          <a:p>
            <a:fld id="{60553ECD-7F6D-420D-93CA-D8D15EB427AC}" type="slidenum">
              <a:rPr lang="en-US" smtClean="0"/>
              <a:t>18</a:t>
            </a:fld>
            <a:endParaRPr lang="en-US"/>
          </a:p>
        </p:txBody>
      </p:sp>
    </p:spTree>
    <p:extLst>
      <p:ext uri="{BB962C8B-B14F-4D97-AF65-F5344CB8AC3E}">
        <p14:creationId xmlns:p14="http://schemas.microsoft.com/office/powerpoint/2010/main" val="2447142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63CD791-DF39-4D8A-8277-7AE4143E9F60}"/>
              </a:ext>
            </a:extLst>
          </p:cNvPr>
          <p:cNvSpPr>
            <a:spLocks noGrp="1"/>
          </p:cNvSpPr>
          <p:nvPr>
            <p:ph type="title"/>
          </p:nvPr>
        </p:nvSpPr>
        <p:spPr/>
        <p:txBody>
          <a:bodyPr/>
          <a:lstStyle/>
          <a:p>
            <a:r>
              <a:rPr lang="tr-TR" b="1">
                <a:ea typeface="+mj-lt"/>
                <a:cs typeface="+mj-lt"/>
              </a:rPr>
              <a:t>Materyal-</a:t>
            </a:r>
            <a:r>
              <a:rPr lang="tr-TR" b="1" err="1">
                <a:ea typeface="+mj-lt"/>
                <a:cs typeface="+mj-lt"/>
              </a:rPr>
              <a:t>metod</a:t>
            </a:r>
            <a:r>
              <a:rPr lang="tr-TR" b="1"/>
              <a:t/>
            </a:r>
            <a:br>
              <a:rPr lang="tr-TR" b="1"/>
            </a:br>
            <a:r>
              <a:rPr lang="tr-TR" b="1" err="1"/>
              <a:t>Toksisite</a:t>
            </a:r>
            <a:r>
              <a:rPr lang="tr-TR" b="1"/>
              <a:t> </a:t>
            </a:r>
          </a:p>
        </p:txBody>
      </p:sp>
      <p:sp>
        <p:nvSpPr>
          <p:cNvPr id="3" name="İçerik Yer Tutucusu 2">
            <a:extLst>
              <a:ext uri="{FF2B5EF4-FFF2-40B4-BE49-F238E27FC236}">
                <a16:creationId xmlns="" xmlns:a16="http://schemas.microsoft.com/office/drawing/2014/main" id="{FC3AA484-5D43-4587-8FF7-0DBE17045A2B}"/>
              </a:ext>
            </a:extLst>
          </p:cNvPr>
          <p:cNvSpPr>
            <a:spLocks noGrp="1"/>
          </p:cNvSpPr>
          <p:nvPr>
            <p:ph idx="1"/>
          </p:nvPr>
        </p:nvSpPr>
        <p:spPr/>
        <p:txBody>
          <a:bodyPr vert="horz" lIns="91440" tIns="45720" rIns="91440" bIns="45720" rtlCol="0" anchor="t">
            <a:normAutofit/>
          </a:bodyPr>
          <a:lstStyle/>
          <a:p>
            <a:pPr marL="342900" indent="-342900">
              <a:buChar char="•"/>
            </a:pPr>
            <a:r>
              <a:rPr lang="tr-TR"/>
              <a:t>Tedaviyle ortaya çıkan tüm yan etkiler, </a:t>
            </a:r>
            <a:r>
              <a:rPr lang="tr-TR" err="1">
                <a:solidFill>
                  <a:srgbClr val="000000"/>
                </a:solidFill>
              </a:rPr>
              <a:t>Common</a:t>
            </a:r>
            <a:r>
              <a:rPr lang="tr-TR">
                <a:solidFill>
                  <a:srgbClr val="000000"/>
                </a:solidFill>
              </a:rPr>
              <a:t> </a:t>
            </a:r>
            <a:r>
              <a:rPr lang="tr-TR" err="1">
                <a:solidFill>
                  <a:srgbClr val="000000"/>
                </a:solidFill>
              </a:rPr>
              <a:t>Terminology</a:t>
            </a:r>
            <a:r>
              <a:rPr lang="tr-TR">
                <a:solidFill>
                  <a:srgbClr val="000000"/>
                </a:solidFill>
              </a:rPr>
              <a:t> </a:t>
            </a:r>
            <a:r>
              <a:rPr lang="tr-TR" err="1">
                <a:solidFill>
                  <a:srgbClr val="000000"/>
                </a:solidFill>
              </a:rPr>
              <a:t>Criteria</a:t>
            </a:r>
            <a:r>
              <a:rPr lang="tr-TR">
                <a:solidFill>
                  <a:srgbClr val="000000"/>
                </a:solidFill>
              </a:rPr>
              <a:t> </a:t>
            </a:r>
            <a:r>
              <a:rPr lang="tr-TR" err="1">
                <a:solidFill>
                  <a:srgbClr val="000000"/>
                </a:solidFill>
              </a:rPr>
              <a:t>For</a:t>
            </a:r>
            <a:r>
              <a:rPr lang="tr-TR">
                <a:solidFill>
                  <a:srgbClr val="000000"/>
                </a:solidFill>
              </a:rPr>
              <a:t> </a:t>
            </a:r>
            <a:r>
              <a:rPr lang="tr-TR" err="1">
                <a:solidFill>
                  <a:srgbClr val="000000"/>
                </a:solidFill>
              </a:rPr>
              <a:t>Advers</a:t>
            </a:r>
            <a:r>
              <a:rPr lang="tr-TR">
                <a:solidFill>
                  <a:srgbClr val="000000"/>
                </a:solidFill>
              </a:rPr>
              <a:t> </a:t>
            </a:r>
            <a:r>
              <a:rPr lang="tr-TR" err="1">
                <a:solidFill>
                  <a:srgbClr val="000000"/>
                </a:solidFill>
              </a:rPr>
              <a:t>Events</a:t>
            </a:r>
            <a:r>
              <a:rPr lang="tr-TR">
                <a:solidFill>
                  <a:srgbClr val="000000"/>
                </a:solidFill>
              </a:rPr>
              <a:t> </a:t>
            </a:r>
            <a:r>
              <a:rPr lang="tr-TR" err="1">
                <a:solidFill>
                  <a:srgbClr val="000000"/>
                </a:solidFill>
              </a:rPr>
              <a:t>version</a:t>
            </a:r>
            <a:r>
              <a:rPr lang="tr-TR">
                <a:solidFill>
                  <a:srgbClr val="FF0000"/>
                </a:solidFill>
              </a:rPr>
              <a:t>  </a:t>
            </a:r>
            <a:r>
              <a:rPr lang="tr-TR"/>
              <a:t>4.03 kullanılarak derecelendirildi.</a:t>
            </a:r>
          </a:p>
          <a:p>
            <a:pPr marL="342900" indent="-342900">
              <a:buChar char="•"/>
            </a:pPr>
            <a:r>
              <a:rPr lang="tr-TR"/>
              <a:t>Akut toksisiteler </a:t>
            </a:r>
            <a:r>
              <a:rPr lang="tr-TR" err="1"/>
              <a:t>kemoradyasyondan</a:t>
            </a:r>
            <a:r>
              <a:rPr lang="tr-TR"/>
              <a:t> 30 gün sonrasına kadar değerlendirildi.</a:t>
            </a:r>
          </a:p>
          <a:p>
            <a:pPr marL="342900" indent="-342900">
              <a:buChar char="•"/>
            </a:pPr>
            <a:r>
              <a:rPr lang="tr-TR"/>
              <a:t>Hastalar son takibe veya </a:t>
            </a:r>
            <a:r>
              <a:rPr lang="tr-TR" err="1"/>
              <a:t>ex</a:t>
            </a:r>
            <a:r>
              <a:rPr lang="tr-TR"/>
              <a:t> olana kadar geç nörolojik </a:t>
            </a:r>
            <a:r>
              <a:rPr lang="tr-TR" err="1"/>
              <a:t>toksisite</a:t>
            </a:r>
            <a:r>
              <a:rPr lang="tr-TR"/>
              <a:t> açısından izlendi.</a:t>
            </a:r>
          </a:p>
        </p:txBody>
      </p:sp>
      <p:sp>
        <p:nvSpPr>
          <p:cNvPr id="4" name="Veri Yer Tutucusu 3">
            <a:extLst>
              <a:ext uri="{FF2B5EF4-FFF2-40B4-BE49-F238E27FC236}">
                <a16:creationId xmlns="" xmlns:a16="http://schemas.microsoft.com/office/drawing/2014/main" id="{2567CC87-D31A-4664-9D4B-43A7D114BB54}"/>
              </a:ext>
            </a:extLst>
          </p:cNvPr>
          <p:cNvSpPr>
            <a:spLocks noGrp="1"/>
          </p:cNvSpPr>
          <p:nvPr>
            <p:ph type="dt" sz="half" idx="10"/>
          </p:nvPr>
        </p:nvSpPr>
        <p:spPr/>
        <p:txBody>
          <a:bodyPr/>
          <a:lstStyle/>
          <a:p>
            <a:fld id="{BB18673B-C20D-4C10-B60E-2763BC90043A}" type="datetime1">
              <a:rPr lang="en-US" smtClean="0"/>
              <a:t>9/15/2021</a:t>
            </a:fld>
            <a:endParaRPr lang="en-US"/>
          </a:p>
        </p:txBody>
      </p:sp>
      <p:sp>
        <p:nvSpPr>
          <p:cNvPr id="5" name="Alt Bilgi Yer Tutucusu 4">
            <a:extLst>
              <a:ext uri="{FF2B5EF4-FFF2-40B4-BE49-F238E27FC236}">
                <a16:creationId xmlns="" xmlns:a16="http://schemas.microsoft.com/office/drawing/2014/main" id="{3922096B-F7D0-4EC1-8231-F34EDA2D5FCF}"/>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F1F4E3F-6536-4436-BCAA-C58DFB2A1C76}"/>
              </a:ext>
            </a:extLst>
          </p:cNvPr>
          <p:cNvSpPr>
            <a:spLocks noGrp="1"/>
          </p:cNvSpPr>
          <p:nvPr>
            <p:ph type="sldNum" sz="quarter" idx="12"/>
          </p:nvPr>
        </p:nvSpPr>
        <p:spPr/>
        <p:txBody>
          <a:bodyPr/>
          <a:lstStyle/>
          <a:p>
            <a:fld id="{60553ECD-7F6D-420D-93CA-D8D15EB427AC}" type="slidenum">
              <a:rPr lang="en-US" smtClean="0"/>
              <a:t>19</a:t>
            </a:fld>
            <a:endParaRPr lang="en-US"/>
          </a:p>
        </p:txBody>
      </p:sp>
    </p:spTree>
    <p:extLst>
      <p:ext uri="{BB962C8B-B14F-4D97-AF65-F5344CB8AC3E}">
        <p14:creationId xmlns:p14="http://schemas.microsoft.com/office/powerpoint/2010/main" val="393297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93B66B1-5FD9-426A-B806-369E392B4517}"/>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 xmlns:a16="http://schemas.microsoft.com/office/drawing/2014/main" id="{EDA9041C-8B64-4502-B456-42E0C235A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292" y="515318"/>
            <a:ext cx="6721856" cy="5242147"/>
          </a:xfrm>
        </p:spPr>
      </p:pic>
      <p:sp>
        <p:nvSpPr>
          <p:cNvPr id="6" name="Veri Yer Tutucusu 5">
            <a:extLst>
              <a:ext uri="{FF2B5EF4-FFF2-40B4-BE49-F238E27FC236}">
                <a16:creationId xmlns="" xmlns:a16="http://schemas.microsoft.com/office/drawing/2014/main" id="{81D7BE1A-B9D0-4560-9D2E-1014CF1B637E}"/>
              </a:ext>
            </a:extLst>
          </p:cNvPr>
          <p:cNvSpPr>
            <a:spLocks noGrp="1"/>
          </p:cNvSpPr>
          <p:nvPr>
            <p:ph type="dt" sz="half" idx="10"/>
          </p:nvPr>
        </p:nvSpPr>
        <p:spPr/>
        <p:txBody>
          <a:bodyPr/>
          <a:lstStyle/>
          <a:p>
            <a:fld id="{95364B8D-5196-4363-B65B-159A4461893B}" type="datetime1">
              <a:rPr lang="en-US" smtClean="0"/>
              <a:t>9/15/2021</a:t>
            </a:fld>
            <a:endParaRPr lang="en-US"/>
          </a:p>
        </p:txBody>
      </p:sp>
      <p:sp>
        <p:nvSpPr>
          <p:cNvPr id="7" name="Alt Bilgi Yer Tutucusu 6">
            <a:extLst>
              <a:ext uri="{FF2B5EF4-FFF2-40B4-BE49-F238E27FC236}">
                <a16:creationId xmlns="" xmlns:a16="http://schemas.microsoft.com/office/drawing/2014/main" id="{7EA06574-92C5-4773-B604-EF8C1841692D}"/>
              </a:ext>
            </a:extLst>
          </p:cNvPr>
          <p:cNvSpPr>
            <a:spLocks noGrp="1"/>
          </p:cNvSpPr>
          <p:nvPr>
            <p:ph type="ftr" sz="quarter" idx="11"/>
          </p:nvPr>
        </p:nvSpPr>
        <p:spPr/>
        <p:txBody>
          <a:bodyPr/>
          <a:lstStyle/>
          <a:p>
            <a:r>
              <a:rPr lang="en-US"/>
              <a:t>ESOGÜTF Radyasyon Onkolojisi ABD</a:t>
            </a:r>
          </a:p>
        </p:txBody>
      </p:sp>
      <p:sp>
        <p:nvSpPr>
          <p:cNvPr id="8" name="Slayt Numarası Yer Tutucusu 7">
            <a:extLst>
              <a:ext uri="{FF2B5EF4-FFF2-40B4-BE49-F238E27FC236}">
                <a16:creationId xmlns="" xmlns:a16="http://schemas.microsoft.com/office/drawing/2014/main" id="{02656DE5-7A70-4BB8-89D2-4016FE5C914A}"/>
              </a:ext>
            </a:extLst>
          </p:cNvPr>
          <p:cNvSpPr>
            <a:spLocks noGrp="1"/>
          </p:cNvSpPr>
          <p:nvPr>
            <p:ph type="sldNum" sz="quarter" idx="12"/>
          </p:nvPr>
        </p:nvSpPr>
        <p:spPr/>
        <p:txBody>
          <a:bodyPr/>
          <a:lstStyle/>
          <a:p>
            <a:fld id="{60553ECD-7F6D-420D-93CA-D8D15EB427AC}" type="slidenum">
              <a:rPr lang="en-US" smtClean="0"/>
              <a:t>2</a:t>
            </a:fld>
            <a:endParaRPr lang="en-US"/>
          </a:p>
        </p:txBody>
      </p:sp>
    </p:spTree>
    <p:extLst>
      <p:ext uri="{BB962C8B-B14F-4D97-AF65-F5344CB8AC3E}">
        <p14:creationId xmlns:p14="http://schemas.microsoft.com/office/powerpoint/2010/main" val="168067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243EDB1-EDDB-44E0-B2B5-DD850AD30FCC}"/>
              </a:ext>
            </a:extLst>
          </p:cNvPr>
          <p:cNvSpPr>
            <a:spLocks noGrp="1"/>
          </p:cNvSpPr>
          <p:nvPr>
            <p:ph type="title"/>
          </p:nvPr>
        </p:nvSpPr>
        <p:spPr>
          <a:xfrm>
            <a:off x="655128" y="1110157"/>
            <a:ext cx="10634472" cy="218348"/>
          </a:xfrm>
        </p:spPr>
        <p:txBody>
          <a:bodyPr vert="horz" lIns="91440" tIns="45720" rIns="91440" bIns="45720" rtlCol="0" anchor="b">
            <a:noAutofit/>
          </a:bodyPr>
          <a:lstStyle/>
          <a:p>
            <a:r>
              <a:rPr lang="tr-TR" sz="3200" b="1">
                <a:solidFill>
                  <a:schemeClr val="tx1"/>
                </a:solidFill>
              </a:rPr>
              <a:t>MATERYAL-METOD </a:t>
            </a:r>
            <a:r>
              <a:rPr lang="tr-TR" sz="3200" b="1"/>
              <a:t/>
            </a:r>
            <a:br>
              <a:rPr lang="tr-TR" sz="3200" b="1"/>
            </a:br>
            <a:r>
              <a:rPr lang="tr-TR" sz="3200" b="1">
                <a:solidFill>
                  <a:schemeClr val="tx1"/>
                </a:solidFill>
              </a:rPr>
              <a:t>Sağ kalım ve tümör </a:t>
            </a:r>
            <a:r>
              <a:rPr lang="tr-TR" sz="3200" b="1" err="1">
                <a:solidFill>
                  <a:schemeClr val="tx1"/>
                </a:solidFill>
              </a:rPr>
              <a:t>progresyonu</a:t>
            </a:r>
            <a:endParaRPr lang="tr-TR" sz="3200" b="1">
              <a:solidFill>
                <a:schemeClr val="tx1"/>
              </a:solidFill>
            </a:endParaRPr>
          </a:p>
        </p:txBody>
      </p:sp>
      <p:sp>
        <p:nvSpPr>
          <p:cNvPr id="3" name="İçerik Yer Tutucusu 2">
            <a:extLst>
              <a:ext uri="{FF2B5EF4-FFF2-40B4-BE49-F238E27FC236}">
                <a16:creationId xmlns="" xmlns:a16="http://schemas.microsoft.com/office/drawing/2014/main" id="{5FA9B0CC-2A9E-42E8-84BA-51107ED48848}"/>
              </a:ext>
            </a:extLst>
          </p:cNvPr>
          <p:cNvSpPr>
            <a:spLocks noGrp="1"/>
          </p:cNvSpPr>
          <p:nvPr>
            <p:ph idx="1"/>
          </p:nvPr>
        </p:nvSpPr>
        <p:spPr>
          <a:xfrm>
            <a:off x="482600" y="1869658"/>
            <a:ext cx="10506991" cy="4872575"/>
          </a:xfrm>
        </p:spPr>
        <p:txBody>
          <a:bodyPr vert="horz" lIns="91440" tIns="45720" rIns="91440" bIns="45720" rtlCol="0" anchor="t">
            <a:normAutofit/>
          </a:bodyPr>
          <a:lstStyle/>
          <a:p>
            <a:pPr marL="342900" indent="-342900">
              <a:buChar char="•"/>
            </a:pPr>
            <a:r>
              <a:rPr lang="tr-TR" dirty="0"/>
              <a:t>Genel </a:t>
            </a:r>
            <a:r>
              <a:rPr lang="tr-TR" dirty="0" err="1"/>
              <a:t>sağkalım</a:t>
            </a:r>
            <a:r>
              <a:rPr lang="tr-TR" dirty="0"/>
              <a:t> radyoterapinin başlangıcından ölüme veya hastanın hayatta olduğu son takip tarihine kadar geçen süre olarak tanımlanmıştır.</a:t>
            </a:r>
            <a:endParaRPr lang="tr-TR" dirty="0">
              <a:solidFill>
                <a:srgbClr val="FF0000"/>
              </a:solidFill>
            </a:endParaRPr>
          </a:p>
          <a:p>
            <a:pPr marL="342900" indent="-342900">
              <a:buChar char="•"/>
            </a:pPr>
            <a:r>
              <a:rPr lang="tr-TR" dirty="0" err="1"/>
              <a:t>Progresyonsuz</a:t>
            </a:r>
            <a:r>
              <a:rPr lang="tr-TR" dirty="0"/>
              <a:t> sağ kalım (PSK) ise radyoterapinin başlangıcından </a:t>
            </a:r>
            <a:r>
              <a:rPr lang="tr-TR" dirty="0" err="1"/>
              <a:t>progresyona,ölüme</a:t>
            </a:r>
            <a:r>
              <a:rPr lang="tr-TR" dirty="0"/>
              <a:t> veya son görüntüleme takibi tarihine kadar geçen süre olarak </a:t>
            </a:r>
            <a:r>
              <a:rPr lang="tr-TR" dirty="0" smtClean="0"/>
              <a:t>tanımlanmıştır.</a:t>
            </a:r>
            <a:endParaRPr lang="tr-TR" dirty="0"/>
          </a:p>
          <a:p>
            <a:pPr marL="342900" indent="-342900">
              <a:buChar char="•"/>
            </a:pPr>
            <a:r>
              <a:rPr lang="tr-TR" dirty="0"/>
              <a:t>GS ve PSK Kaplan-</a:t>
            </a:r>
            <a:r>
              <a:rPr lang="tr-TR" dirty="0" err="1"/>
              <a:t>Meier</a:t>
            </a:r>
            <a:r>
              <a:rPr lang="tr-TR" dirty="0"/>
              <a:t> yöntemi kullanılarak tahmin </a:t>
            </a:r>
            <a:r>
              <a:rPr lang="tr-TR" dirty="0" smtClean="0"/>
              <a:t>edilmiştir.</a:t>
            </a:r>
            <a:endParaRPr lang="tr-TR" dirty="0"/>
          </a:p>
          <a:p>
            <a:pPr marL="342900" indent="-342900">
              <a:buChar char="•"/>
            </a:pPr>
            <a:r>
              <a:rPr lang="tr-TR" dirty="0"/>
              <a:t>Hastalar MR ve klinik değerlendirme ile KRT sonra yaklaşık 2 - 3 ayda bir rutin olarak takip </a:t>
            </a:r>
            <a:r>
              <a:rPr lang="tr-TR" dirty="0" smtClean="0"/>
              <a:t>edilmiştir.</a:t>
            </a:r>
            <a:endParaRPr lang="tr-TR" dirty="0"/>
          </a:p>
          <a:p>
            <a:pPr marL="342900" indent="-342900">
              <a:buChar char="•"/>
            </a:pPr>
            <a:r>
              <a:rPr lang="tr-TR" dirty="0"/>
              <a:t>Patolojik doğrulamamanın mümkün olmadığı durumlarda </a:t>
            </a:r>
            <a:r>
              <a:rPr lang="tr-TR" dirty="0" err="1"/>
              <a:t>progresyon</a:t>
            </a:r>
            <a:r>
              <a:rPr lang="tr-TR" dirty="0"/>
              <a:t> </a:t>
            </a:r>
            <a:r>
              <a:rPr lang="tr-TR" dirty="0" err="1"/>
              <a:t>multidisipliner</a:t>
            </a:r>
            <a:r>
              <a:rPr lang="tr-TR" dirty="0"/>
              <a:t> bir tümör kurulunda karara </a:t>
            </a:r>
            <a:r>
              <a:rPr lang="tr-TR" dirty="0" smtClean="0"/>
              <a:t>bağlanmış </a:t>
            </a:r>
            <a:r>
              <a:rPr lang="tr-TR" dirty="0"/>
              <a:t>ve </a:t>
            </a:r>
            <a:r>
              <a:rPr lang="tr-TR" dirty="0" err="1"/>
              <a:t>seri,doğrulayıcı</a:t>
            </a:r>
            <a:r>
              <a:rPr lang="tr-TR" dirty="0"/>
              <a:t> görüntülemeye dayalı olarak radyasyon sahası içinde veya radyasyon sahası dışında </a:t>
            </a:r>
            <a:r>
              <a:rPr lang="tr-TR" dirty="0" err="1"/>
              <a:t>nüks</a:t>
            </a:r>
            <a:r>
              <a:rPr lang="tr-TR" dirty="0"/>
              <a:t> olarak  </a:t>
            </a:r>
            <a:r>
              <a:rPr lang="tr-TR" dirty="0" smtClean="0"/>
              <a:t>tanımlanmıştır.</a:t>
            </a:r>
            <a:endParaRPr lang="tr-TR" dirty="0"/>
          </a:p>
          <a:p>
            <a:pPr marL="342900" indent="-342900">
              <a:buChar char="•"/>
            </a:pPr>
            <a:r>
              <a:rPr lang="tr-TR" dirty="0"/>
              <a:t>Yanıt oranı radyoterapiden 3 ay sonra </a:t>
            </a:r>
            <a:r>
              <a:rPr lang="tr-TR" dirty="0" err="1"/>
              <a:t>nöro</a:t>
            </a:r>
            <a:r>
              <a:rPr lang="tr-TR" dirty="0"/>
              <a:t>-onkolojide yanıt değerlendirmesi(RANO) kriterleri kullanılarak değerlendirildi.</a:t>
            </a:r>
          </a:p>
        </p:txBody>
      </p:sp>
      <p:sp>
        <p:nvSpPr>
          <p:cNvPr id="4" name="Veri Yer Tutucusu 3">
            <a:extLst>
              <a:ext uri="{FF2B5EF4-FFF2-40B4-BE49-F238E27FC236}">
                <a16:creationId xmlns="" xmlns:a16="http://schemas.microsoft.com/office/drawing/2014/main" id="{F1466BAA-B914-498D-BBC5-5427004D7EAD}"/>
              </a:ext>
            </a:extLst>
          </p:cNvPr>
          <p:cNvSpPr>
            <a:spLocks noGrp="1"/>
          </p:cNvSpPr>
          <p:nvPr>
            <p:ph type="dt" sz="half" idx="10"/>
          </p:nvPr>
        </p:nvSpPr>
        <p:spPr/>
        <p:txBody>
          <a:bodyPr/>
          <a:lstStyle/>
          <a:p>
            <a:fld id="{EED8C05C-84CA-477B-A885-A6DEA4B9009D}" type="datetime1">
              <a:rPr lang="en-US" smtClean="0"/>
              <a:t>9/15/2021</a:t>
            </a:fld>
            <a:endParaRPr lang="en-US"/>
          </a:p>
        </p:txBody>
      </p:sp>
      <p:sp>
        <p:nvSpPr>
          <p:cNvPr id="5" name="Alt Bilgi Yer Tutucusu 4">
            <a:extLst>
              <a:ext uri="{FF2B5EF4-FFF2-40B4-BE49-F238E27FC236}">
                <a16:creationId xmlns="" xmlns:a16="http://schemas.microsoft.com/office/drawing/2014/main" id="{FBBCB3D9-523C-42E4-9301-F7EBAF256789}"/>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50160D15-DDD3-4528-9D7E-5F0051B0755D}"/>
              </a:ext>
            </a:extLst>
          </p:cNvPr>
          <p:cNvSpPr>
            <a:spLocks noGrp="1"/>
          </p:cNvSpPr>
          <p:nvPr>
            <p:ph type="sldNum" sz="quarter" idx="12"/>
          </p:nvPr>
        </p:nvSpPr>
        <p:spPr/>
        <p:txBody>
          <a:bodyPr/>
          <a:lstStyle/>
          <a:p>
            <a:fld id="{60553ECD-7F6D-420D-93CA-D8D15EB427AC}" type="slidenum">
              <a:rPr lang="en-US" smtClean="0"/>
              <a:t>20</a:t>
            </a:fld>
            <a:endParaRPr lang="en-US"/>
          </a:p>
        </p:txBody>
      </p:sp>
    </p:spTree>
    <p:extLst>
      <p:ext uri="{BB962C8B-B14F-4D97-AF65-F5344CB8AC3E}">
        <p14:creationId xmlns:p14="http://schemas.microsoft.com/office/powerpoint/2010/main" val="599189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B2FCC24-195D-47EC-9736-266ACAB5AF27}"/>
              </a:ext>
            </a:extLst>
          </p:cNvPr>
          <p:cNvSpPr>
            <a:spLocks noGrp="1"/>
          </p:cNvSpPr>
          <p:nvPr>
            <p:ph type="title"/>
          </p:nvPr>
        </p:nvSpPr>
        <p:spPr>
          <a:xfrm>
            <a:off x="403578" y="372532"/>
            <a:ext cx="9310850" cy="1420481"/>
          </a:xfrm>
        </p:spPr>
        <p:txBody>
          <a:bodyPr/>
          <a:lstStyle/>
          <a:p>
            <a:r>
              <a:rPr lang="tr-TR"/>
              <a:t>SONUÇLAR</a:t>
            </a:r>
          </a:p>
        </p:txBody>
      </p:sp>
      <p:sp>
        <p:nvSpPr>
          <p:cNvPr id="3" name="İçerik Yer Tutucusu 2">
            <a:extLst>
              <a:ext uri="{FF2B5EF4-FFF2-40B4-BE49-F238E27FC236}">
                <a16:creationId xmlns="" xmlns:a16="http://schemas.microsoft.com/office/drawing/2014/main" id="{9FDEB5DF-A52A-43F8-B0FE-DF20ADE1DF91}"/>
              </a:ext>
            </a:extLst>
          </p:cNvPr>
          <p:cNvSpPr>
            <a:spLocks noGrp="1"/>
          </p:cNvSpPr>
          <p:nvPr>
            <p:ph idx="1"/>
          </p:nvPr>
        </p:nvSpPr>
        <p:spPr>
          <a:xfrm>
            <a:off x="177800" y="1694479"/>
            <a:ext cx="10478911" cy="1127743"/>
          </a:xfrm>
        </p:spPr>
        <p:txBody>
          <a:bodyPr/>
          <a:lstStyle/>
          <a:p>
            <a:r>
              <a:rPr lang="tr-TR"/>
              <a:t>12 aylık </a:t>
            </a:r>
            <a:r>
              <a:rPr lang="tr-TR" err="1"/>
              <a:t>sağklaım</a:t>
            </a:r>
            <a:r>
              <a:rPr lang="tr-TR"/>
              <a:t>  RTOG 0525  ve  RTOG 0825  çalışmaları ile </a:t>
            </a:r>
            <a:r>
              <a:rPr lang="tr-TR" err="1"/>
              <a:t>kıylaslanmıştır</a:t>
            </a:r>
            <a:r>
              <a:rPr lang="tr-TR"/>
              <a:t>. </a:t>
            </a:r>
          </a:p>
          <a:p>
            <a:r>
              <a:rPr lang="tr-TR"/>
              <a:t>(Her iki </a:t>
            </a:r>
            <a:r>
              <a:rPr lang="tr-TR" err="1"/>
              <a:t>çalışmda</a:t>
            </a:r>
            <a:r>
              <a:rPr lang="tr-TR"/>
              <a:t> da 60  </a:t>
            </a:r>
            <a:r>
              <a:rPr lang="tr-TR" err="1"/>
              <a:t>Gy</a:t>
            </a:r>
            <a:r>
              <a:rPr lang="tr-TR"/>
              <a:t>/30 </a:t>
            </a:r>
            <a:r>
              <a:rPr lang="tr-TR" err="1"/>
              <a:t>fr</a:t>
            </a:r>
            <a:r>
              <a:rPr lang="tr-TR"/>
              <a:t> RT planlanmıştır)</a:t>
            </a:r>
          </a:p>
        </p:txBody>
      </p:sp>
      <p:sp>
        <p:nvSpPr>
          <p:cNvPr id="8" name="Veri Yer Tutucusu 7">
            <a:extLst>
              <a:ext uri="{FF2B5EF4-FFF2-40B4-BE49-F238E27FC236}">
                <a16:creationId xmlns="" xmlns:a16="http://schemas.microsoft.com/office/drawing/2014/main" id="{EC994CCE-6AF1-438C-A870-2A003B817EAF}"/>
              </a:ext>
            </a:extLst>
          </p:cNvPr>
          <p:cNvSpPr>
            <a:spLocks noGrp="1"/>
          </p:cNvSpPr>
          <p:nvPr>
            <p:ph type="dt" sz="half" idx="10"/>
          </p:nvPr>
        </p:nvSpPr>
        <p:spPr/>
        <p:txBody>
          <a:bodyPr/>
          <a:lstStyle/>
          <a:p>
            <a:fld id="{72B9B7E3-F4B1-490D-9564-CF38DDAF1C5C}" type="datetime1">
              <a:rPr lang="en-US" smtClean="0"/>
              <a:t>9/15/2021</a:t>
            </a:fld>
            <a:endParaRPr lang="en-US"/>
          </a:p>
        </p:txBody>
      </p:sp>
      <p:sp>
        <p:nvSpPr>
          <p:cNvPr id="9" name="Alt Bilgi Yer Tutucusu 8">
            <a:extLst>
              <a:ext uri="{FF2B5EF4-FFF2-40B4-BE49-F238E27FC236}">
                <a16:creationId xmlns="" xmlns:a16="http://schemas.microsoft.com/office/drawing/2014/main" id="{DC30FD55-426A-485C-B243-7BC810B5479B}"/>
              </a:ext>
            </a:extLst>
          </p:cNvPr>
          <p:cNvSpPr>
            <a:spLocks noGrp="1"/>
          </p:cNvSpPr>
          <p:nvPr>
            <p:ph type="ftr" sz="quarter" idx="11"/>
          </p:nvPr>
        </p:nvSpPr>
        <p:spPr/>
        <p:txBody>
          <a:bodyPr/>
          <a:lstStyle/>
          <a:p>
            <a:r>
              <a:rPr lang="en-US"/>
              <a:t>ESOGÜTF Radyasyon Onkolojisi ABD</a:t>
            </a:r>
          </a:p>
        </p:txBody>
      </p:sp>
      <p:sp>
        <p:nvSpPr>
          <p:cNvPr id="10" name="Slayt Numarası Yer Tutucusu 9">
            <a:extLst>
              <a:ext uri="{FF2B5EF4-FFF2-40B4-BE49-F238E27FC236}">
                <a16:creationId xmlns="" xmlns:a16="http://schemas.microsoft.com/office/drawing/2014/main" id="{34C4EB1E-34CB-4E77-933F-61590650700E}"/>
              </a:ext>
            </a:extLst>
          </p:cNvPr>
          <p:cNvSpPr>
            <a:spLocks noGrp="1"/>
          </p:cNvSpPr>
          <p:nvPr>
            <p:ph type="sldNum" sz="quarter" idx="12"/>
          </p:nvPr>
        </p:nvSpPr>
        <p:spPr/>
        <p:txBody>
          <a:bodyPr/>
          <a:lstStyle/>
          <a:p>
            <a:fld id="{60553ECD-7F6D-420D-93CA-D8D15EB427AC}" type="slidenum">
              <a:rPr lang="en-US" smtClean="0"/>
              <a:t>21</a:t>
            </a:fld>
            <a:endParaRPr lang="en-US"/>
          </a:p>
        </p:txBody>
      </p:sp>
      <p:pic>
        <p:nvPicPr>
          <p:cNvPr id="5" name="Resim 4">
            <a:extLst>
              <a:ext uri="{FF2B5EF4-FFF2-40B4-BE49-F238E27FC236}">
                <a16:creationId xmlns="" xmlns:a16="http://schemas.microsoft.com/office/drawing/2014/main" id="{ECDE6EE5-9734-4456-9A6E-75939B921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445430"/>
            <a:ext cx="5449870" cy="4203850"/>
          </a:xfrm>
          <a:prstGeom prst="rect">
            <a:avLst/>
          </a:prstGeom>
        </p:spPr>
      </p:pic>
      <p:pic>
        <p:nvPicPr>
          <p:cNvPr id="7" name="Resim 6">
            <a:extLst>
              <a:ext uri="{FF2B5EF4-FFF2-40B4-BE49-F238E27FC236}">
                <a16:creationId xmlns="" xmlns:a16="http://schemas.microsoft.com/office/drawing/2014/main" id="{488F4801-3C37-45D2-8807-D5410E259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150" y="2156043"/>
            <a:ext cx="4609235" cy="4782623"/>
          </a:xfrm>
          <a:prstGeom prst="rect">
            <a:avLst/>
          </a:prstGeom>
        </p:spPr>
      </p:pic>
    </p:spTree>
    <p:extLst>
      <p:ext uri="{BB962C8B-B14F-4D97-AF65-F5344CB8AC3E}">
        <p14:creationId xmlns:p14="http://schemas.microsoft.com/office/powerpoint/2010/main" val="3398857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CED58E7-81D3-4BEA-AF15-ADFA9322A4C7}"/>
              </a:ext>
            </a:extLst>
          </p:cNvPr>
          <p:cNvSpPr>
            <a:spLocks noGrp="1"/>
          </p:cNvSpPr>
          <p:nvPr>
            <p:ph type="title"/>
          </p:nvPr>
        </p:nvSpPr>
        <p:spPr>
          <a:xfrm>
            <a:off x="482600" y="0"/>
            <a:ext cx="10634472" cy="1612900"/>
          </a:xfrm>
        </p:spPr>
        <p:txBody>
          <a:bodyPr/>
          <a:lstStyle/>
          <a:p>
            <a:r>
              <a:rPr lang="tr-TR" sz="3200" b="1"/>
              <a:t>SONUÇLAR</a:t>
            </a:r>
            <a:br>
              <a:rPr lang="tr-TR" sz="3200" b="1"/>
            </a:br>
            <a:r>
              <a:rPr lang="tr-TR" sz="3200" b="1" err="1"/>
              <a:t>Kayıt,hasta</a:t>
            </a:r>
            <a:r>
              <a:rPr lang="tr-TR" sz="3200" b="1"/>
              <a:t> popülasyonu ve tedavi uygulaması</a:t>
            </a:r>
          </a:p>
        </p:txBody>
      </p:sp>
      <p:sp>
        <p:nvSpPr>
          <p:cNvPr id="3" name="İçerik Yer Tutucusu 2">
            <a:extLst>
              <a:ext uri="{FF2B5EF4-FFF2-40B4-BE49-F238E27FC236}">
                <a16:creationId xmlns="" xmlns:a16="http://schemas.microsoft.com/office/drawing/2014/main" id="{35554C18-6359-46D3-9DD1-24E88BBAE6AC}"/>
              </a:ext>
            </a:extLst>
          </p:cNvPr>
          <p:cNvSpPr>
            <a:spLocks noGrp="1"/>
          </p:cNvSpPr>
          <p:nvPr>
            <p:ph idx="1"/>
          </p:nvPr>
        </p:nvSpPr>
        <p:spPr>
          <a:xfrm>
            <a:off x="324449" y="1795013"/>
            <a:ext cx="10506991" cy="4774691"/>
          </a:xfrm>
        </p:spPr>
        <p:txBody>
          <a:bodyPr vert="horz" lIns="91440" tIns="45720" rIns="91440" bIns="45720" rtlCol="0" anchor="t">
            <a:normAutofit/>
          </a:bodyPr>
          <a:lstStyle/>
          <a:p>
            <a:pPr marL="342900" indent="-342900">
              <a:buFont typeface="Arial" panose="020B0604020202020204" pitchFamily="34" charset="0"/>
              <a:buChar char="•"/>
            </a:pPr>
            <a:r>
              <a:rPr lang="tr-TR"/>
              <a:t>Bir hastada tedavi için yetersiz </a:t>
            </a:r>
            <a:r>
              <a:rPr lang="tr-TR" err="1">
                <a:ea typeface="+mn-lt"/>
                <a:cs typeface="+mn-lt"/>
              </a:rPr>
              <a:t>TV</a:t>
            </a:r>
            <a:r>
              <a:rPr lang="tr-TR" baseline="-25000" err="1">
                <a:ea typeface="+mn-lt"/>
                <a:cs typeface="+mn-lt"/>
              </a:rPr>
              <a:t>hcv</a:t>
            </a:r>
            <a:r>
              <a:rPr lang="tr-TR" baseline="-25000">
                <a:ea typeface="+mn-lt"/>
                <a:cs typeface="+mn-lt"/>
              </a:rPr>
              <a:t>  VE   </a:t>
            </a:r>
            <a:r>
              <a:rPr lang="tr-TR" err="1">
                <a:ea typeface="+mn-lt"/>
                <a:cs typeface="+mn-lt"/>
              </a:rPr>
              <a:t>TV</a:t>
            </a:r>
            <a:r>
              <a:rPr lang="tr-TR" baseline="-25000" err="1">
                <a:ea typeface="+mn-lt"/>
                <a:cs typeface="+mn-lt"/>
              </a:rPr>
              <a:t>cbv</a:t>
            </a:r>
            <a:r>
              <a:rPr lang="tr-TR" err="1"/>
              <a:t>vardı</a:t>
            </a:r>
            <a:r>
              <a:rPr lang="tr-TR"/>
              <a:t>. (&lt;1</a:t>
            </a:r>
            <a:r>
              <a:rPr lang="tr-TR">
                <a:ea typeface="+mn-lt"/>
                <a:cs typeface="+mn-lt"/>
              </a:rPr>
              <a:t>cm</a:t>
            </a:r>
            <a:r>
              <a:rPr lang="tr-TR" baseline="30000">
                <a:ea typeface="+mn-lt"/>
                <a:cs typeface="+mn-lt"/>
              </a:rPr>
              <a:t>3</a:t>
            </a:r>
            <a:r>
              <a:rPr lang="tr-TR"/>
              <a:t>).2 hastada  ise hastalık </a:t>
            </a:r>
            <a:r>
              <a:rPr lang="tr-TR" err="1"/>
              <a:t>multifokal</a:t>
            </a:r>
            <a:r>
              <a:rPr lang="tr-TR"/>
              <a:t> olduğu için çalışmadan çıkarıldı.</a:t>
            </a:r>
          </a:p>
          <a:p>
            <a:pPr marL="342900" indent="-342900">
              <a:buFont typeface="Arial" panose="020B0604020202020204" pitchFamily="34" charset="0"/>
              <a:buChar char="•"/>
            </a:pPr>
            <a:r>
              <a:rPr lang="tr-TR"/>
              <a:t>Sonuç olarak çalışma için 23 uygun hasta dahil edilmiştir.</a:t>
            </a:r>
          </a:p>
          <a:p>
            <a:pPr marL="342900" indent="-342900">
              <a:buFont typeface="Arial" panose="020B0604020202020204" pitchFamily="34" charset="0"/>
              <a:buChar char="•"/>
            </a:pPr>
            <a:r>
              <a:rPr lang="tr-TR"/>
              <a:t>Hastaların medyan yaşı 61 ve %70’i erkektir.</a:t>
            </a:r>
          </a:p>
          <a:p>
            <a:pPr marL="342900" indent="-342900">
              <a:buFont typeface="Arial" panose="020B0604020202020204" pitchFamily="34" charset="0"/>
              <a:buChar char="•"/>
            </a:pPr>
            <a:r>
              <a:rPr lang="tr-TR"/>
              <a:t>Hastaların %87’sinde tümör </a:t>
            </a:r>
            <a:r>
              <a:rPr lang="tr-TR" err="1"/>
              <a:t>frontal</a:t>
            </a:r>
            <a:r>
              <a:rPr lang="tr-TR"/>
              <a:t> veya </a:t>
            </a:r>
            <a:r>
              <a:rPr lang="tr-TR" err="1"/>
              <a:t>temporal</a:t>
            </a:r>
            <a:r>
              <a:rPr lang="tr-TR"/>
              <a:t> lob yerleşimli ve %65’i sol taraftadır.</a:t>
            </a:r>
          </a:p>
          <a:p>
            <a:pPr marL="342900" indent="-342900">
              <a:buFont typeface="Arial" panose="020B0604020202020204" pitchFamily="34" charset="0"/>
              <a:buChar char="•"/>
            </a:pPr>
            <a:r>
              <a:rPr lang="tr-TR"/>
              <a:t>En sık görülen nörolojik fonksiyon </a:t>
            </a:r>
            <a:r>
              <a:rPr lang="tr-TR" err="1"/>
              <a:t>defisitleri</a:t>
            </a:r>
            <a:r>
              <a:rPr lang="tr-TR"/>
              <a:t> motor ve dil alanında ortaya çıkmış olsa da gözlenen </a:t>
            </a:r>
            <a:r>
              <a:rPr lang="tr-TR" err="1"/>
              <a:t>defisitlerin</a:t>
            </a:r>
            <a:r>
              <a:rPr lang="tr-TR"/>
              <a:t> %86’sı hafif </a:t>
            </a:r>
            <a:r>
              <a:rPr lang="tr-TR" err="1"/>
              <a:t>düzeydeydir</a:t>
            </a:r>
            <a:r>
              <a:rPr lang="tr-TR"/>
              <a:t>.</a:t>
            </a:r>
          </a:p>
          <a:p>
            <a:pPr marL="342900" indent="-342900">
              <a:buFont typeface="Arial" panose="020B0604020202020204" pitchFamily="34" charset="0"/>
              <a:buChar char="•"/>
            </a:pPr>
            <a:r>
              <a:rPr lang="tr-TR"/>
              <a:t>Hastaların </a:t>
            </a:r>
            <a:r>
              <a:rPr lang="tr-TR" err="1"/>
              <a:t>coguna</a:t>
            </a:r>
            <a:r>
              <a:rPr lang="tr-TR"/>
              <a:t> total(%57) veya </a:t>
            </a:r>
            <a:r>
              <a:rPr lang="tr-TR" err="1"/>
              <a:t>subtotal</a:t>
            </a:r>
            <a:r>
              <a:rPr lang="tr-TR"/>
              <a:t>(%30) rezeksiyon uygulanmıştır.</a:t>
            </a:r>
          </a:p>
          <a:p>
            <a:pPr marL="342900" indent="-342900">
              <a:buFont typeface="Arial" panose="020B0604020202020204" pitchFamily="34" charset="0"/>
              <a:buChar char="•"/>
            </a:pPr>
            <a:r>
              <a:rPr lang="tr-TR"/>
              <a:t>%22’sinde ise MGMT </a:t>
            </a:r>
            <a:r>
              <a:rPr lang="tr-TR" err="1"/>
              <a:t>promotör</a:t>
            </a:r>
            <a:r>
              <a:rPr lang="tr-TR"/>
              <a:t> </a:t>
            </a:r>
            <a:r>
              <a:rPr lang="tr-TR" err="1"/>
              <a:t>metilasyonu</a:t>
            </a:r>
            <a:r>
              <a:rPr lang="tr-TR"/>
              <a:t> mevcuttur.</a:t>
            </a:r>
          </a:p>
        </p:txBody>
      </p:sp>
      <p:sp>
        <p:nvSpPr>
          <p:cNvPr id="4" name="Veri Yer Tutucusu 3">
            <a:extLst>
              <a:ext uri="{FF2B5EF4-FFF2-40B4-BE49-F238E27FC236}">
                <a16:creationId xmlns="" xmlns:a16="http://schemas.microsoft.com/office/drawing/2014/main" id="{A47A40CE-240B-4D55-9713-4B9A541C65F9}"/>
              </a:ext>
            </a:extLst>
          </p:cNvPr>
          <p:cNvSpPr>
            <a:spLocks noGrp="1"/>
          </p:cNvSpPr>
          <p:nvPr>
            <p:ph type="dt" sz="half" idx="10"/>
          </p:nvPr>
        </p:nvSpPr>
        <p:spPr/>
        <p:txBody>
          <a:bodyPr/>
          <a:lstStyle/>
          <a:p>
            <a:fld id="{9867768C-D27A-42F4-9F04-B13BC97FDEC7}" type="datetime1">
              <a:rPr lang="en-US" smtClean="0"/>
              <a:t>9/15/2021</a:t>
            </a:fld>
            <a:endParaRPr lang="en-US"/>
          </a:p>
        </p:txBody>
      </p:sp>
      <p:sp>
        <p:nvSpPr>
          <p:cNvPr id="5" name="Alt Bilgi Yer Tutucusu 4">
            <a:extLst>
              <a:ext uri="{FF2B5EF4-FFF2-40B4-BE49-F238E27FC236}">
                <a16:creationId xmlns="" xmlns:a16="http://schemas.microsoft.com/office/drawing/2014/main" id="{F36DD20E-A464-4099-A901-B85E02AADFBC}"/>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E163A9D9-AF56-4CA2-8DDD-0AF4287F2EEC}"/>
              </a:ext>
            </a:extLst>
          </p:cNvPr>
          <p:cNvSpPr>
            <a:spLocks noGrp="1"/>
          </p:cNvSpPr>
          <p:nvPr>
            <p:ph type="sldNum" sz="quarter" idx="12"/>
          </p:nvPr>
        </p:nvSpPr>
        <p:spPr/>
        <p:txBody>
          <a:bodyPr/>
          <a:lstStyle/>
          <a:p>
            <a:fld id="{60553ECD-7F6D-420D-93CA-D8D15EB427AC}" type="slidenum">
              <a:rPr lang="en-US" smtClean="0"/>
              <a:t>22</a:t>
            </a:fld>
            <a:endParaRPr lang="en-US"/>
          </a:p>
        </p:txBody>
      </p:sp>
    </p:spTree>
    <p:extLst>
      <p:ext uri="{BB962C8B-B14F-4D97-AF65-F5344CB8AC3E}">
        <p14:creationId xmlns:p14="http://schemas.microsoft.com/office/powerpoint/2010/main" val="278013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l="8847" t="30497" r="51852" b="3269"/>
          <a:stretch/>
        </p:blipFill>
        <p:spPr>
          <a:xfrm>
            <a:off x="0" y="0"/>
            <a:ext cx="4381500" cy="4495800"/>
          </a:xfrm>
          <a:prstGeom prst="rect">
            <a:avLst/>
          </a:prstGeom>
        </p:spPr>
      </p:pic>
      <p:pic>
        <p:nvPicPr>
          <p:cNvPr id="7" name="Resim 6"/>
          <p:cNvPicPr>
            <a:picLocks noChangeAspect="1"/>
          </p:cNvPicPr>
          <p:nvPr/>
        </p:nvPicPr>
        <p:blipFill rotWithShape="1">
          <a:blip r:embed="rId3"/>
          <a:srcRect l="8808" t="15279" r="52050" b="10589"/>
          <a:stretch/>
        </p:blipFill>
        <p:spPr>
          <a:xfrm>
            <a:off x="4381500" y="44451"/>
            <a:ext cx="4329392" cy="4610100"/>
          </a:xfrm>
          <a:prstGeom prst="rect">
            <a:avLst/>
          </a:prstGeom>
        </p:spPr>
      </p:pic>
      <p:pic>
        <p:nvPicPr>
          <p:cNvPr id="8" name="Resim 7"/>
          <p:cNvPicPr>
            <a:picLocks noChangeAspect="1"/>
          </p:cNvPicPr>
          <p:nvPr/>
        </p:nvPicPr>
        <p:blipFill rotWithShape="1">
          <a:blip r:embed="rId4"/>
          <a:srcRect l="8571" t="41319" r="51935" b="9723"/>
          <a:stretch/>
        </p:blipFill>
        <p:spPr>
          <a:xfrm>
            <a:off x="8140700" y="364742"/>
            <a:ext cx="4152900" cy="4289809"/>
          </a:xfrm>
          <a:prstGeom prst="rect">
            <a:avLst/>
          </a:prstGeom>
        </p:spPr>
      </p:pic>
      <p:sp>
        <p:nvSpPr>
          <p:cNvPr id="2" name="Veri Yer Tutucusu 1">
            <a:extLst>
              <a:ext uri="{FF2B5EF4-FFF2-40B4-BE49-F238E27FC236}">
                <a16:creationId xmlns="" xmlns:a16="http://schemas.microsoft.com/office/drawing/2014/main" id="{981B2811-9E86-473A-83A3-E9C2D51E1649}"/>
              </a:ext>
            </a:extLst>
          </p:cNvPr>
          <p:cNvSpPr>
            <a:spLocks noGrp="1"/>
          </p:cNvSpPr>
          <p:nvPr>
            <p:ph type="dt" sz="half" idx="10"/>
          </p:nvPr>
        </p:nvSpPr>
        <p:spPr/>
        <p:txBody>
          <a:bodyPr/>
          <a:lstStyle/>
          <a:p>
            <a:fld id="{C30B25BC-42E2-4E0F-8164-CB209B2656E1}" type="datetime1">
              <a:rPr lang="en-US" smtClean="0"/>
              <a:t>9/15/2021</a:t>
            </a:fld>
            <a:endParaRPr lang="en-US"/>
          </a:p>
        </p:txBody>
      </p:sp>
      <p:sp>
        <p:nvSpPr>
          <p:cNvPr id="3" name="Alt Bilgi Yer Tutucusu 2">
            <a:extLst>
              <a:ext uri="{FF2B5EF4-FFF2-40B4-BE49-F238E27FC236}">
                <a16:creationId xmlns="" xmlns:a16="http://schemas.microsoft.com/office/drawing/2014/main" id="{E98DF25F-6E47-4E1C-8C38-B9B8EA2A8116}"/>
              </a:ext>
            </a:extLst>
          </p:cNvPr>
          <p:cNvSpPr>
            <a:spLocks noGrp="1"/>
          </p:cNvSpPr>
          <p:nvPr>
            <p:ph type="ftr" sz="quarter" idx="11"/>
          </p:nvPr>
        </p:nvSpPr>
        <p:spPr/>
        <p:txBody>
          <a:bodyPr/>
          <a:lstStyle/>
          <a:p>
            <a:r>
              <a:rPr lang="en-US"/>
              <a:t>ESOGÜTF Radyasyon Onkolojisi ABD</a:t>
            </a:r>
          </a:p>
        </p:txBody>
      </p:sp>
      <p:sp>
        <p:nvSpPr>
          <p:cNvPr id="4" name="Slayt Numarası Yer Tutucusu 3">
            <a:extLst>
              <a:ext uri="{FF2B5EF4-FFF2-40B4-BE49-F238E27FC236}">
                <a16:creationId xmlns="" xmlns:a16="http://schemas.microsoft.com/office/drawing/2014/main" id="{434FF802-6E52-42D8-8974-DFC8E6331A1B}"/>
              </a:ext>
            </a:extLst>
          </p:cNvPr>
          <p:cNvSpPr>
            <a:spLocks noGrp="1"/>
          </p:cNvSpPr>
          <p:nvPr>
            <p:ph type="sldNum" sz="quarter" idx="12"/>
          </p:nvPr>
        </p:nvSpPr>
        <p:spPr/>
        <p:txBody>
          <a:bodyPr/>
          <a:lstStyle/>
          <a:p>
            <a:fld id="{60553ECD-7F6D-420D-93CA-D8D15EB427AC}" type="slidenum">
              <a:rPr lang="en-US" smtClean="0"/>
              <a:t>23</a:t>
            </a:fld>
            <a:endParaRPr lang="en-US"/>
          </a:p>
        </p:txBody>
      </p:sp>
    </p:spTree>
    <p:extLst>
      <p:ext uri="{BB962C8B-B14F-4D97-AF65-F5344CB8AC3E}">
        <p14:creationId xmlns:p14="http://schemas.microsoft.com/office/powerpoint/2010/main" val="176724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50110" t="18736" r="9701" b="23784"/>
          <a:stretch/>
        </p:blipFill>
        <p:spPr>
          <a:xfrm>
            <a:off x="368300" y="584200"/>
            <a:ext cx="4483100" cy="4013200"/>
          </a:xfrm>
          <a:prstGeom prst="rect">
            <a:avLst/>
          </a:prstGeom>
        </p:spPr>
      </p:pic>
      <p:sp>
        <p:nvSpPr>
          <p:cNvPr id="2" name="Veri Yer Tutucusu 1">
            <a:extLst>
              <a:ext uri="{FF2B5EF4-FFF2-40B4-BE49-F238E27FC236}">
                <a16:creationId xmlns="" xmlns:a16="http://schemas.microsoft.com/office/drawing/2014/main" id="{623DE837-9215-4B57-B0BE-5F48B1A2BCF5}"/>
              </a:ext>
            </a:extLst>
          </p:cNvPr>
          <p:cNvSpPr>
            <a:spLocks noGrp="1"/>
          </p:cNvSpPr>
          <p:nvPr>
            <p:ph type="dt" sz="half" idx="10"/>
          </p:nvPr>
        </p:nvSpPr>
        <p:spPr/>
        <p:txBody>
          <a:bodyPr/>
          <a:lstStyle/>
          <a:p>
            <a:fld id="{4F7A745A-2F2F-4D7D-A4C0-99921F7A67D9}" type="datetime1">
              <a:rPr lang="en-US" smtClean="0"/>
              <a:t>9/15/2021</a:t>
            </a:fld>
            <a:endParaRPr lang="en-US"/>
          </a:p>
        </p:txBody>
      </p:sp>
      <p:sp>
        <p:nvSpPr>
          <p:cNvPr id="3" name="Alt Bilgi Yer Tutucusu 2">
            <a:extLst>
              <a:ext uri="{FF2B5EF4-FFF2-40B4-BE49-F238E27FC236}">
                <a16:creationId xmlns="" xmlns:a16="http://schemas.microsoft.com/office/drawing/2014/main" id="{B6CBFB06-C0C6-44E7-8BFC-1454D734DE3B}"/>
              </a:ext>
            </a:extLst>
          </p:cNvPr>
          <p:cNvSpPr>
            <a:spLocks noGrp="1"/>
          </p:cNvSpPr>
          <p:nvPr>
            <p:ph type="ftr" sz="quarter" idx="11"/>
          </p:nvPr>
        </p:nvSpPr>
        <p:spPr/>
        <p:txBody>
          <a:bodyPr/>
          <a:lstStyle/>
          <a:p>
            <a:r>
              <a:rPr lang="en-US"/>
              <a:t>ESOGÜTF Radyasyon Onkolojisi ABD</a:t>
            </a:r>
          </a:p>
        </p:txBody>
      </p:sp>
      <p:sp>
        <p:nvSpPr>
          <p:cNvPr id="4" name="Slayt Numarası Yer Tutucusu 3">
            <a:extLst>
              <a:ext uri="{FF2B5EF4-FFF2-40B4-BE49-F238E27FC236}">
                <a16:creationId xmlns="" xmlns:a16="http://schemas.microsoft.com/office/drawing/2014/main" id="{B3E994B2-3A77-4662-A6E2-EA08DC4A7844}"/>
              </a:ext>
            </a:extLst>
          </p:cNvPr>
          <p:cNvSpPr>
            <a:spLocks noGrp="1"/>
          </p:cNvSpPr>
          <p:nvPr>
            <p:ph type="sldNum" sz="quarter" idx="12"/>
          </p:nvPr>
        </p:nvSpPr>
        <p:spPr/>
        <p:txBody>
          <a:bodyPr/>
          <a:lstStyle/>
          <a:p>
            <a:fld id="{60553ECD-7F6D-420D-93CA-D8D15EB427AC}" type="slidenum">
              <a:rPr lang="en-US" smtClean="0"/>
              <a:t>24</a:t>
            </a:fld>
            <a:endParaRPr lang="en-US"/>
          </a:p>
        </p:txBody>
      </p:sp>
    </p:spTree>
    <p:extLst>
      <p:ext uri="{BB962C8B-B14F-4D97-AF65-F5344CB8AC3E}">
        <p14:creationId xmlns:p14="http://schemas.microsoft.com/office/powerpoint/2010/main" val="4029390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5E61988-38CE-42C0-A70E-2C1664E8A370}"/>
              </a:ext>
            </a:extLst>
          </p:cNvPr>
          <p:cNvSpPr>
            <a:spLocks noGrp="1"/>
          </p:cNvSpPr>
          <p:nvPr>
            <p:ph idx="1"/>
          </p:nvPr>
        </p:nvSpPr>
        <p:spPr>
          <a:xfrm>
            <a:off x="705492" y="2054469"/>
            <a:ext cx="10506991" cy="5231891"/>
          </a:xfrm>
        </p:spPr>
        <p:txBody>
          <a:bodyPr vert="horz" lIns="91440" tIns="45720" rIns="91440" bIns="45720" rtlCol="0" anchor="t">
            <a:normAutofit/>
          </a:bodyPr>
          <a:lstStyle/>
          <a:p>
            <a:pPr marL="342900" indent="-342900">
              <a:buFont typeface="Arial" panose="020B0604020202020204" pitchFamily="34" charset="0"/>
              <a:buChar char="•"/>
            </a:pPr>
            <a:r>
              <a:rPr lang="tr-TR" dirty="0" err="1"/>
              <a:t>Tum</a:t>
            </a:r>
            <a:r>
              <a:rPr lang="tr-TR" dirty="0"/>
              <a:t> hastalar </a:t>
            </a:r>
            <a:r>
              <a:rPr lang="tr-TR" dirty="0" err="1"/>
              <a:t>wild</a:t>
            </a:r>
            <a:r>
              <a:rPr lang="tr-TR" dirty="0"/>
              <a:t> tipte IDH1 pozitiftir</a:t>
            </a:r>
          </a:p>
          <a:p>
            <a:pPr marL="342900" indent="-342900">
              <a:buFont typeface="Arial" panose="020B0604020202020204" pitchFamily="34" charset="0"/>
              <a:buChar char="•"/>
            </a:pPr>
            <a:r>
              <a:rPr lang="tr-TR" dirty="0"/>
              <a:t>2 hasta hariç tüm hastaların tedavi protokolü tamamlanmıştır.</a:t>
            </a:r>
          </a:p>
          <a:p>
            <a:pPr marL="342900" indent="-342900">
              <a:buFont typeface="Arial" panose="020B0604020202020204" pitchFamily="34" charset="0"/>
              <a:buChar char="•"/>
            </a:pPr>
            <a:r>
              <a:rPr lang="tr-TR" dirty="0"/>
              <a:t> </a:t>
            </a:r>
            <a:r>
              <a:rPr lang="tr-TR" dirty="0" err="1"/>
              <a:t>Hiperseluler</a:t>
            </a:r>
            <a:r>
              <a:rPr lang="tr-TR" dirty="0"/>
              <a:t> hacme </a:t>
            </a:r>
            <a:r>
              <a:rPr lang="tr-TR" dirty="0" err="1"/>
              <a:t>boost</a:t>
            </a:r>
            <a:r>
              <a:rPr lang="tr-TR" dirty="0"/>
              <a:t> uygulanan bir hastanın tedavisi </a:t>
            </a:r>
            <a:r>
              <a:rPr lang="tr-TR" dirty="0" err="1"/>
              <a:t>tumor</a:t>
            </a:r>
            <a:r>
              <a:rPr lang="tr-TR" dirty="0"/>
              <a:t> </a:t>
            </a:r>
            <a:r>
              <a:rPr lang="tr-TR" dirty="0" err="1"/>
              <a:t>progresyonundaki</a:t>
            </a:r>
            <a:r>
              <a:rPr lang="tr-TR" dirty="0"/>
              <a:t> klinik kötüleşme nedeniyle 27 fraksiyonda 67.5 </a:t>
            </a:r>
            <a:r>
              <a:rPr lang="tr-TR" dirty="0" err="1"/>
              <a:t>gy’den</a:t>
            </a:r>
            <a:r>
              <a:rPr lang="tr-TR" dirty="0"/>
              <a:t> sonra </a:t>
            </a:r>
            <a:r>
              <a:rPr lang="tr-TR" dirty="0" err="1">
                <a:solidFill>
                  <a:srgbClr val="000000"/>
                </a:solidFill>
              </a:rPr>
              <a:t>kesilmiştir.</a:t>
            </a:r>
            <a:r>
              <a:rPr lang="tr-TR" dirty="0" err="1"/>
              <a:t>Kombine</a:t>
            </a:r>
            <a:r>
              <a:rPr lang="tr-TR" dirty="0"/>
              <a:t> </a:t>
            </a:r>
            <a:r>
              <a:rPr lang="tr-TR" dirty="0" err="1"/>
              <a:t>Hiperseluler-Hiperperfuze</a:t>
            </a:r>
            <a:r>
              <a:rPr lang="tr-TR" dirty="0"/>
              <a:t> </a:t>
            </a:r>
            <a:r>
              <a:rPr lang="tr-TR" dirty="0" err="1"/>
              <a:t>hacime</a:t>
            </a:r>
            <a:r>
              <a:rPr lang="tr-TR" dirty="0"/>
              <a:t> </a:t>
            </a:r>
            <a:r>
              <a:rPr lang="tr-TR" dirty="0" err="1"/>
              <a:t>boost</a:t>
            </a:r>
            <a:r>
              <a:rPr lang="tr-TR" dirty="0"/>
              <a:t> uygulanan diğer bir hastanın  </a:t>
            </a:r>
            <a:r>
              <a:rPr lang="tr-TR" dirty="0" err="1"/>
              <a:t>semptomatik</a:t>
            </a:r>
            <a:r>
              <a:rPr lang="tr-TR" dirty="0"/>
              <a:t> </a:t>
            </a:r>
            <a:r>
              <a:rPr lang="tr-TR" dirty="0" err="1"/>
              <a:t>serebral</a:t>
            </a:r>
            <a:r>
              <a:rPr lang="tr-TR" dirty="0"/>
              <a:t> ödem nedeniyle tedavisi  67.5 </a:t>
            </a:r>
            <a:r>
              <a:rPr lang="tr-TR" dirty="0" err="1"/>
              <a:t>gy’den</a:t>
            </a:r>
            <a:r>
              <a:rPr lang="tr-TR" dirty="0"/>
              <a:t> sonra kesilmiştir.</a:t>
            </a:r>
          </a:p>
        </p:txBody>
      </p:sp>
      <p:sp>
        <p:nvSpPr>
          <p:cNvPr id="2" name="Veri Yer Tutucusu 1">
            <a:extLst>
              <a:ext uri="{FF2B5EF4-FFF2-40B4-BE49-F238E27FC236}">
                <a16:creationId xmlns="" xmlns:a16="http://schemas.microsoft.com/office/drawing/2014/main" id="{BB770E26-20D8-477A-83A9-FA353E0C02B6}"/>
              </a:ext>
            </a:extLst>
          </p:cNvPr>
          <p:cNvSpPr>
            <a:spLocks noGrp="1"/>
          </p:cNvSpPr>
          <p:nvPr>
            <p:ph type="dt" sz="half" idx="10"/>
          </p:nvPr>
        </p:nvSpPr>
        <p:spPr/>
        <p:txBody>
          <a:bodyPr/>
          <a:lstStyle/>
          <a:p>
            <a:fld id="{68EA535D-D96A-48D3-83CB-A45A0ADAD79D}" type="datetime1">
              <a:rPr lang="en-US" smtClean="0"/>
              <a:t>9/15/2021</a:t>
            </a:fld>
            <a:endParaRPr lang="en-US"/>
          </a:p>
        </p:txBody>
      </p:sp>
      <p:sp>
        <p:nvSpPr>
          <p:cNvPr id="4" name="Alt Bilgi Yer Tutucusu 3">
            <a:extLst>
              <a:ext uri="{FF2B5EF4-FFF2-40B4-BE49-F238E27FC236}">
                <a16:creationId xmlns="" xmlns:a16="http://schemas.microsoft.com/office/drawing/2014/main" id="{A443229D-5DE4-475B-8811-ED7B5D3BC206}"/>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C0807AF2-8DA9-44DF-A9FB-74F6843301BA}"/>
              </a:ext>
            </a:extLst>
          </p:cNvPr>
          <p:cNvSpPr>
            <a:spLocks noGrp="1"/>
          </p:cNvSpPr>
          <p:nvPr>
            <p:ph type="sldNum" sz="quarter" idx="12"/>
          </p:nvPr>
        </p:nvSpPr>
        <p:spPr/>
        <p:txBody>
          <a:bodyPr/>
          <a:lstStyle/>
          <a:p>
            <a:fld id="{60553ECD-7F6D-420D-93CA-D8D15EB427AC}" type="slidenum">
              <a:rPr lang="en-US" smtClean="0"/>
              <a:t>25</a:t>
            </a:fld>
            <a:endParaRPr lang="en-US"/>
          </a:p>
        </p:txBody>
      </p:sp>
    </p:spTree>
    <p:extLst>
      <p:ext uri="{BB962C8B-B14F-4D97-AF65-F5344CB8AC3E}">
        <p14:creationId xmlns:p14="http://schemas.microsoft.com/office/powerpoint/2010/main" val="301274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B9C7F37-711F-42AB-A311-095F879452B4}"/>
              </a:ext>
            </a:extLst>
          </p:cNvPr>
          <p:cNvSpPr>
            <a:spLocks noGrp="1"/>
          </p:cNvSpPr>
          <p:nvPr>
            <p:ph type="title"/>
          </p:nvPr>
        </p:nvSpPr>
        <p:spPr>
          <a:xfrm>
            <a:off x="418859" y="51308"/>
            <a:ext cx="10634472" cy="1155192"/>
          </a:xfrm>
        </p:spPr>
        <p:txBody>
          <a:bodyPr/>
          <a:lstStyle/>
          <a:p>
            <a:r>
              <a:rPr lang="tr-TR" sz="3200" b="1" dirty="0"/>
              <a:t>SONUÇLAR</a:t>
            </a:r>
            <a:br>
              <a:rPr lang="tr-TR" sz="3200" b="1" dirty="0"/>
            </a:br>
            <a:r>
              <a:rPr lang="tr-TR" sz="3200" b="1" dirty="0"/>
              <a:t>Görüntüleme özellikleri</a:t>
            </a:r>
          </a:p>
        </p:txBody>
      </p:sp>
      <p:sp>
        <p:nvSpPr>
          <p:cNvPr id="3" name="İçerik Yer Tutucusu 2">
            <a:extLst>
              <a:ext uri="{FF2B5EF4-FFF2-40B4-BE49-F238E27FC236}">
                <a16:creationId xmlns="" xmlns:a16="http://schemas.microsoft.com/office/drawing/2014/main" id="{E15A676D-5EEB-4508-8C1E-C1402477812A}"/>
              </a:ext>
            </a:extLst>
          </p:cNvPr>
          <p:cNvSpPr>
            <a:spLocks noGrp="1"/>
          </p:cNvSpPr>
          <p:nvPr>
            <p:ph idx="1"/>
          </p:nvPr>
        </p:nvSpPr>
        <p:spPr>
          <a:xfrm>
            <a:off x="496276" y="2184909"/>
            <a:ext cx="10506991" cy="4673091"/>
          </a:xfrm>
        </p:spPr>
        <p:txBody>
          <a:bodyPr vert="horz" lIns="91440" tIns="45720" rIns="91440" bIns="45720" rtlCol="0" anchor="t">
            <a:normAutofit/>
          </a:bodyPr>
          <a:lstStyle/>
          <a:p>
            <a:pPr marL="342900" indent="-342900" algn="just">
              <a:buFont typeface="Arial" panose="020B0604020202020204" pitchFamily="34" charset="0"/>
              <a:buChar char="•"/>
            </a:pPr>
            <a:r>
              <a:rPr lang="tr-TR" dirty="0"/>
              <a:t>Radyoterapiden önce medyan </a:t>
            </a:r>
            <a:r>
              <a:rPr lang="tr-TR" dirty="0" err="1"/>
              <a:t>hiperseluler</a:t>
            </a:r>
            <a:r>
              <a:rPr lang="tr-TR" dirty="0"/>
              <a:t> </a:t>
            </a:r>
            <a:r>
              <a:rPr lang="tr-TR" dirty="0" err="1"/>
              <a:t>tumor</a:t>
            </a:r>
            <a:r>
              <a:rPr lang="tr-TR" dirty="0"/>
              <a:t> hacmi 6 (4-11) </a:t>
            </a:r>
            <a:r>
              <a:rPr lang="tr-TR" dirty="0">
                <a:ea typeface="+mn-lt"/>
                <a:cs typeface="+mn-lt"/>
              </a:rPr>
              <a:t>cm</a:t>
            </a:r>
            <a:r>
              <a:rPr lang="tr-TR" baseline="30000" dirty="0">
                <a:ea typeface="+mn-lt"/>
                <a:cs typeface="+mn-lt"/>
              </a:rPr>
              <a:t>3</a:t>
            </a:r>
            <a:r>
              <a:rPr lang="tr-TR" dirty="0"/>
              <a:t> ve medyan </a:t>
            </a:r>
            <a:r>
              <a:rPr lang="tr-TR" dirty="0" err="1"/>
              <a:t>hiperperfüze</a:t>
            </a:r>
            <a:r>
              <a:rPr lang="tr-TR" dirty="0"/>
              <a:t> </a:t>
            </a:r>
            <a:r>
              <a:rPr lang="tr-TR" dirty="0" err="1"/>
              <a:t>tumor</a:t>
            </a:r>
            <a:r>
              <a:rPr lang="tr-TR" dirty="0"/>
              <a:t> hacmi 5 (2-10) </a:t>
            </a:r>
            <a:r>
              <a:rPr lang="tr-TR" dirty="0">
                <a:ea typeface="+mn-lt"/>
                <a:cs typeface="+mn-lt"/>
              </a:rPr>
              <a:t>cm</a:t>
            </a:r>
            <a:r>
              <a:rPr lang="tr-TR" baseline="30000" dirty="0">
                <a:ea typeface="+mn-lt"/>
                <a:cs typeface="+mn-lt"/>
              </a:rPr>
              <a:t>3'tür.</a:t>
            </a:r>
            <a:endParaRPr lang="tr-TR" dirty="0">
              <a:ea typeface="+mn-lt"/>
              <a:cs typeface="+mn-lt"/>
            </a:endParaRPr>
          </a:p>
          <a:p>
            <a:pPr marL="342900" indent="-342900">
              <a:buFont typeface="Arial" panose="020B0604020202020204" pitchFamily="34" charset="0"/>
              <a:buChar char="•"/>
            </a:pPr>
            <a:r>
              <a:rPr lang="tr-TR" dirty="0"/>
              <a:t>Medyan kombine  </a:t>
            </a:r>
            <a:r>
              <a:rPr lang="tr-TR" dirty="0" err="1">
                <a:ea typeface="+mn-lt"/>
                <a:cs typeface="+mn-lt"/>
              </a:rPr>
              <a:t>TV</a:t>
            </a:r>
            <a:r>
              <a:rPr lang="tr-TR" baseline="-25000" dirty="0" err="1">
                <a:ea typeface="+mn-lt"/>
                <a:cs typeface="+mn-lt"/>
              </a:rPr>
              <a:t>hcv</a:t>
            </a:r>
            <a:r>
              <a:rPr lang="tr-TR" baseline="-25000" dirty="0">
                <a:ea typeface="+mn-lt"/>
                <a:cs typeface="+mn-lt"/>
              </a:rPr>
              <a:t>  </a:t>
            </a:r>
            <a:r>
              <a:rPr lang="tr-TR" dirty="0">
                <a:ea typeface="+mn-lt"/>
                <a:cs typeface="+mn-lt"/>
              </a:rPr>
              <a:t>ve  </a:t>
            </a:r>
            <a:r>
              <a:rPr lang="tr-TR" dirty="0" err="1">
                <a:ea typeface="+mn-lt"/>
                <a:cs typeface="+mn-lt"/>
              </a:rPr>
              <a:t>TV</a:t>
            </a:r>
            <a:r>
              <a:rPr lang="tr-TR" baseline="-25000" dirty="0" err="1">
                <a:ea typeface="+mn-lt"/>
                <a:cs typeface="+mn-lt"/>
              </a:rPr>
              <a:t>cbv</a:t>
            </a:r>
            <a:r>
              <a:rPr lang="tr-TR" baseline="-25000" dirty="0">
                <a:ea typeface="+mn-lt"/>
                <a:cs typeface="+mn-lt"/>
              </a:rPr>
              <a:t> </a:t>
            </a:r>
            <a:r>
              <a:rPr lang="tr-TR" baseline="-25000" dirty="0"/>
              <a:t> </a:t>
            </a:r>
            <a:r>
              <a:rPr lang="tr-TR" dirty="0"/>
              <a:t>hacmi 11  </a:t>
            </a:r>
            <a:r>
              <a:rPr lang="tr-TR" dirty="0">
                <a:ea typeface="+mn-lt"/>
                <a:cs typeface="+mn-lt"/>
              </a:rPr>
              <a:t>cm</a:t>
            </a:r>
            <a:r>
              <a:rPr lang="tr-TR" baseline="30000" dirty="0">
                <a:ea typeface="+mn-lt"/>
                <a:cs typeface="+mn-lt"/>
              </a:rPr>
              <a:t>3  </a:t>
            </a:r>
            <a:r>
              <a:rPr lang="tr-TR" baseline="30000" dirty="0"/>
              <a:t>  </a:t>
            </a:r>
            <a:r>
              <a:rPr lang="tr-TR" dirty="0"/>
              <a:t>ve bu </a:t>
            </a:r>
            <a:r>
              <a:rPr lang="tr-TR" dirty="0" err="1"/>
              <a:t>volumlerin</a:t>
            </a:r>
            <a:r>
              <a:rPr lang="tr-TR" dirty="0"/>
              <a:t> % 35  kontrast tutmamaktadır.</a:t>
            </a:r>
          </a:p>
          <a:p>
            <a:pPr marL="342900" indent="-342900">
              <a:buFont typeface="Arial" panose="020B0604020202020204" pitchFamily="34" charset="0"/>
              <a:buChar char="•"/>
            </a:pPr>
            <a:r>
              <a:rPr lang="tr-TR" dirty="0"/>
              <a:t>Bu volümler ayrıca kontrastlı kesitlere </a:t>
            </a:r>
            <a:r>
              <a:rPr lang="tr-TR" dirty="0" err="1"/>
              <a:t>gore</a:t>
            </a:r>
            <a:r>
              <a:rPr lang="tr-TR" dirty="0"/>
              <a:t> </a:t>
            </a:r>
            <a:r>
              <a:rPr lang="tr-TR" dirty="0" err="1"/>
              <a:t>volum</a:t>
            </a:r>
            <a:r>
              <a:rPr lang="tr-TR" dirty="0"/>
              <a:t> olarak %30 daha küçüktür.</a:t>
            </a:r>
          </a:p>
          <a:p>
            <a:pPr marL="342900" indent="-342900">
              <a:buFont typeface="Arial" panose="020B0604020202020204" pitchFamily="34" charset="0"/>
              <a:buChar char="•"/>
            </a:pPr>
            <a:endParaRPr lang="tr-TR" dirty="0">
              <a:solidFill>
                <a:srgbClr val="FF0000"/>
              </a:solidFill>
            </a:endParaRPr>
          </a:p>
          <a:p>
            <a:pPr marL="342900" indent="-342900">
              <a:buFont typeface="Arial" panose="020B0604020202020204" pitchFamily="34" charset="0"/>
              <a:buChar char="•"/>
            </a:pPr>
            <a:r>
              <a:rPr lang="tr-TR" dirty="0"/>
              <a:t>MGMT </a:t>
            </a:r>
            <a:r>
              <a:rPr lang="tr-TR" dirty="0" err="1"/>
              <a:t>metilasyonu</a:t>
            </a:r>
            <a:r>
              <a:rPr lang="tr-TR" dirty="0"/>
              <a:t> olan ve olmayan  grubun kombine </a:t>
            </a:r>
            <a:r>
              <a:rPr lang="tr-TR" dirty="0" err="1"/>
              <a:t>hiperseluler</a:t>
            </a:r>
            <a:r>
              <a:rPr lang="tr-TR" dirty="0"/>
              <a:t> ve </a:t>
            </a:r>
            <a:r>
              <a:rPr lang="tr-TR" dirty="0" err="1"/>
              <a:t>hiperperfüze</a:t>
            </a:r>
            <a:r>
              <a:rPr lang="tr-TR" dirty="0"/>
              <a:t> hacminde istatistiksel fark bulunamamıştır.</a:t>
            </a:r>
            <a:endParaRPr lang="tr-TR" dirty="0">
              <a:solidFill>
                <a:srgbClr val="FF0000"/>
              </a:solidFill>
            </a:endParaRPr>
          </a:p>
        </p:txBody>
      </p:sp>
      <p:sp>
        <p:nvSpPr>
          <p:cNvPr id="6" name="Veri Yer Tutucusu 5">
            <a:extLst>
              <a:ext uri="{FF2B5EF4-FFF2-40B4-BE49-F238E27FC236}">
                <a16:creationId xmlns="" xmlns:a16="http://schemas.microsoft.com/office/drawing/2014/main" id="{55222D61-270C-447A-A59C-8036764EB209}"/>
              </a:ext>
            </a:extLst>
          </p:cNvPr>
          <p:cNvSpPr>
            <a:spLocks noGrp="1"/>
          </p:cNvSpPr>
          <p:nvPr>
            <p:ph type="dt" sz="half" idx="10"/>
          </p:nvPr>
        </p:nvSpPr>
        <p:spPr/>
        <p:txBody>
          <a:bodyPr/>
          <a:lstStyle/>
          <a:p>
            <a:fld id="{4B42C543-6860-4E25-90C6-061B5718BAAB}" type="datetime1">
              <a:rPr lang="en-US" smtClean="0"/>
              <a:t>9/15/2021</a:t>
            </a:fld>
            <a:endParaRPr lang="en-US"/>
          </a:p>
        </p:txBody>
      </p:sp>
      <p:sp>
        <p:nvSpPr>
          <p:cNvPr id="7" name="Alt Bilgi Yer Tutucusu 6">
            <a:extLst>
              <a:ext uri="{FF2B5EF4-FFF2-40B4-BE49-F238E27FC236}">
                <a16:creationId xmlns="" xmlns:a16="http://schemas.microsoft.com/office/drawing/2014/main" id="{5DCD919A-40D8-452D-B9D9-DFEAF86F9DEE}"/>
              </a:ext>
            </a:extLst>
          </p:cNvPr>
          <p:cNvSpPr>
            <a:spLocks noGrp="1"/>
          </p:cNvSpPr>
          <p:nvPr>
            <p:ph type="ftr" sz="quarter" idx="11"/>
          </p:nvPr>
        </p:nvSpPr>
        <p:spPr/>
        <p:txBody>
          <a:bodyPr/>
          <a:lstStyle/>
          <a:p>
            <a:r>
              <a:rPr lang="en-US"/>
              <a:t>ESOGÜTF Radyasyon Onkolojisi ABD</a:t>
            </a:r>
          </a:p>
        </p:txBody>
      </p:sp>
      <p:sp>
        <p:nvSpPr>
          <p:cNvPr id="8" name="Slayt Numarası Yer Tutucusu 7">
            <a:extLst>
              <a:ext uri="{FF2B5EF4-FFF2-40B4-BE49-F238E27FC236}">
                <a16:creationId xmlns="" xmlns:a16="http://schemas.microsoft.com/office/drawing/2014/main" id="{7084B620-2AB8-4CD5-BCD9-988E1F6239B2}"/>
              </a:ext>
            </a:extLst>
          </p:cNvPr>
          <p:cNvSpPr>
            <a:spLocks noGrp="1"/>
          </p:cNvSpPr>
          <p:nvPr>
            <p:ph type="sldNum" sz="quarter" idx="12"/>
          </p:nvPr>
        </p:nvSpPr>
        <p:spPr/>
        <p:txBody>
          <a:bodyPr/>
          <a:lstStyle/>
          <a:p>
            <a:fld id="{60553ECD-7F6D-420D-93CA-D8D15EB427AC}" type="slidenum">
              <a:rPr lang="en-US" smtClean="0"/>
              <a:t>26</a:t>
            </a:fld>
            <a:endParaRPr lang="en-US"/>
          </a:p>
        </p:txBody>
      </p:sp>
    </p:spTree>
    <p:extLst>
      <p:ext uri="{BB962C8B-B14F-4D97-AF65-F5344CB8AC3E}">
        <p14:creationId xmlns:p14="http://schemas.microsoft.com/office/powerpoint/2010/main" val="980304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9410" t="26913" r="10122" b="14620"/>
          <a:stretch/>
        </p:blipFill>
        <p:spPr>
          <a:xfrm>
            <a:off x="469900" y="723899"/>
            <a:ext cx="11125200" cy="5374905"/>
          </a:xfrm>
          <a:prstGeom prst="rect">
            <a:avLst/>
          </a:prstGeom>
        </p:spPr>
      </p:pic>
      <p:sp>
        <p:nvSpPr>
          <p:cNvPr id="2" name="Veri Yer Tutucusu 1">
            <a:extLst>
              <a:ext uri="{FF2B5EF4-FFF2-40B4-BE49-F238E27FC236}">
                <a16:creationId xmlns="" xmlns:a16="http://schemas.microsoft.com/office/drawing/2014/main" id="{EA4FC162-CD9C-47B1-AC00-15DBAC760D55}"/>
              </a:ext>
            </a:extLst>
          </p:cNvPr>
          <p:cNvSpPr>
            <a:spLocks noGrp="1"/>
          </p:cNvSpPr>
          <p:nvPr>
            <p:ph type="dt" sz="half" idx="10"/>
          </p:nvPr>
        </p:nvSpPr>
        <p:spPr/>
        <p:txBody>
          <a:bodyPr/>
          <a:lstStyle/>
          <a:p>
            <a:fld id="{26C02C32-4A4D-4CA8-B097-719313CA58F5}" type="datetime1">
              <a:rPr lang="en-US" smtClean="0"/>
              <a:t>9/15/2021</a:t>
            </a:fld>
            <a:endParaRPr lang="en-US"/>
          </a:p>
        </p:txBody>
      </p:sp>
      <p:sp>
        <p:nvSpPr>
          <p:cNvPr id="3" name="Alt Bilgi Yer Tutucusu 2">
            <a:extLst>
              <a:ext uri="{FF2B5EF4-FFF2-40B4-BE49-F238E27FC236}">
                <a16:creationId xmlns="" xmlns:a16="http://schemas.microsoft.com/office/drawing/2014/main" id="{9C53E3C8-F88F-4C4F-9E3F-5697383D6463}"/>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E2303C81-598A-4EF1-BCB6-605774573321}"/>
              </a:ext>
            </a:extLst>
          </p:cNvPr>
          <p:cNvSpPr>
            <a:spLocks noGrp="1"/>
          </p:cNvSpPr>
          <p:nvPr>
            <p:ph type="sldNum" sz="quarter" idx="12"/>
          </p:nvPr>
        </p:nvSpPr>
        <p:spPr/>
        <p:txBody>
          <a:bodyPr/>
          <a:lstStyle/>
          <a:p>
            <a:fld id="{60553ECD-7F6D-420D-93CA-D8D15EB427AC}" type="slidenum">
              <a:rPr lang="en-US" smtClean="0"/>
              <a:t>27</a:t>
            </a:fld>
            <a:endParaRPr lang="en-US"/>
          </a:p>
        </p:txBody>
      </p:sp>
    </p:spTree>
    <p:extLst>
      <p:ext uri="{BB962C8B-B14F-4D97-AF65-F5344CB8AC3E}">
        <p14:creationId xmlns:p14="http://schemas.microsoft.com/office/powerpoint/2010/main" val="829943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0142" y="1261613"/>
            <a:ext cx="10634472" cy="368300"/>
          </a:xfrm>
        </p:spPr>
        <p:txBody>
          <a:bodyPr vert="horz" lIns="91440" tIns="45720" rIns="91440" bIns="45720" rtlCol="0" anchor="b">
            <a:noAutofit/>
          </a:bodyPr>
          <a:lstStyle/>
          <a:p>
            <a:r>
              <a:rPr lang="tr-TR" sz="3600" b="1"/>
              <a:t>SONUÇLAR</a:t>
            </a:r>
            <a:br>
              <a:rPr lang="tr-TR" sz="3600" b="1"/>
            </a:br>
            <a:r>
              <a:rPr lang="tr-TR" sz="3600" b="1" err="1"/>
              <a:t>Sağkalım</a:t>
            </a:r>
            <a:endParaRPr lang="tr-TR" sz="3600" b="1">
              <a:cs typeface="Calibri Light"/>
            </a:endParaRPr>
          </a:p>
        </p:txBody>
      </p:sp>
      <p:sp>
        <p:nvSpPr>
          <p:cNvPr id="3" name="İçerik Yer Tutucusu 2"/>
          <p:cNvSpPr>
            <a:spLocks noGrp="1"/>
          </p:cNvSpPr>
          <p:nvPr>
            <p:ph idx="1"/>
          </p:nvPr>
        </p:nvSpPr>
        <p:spPr>
          <a:xfrm>
            <a:off x="496977" y="1889664"/>
            <a:ext cx="10506991" cy="4838191"/>
          </a:xfrm>
        </p:spPr>
        <p:txBody>
          <a:bodyPr vert="horz" lIns="91440" tIns="45720" rIns="91440" bIns="45720" rtlCol="0" anchor="t">
            <a:normAutofit/>
          </a:bodyPr>
          <a:lstStyle/>
          <a:p>
            <a:pPr marL="342900" indent="-342900">
              <a:buFont typeface="Arial" panose="020B0604020202020204" pitchFamily="34" charset="0"/>
              <a:buChar char="•"/>
            </a:pPr>
            <a:r>
              <a:rPr lang="tr-TR" dirty="0"/>
              <a:t>Medyan takip süresi 26 ay</a:t>
            </a:r>
          </a:p>
          <a:p>
            <a:pPr marL="342900" indent="-342900">
              <a:buFont typeface="Arial" panose="020B0604020202020204" pitchFamily="34" charset="0"/>
              <a:buChar char="•"/>
            </a:pPr>
            <a:r>
              <a:rPr lang="tr-TR" dirty="0"/>
              <a:t>Kombine </a:t>
            </a:r>
            <a:r>
              <a:rPr lang="tr-TR" dirty="0" err="1"/>
              <a:t>hiperseluler-hiperperfüze</a:t>
            </a:r>
            <a:r>
              <a:rPr lang="tr-TR" dirty="0"/>
              <a:t> tümör hacmiyle tedavi edilen hastalar RTOG çalışmalarına kıyasla 12 aylık </a:t>
            </a:r>
            <a:r>
              <a:rPr lang="tr-TR" dirty="0" err="1" smtClean="0"/>
              <a:t>GS’si</a:t>
            </a:r>
            <a:r>
              <a:rPr lang="tr-TR" dirty="0" smtClean="0"/>
              <a:t> önemli </a:t>
            </a:r>
            <a:r>
              <a:rPr lang="tr-TR" dirty="0"/>
              <a:t>ölçüde </a:t>
            </a:r>
            <a:r>
              <a:rPr lang="tr-TR" dirty="0" smtClean="0"/>
              <a:t>daha iyidir.</a:t>
            </a:r>
          </a:p>
          <a:p>
            <a:pPr marL="342900" indent="-342900">
              <a:buFont typeface="Arial" panose="020B0604020202020204" pitchFamily="34" charset="0"/>
              <a:buChar char="•"/>
            </a:pPr>
            <a:r>
              <a:rPr lang="tr-TR" dirty="0" smtClean="0"/>
              <a:t>Bu </a:t>
            </a:r>
            <a:r>
              <a:rPr lang="tr-TR" dirty="0" err="1"/>
              <a:t>kohortun</a:t>
            </a:r>
            <a:r>
              <a:rPr lang="tr-TR" dirty="0"/>
              <a:t> medyan GS 20 </a:t>
            </a:r>
            <a:r>
              <a:rPr lang="tr-TR" dirty="0" smtClean="0"/>
              <a:t>aydır </a:t>
            </a:r>
            <a:r>
              <a:rPr lang="tr-TR" dirty="0"/>
              <a:t>ve medyan PSK 12 </a:t>
            </a:r>
            <a:r>
              <a:rPr lang="tr-TR" dirty="0" smtClean="0"/>
              <a:t>aydır.</a:t>
            </a:r>
            <a:endParaRPr lang="tr-TR" dirty="0"/>
          </a:p>
          <a:p>
            <a:pPr marL="342900" indent="-342900">
              <a:buFont typeface="Arial" panose="020B0604020202020204" pitchFamily="34" charset="0"/>
              <a:buChar char="•"/>
            </a:pPr>
            <a:r>
              <a:rPr lang="tr-TR" dirty="0"/>
              <a:t>Tek başına </a:t>
            </a:r>
            <a:r>
              <a:rPr lang="tr-TR" dirty="0" err="1"/>
              <a:t>hiperselüler</a:t>
            </a:r>
            <a:r>
              <a:rPr lang="tr-TR" dirty="0"/>
              <a:t> hacim </a:t>
            </a:r>
            <a:r>
              <a:rPr lang="tr-TR" dirty="0" err="1"/>
              <a:t>boostlanan</a:t>
            </a:r>
            <a:r>
              <a:rPr lang="tr-TR" dirty="0"/>
              <a:t> hastalar arasında RTOG çalışmalarına kıyasla 12 aylık </a:t>
            </a:r>
            <a:r>
              <a:rPr lang="tr-TR" dirty="0" err="1"/>
              <a:t>GS’de</a:t>
            </a:r>
            <a:r>
              <a:rPr lang="tr-TR" dirty="0"/>
              <a:t> anlamlı </a:t>
            </a:r>
            <a:r>
              <a:rPr lang="tr-TR" dirty="0" err="1"/>
              <a:t>bır</a:t>
            </a:r>
            <a:r>
              <a:rPr lang="tr-TR" dirty="0"/>
              <a:t> fark yoktu.</a:t>
            </a:r>
          </a:p>
        </p:txBody>
      </p:sp>
      <p:sp>
        <p:nvSpPr>
          <p:cNvPr id="4" name="Veri Yer Tutucusu 3">
            <a:extLst>
              <a:ext uri="{FF2B5EF4-FFF2-40B4-BE49-F238E27FC236}">
                <a16:creationId xmlns="" xmlns:a16="http://schemas.microsoft.com/office/drawing/2014/main" id="{C172D9C3-4B10-40D2-87EC-669F1F8B991A}"/>
              </a:ext>
            </a:extLst>
          </p:cNvPr>
          <p:cNvSpPr>
            <a:spLocks noGrp="1"/>
          </p:cNvSpPr>
          <p:nvPr>
            <p:ph type="dt" sz="half" idx="10"/>
          </p:nvPr>
        </p:nvSpPr>
        <p:spPr/>
        <p:txBody>
          <a:bodyPr/>
          <a:lstStyle/>
          <a:p>
            <a:fld id="{566A133D-7622-4A0F-BECC-2A52762C9D06}" type="datetime1">
              <a:rPr lang="en-US" smtClean="0"/>
              <a:t>9/15/2021</a:t>
            </a:fld>
            <a:endParaRPr lang="en-US"/>
          </a:p>
        </p:txBody>
      </p:sp>
      <p:sp>
        <p:nvSpPr>
          <p:cNvPr id="5" name="Alt Bilgi Yer Tutucusu 4">
            <a:extLst>
              <a:ext uri="{FF2B5EF4-FFF2-40B4-BE49-F238E27FC236}">
                <a16:creationId xmlns="" xmlns:a16="http://schemas.microsoft.com/office/drawing/2014/main" id="{8BE1A41E-B454-4DAD-9907-6878E3FB7FAE}"/>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DC683486-D3B5-438D-BE9E-31C376F41D67}"/>
              </a:ext>
            </a:extLst>
          </p:cNvPr>
          <p:cNvSpPr>
            <a:spLocks noGrp="1"/>
          </p:cNvSpPr>
          <p:nvPr>
            <p:ph type="sldNum" sz="quarter" idx="12"/>
          </p:nvPr>
        </p:nvSpPr>
        <p:spPr/>
        <p:txBody>
          <a:bodyPr/>
          <a:lstStyle/>
          <a:p>
            <a:fld id="{60553ECD-7F6D-420D-93CA-D8D15EB427AC}" type="slidenum">
              <a:rPr lang="en-US" smtClean="0"/>
              <a:t>28</a:t>
            </a:fld>
            <a:endParaRPr lang="en-US"/>
          </a:p>
        </p:txBody>
      </p:sp>
    </p:spTree>
    <p:extLst>
      <p:ext uri="{BB962C8B-B14F-4D97-AF65-F5344CB8AC3E}">
        <p14:creationId xmlns:p14="http://schemas.microsoft.com/office/powerpoint/2010/main" val="2023711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4946" t="31771" r="8465" b="7638"/>
          <a:stretch/>
        </p:blipFill>
        <p:spPr>
          <a:xfrm>
            <a:off x="330200" y="772318"/>
            <a:ext cx="11163300" cy="5146620"/>
          </a:xfrm>
          <a:prstGeom prst="rect">
            <a:avLst/>
          </a:prstGeom>
        </p:spPr>
      </p:pic>
      <p:sp>
        <p:nvSpPr>
          <p:cNvPr id="2" name="Veri Yer Tutucusu 1">
            <a:extLst>
              <a:ext uri="{FF2B5EF4-FFF2-40B4-BE49-F238E27FC236}">
                <a16:creationId xmlns="" xmlns:a16="http://schemas.microsoft.com/office/drawing/2014/main" id="{F67BFBFF-4271-4666-8890-2CB8AE5BB2A6}"/>
              </a:ext>
            </a:extLst>
          </p:cNvPr>
          <p:cNvSpPr>
            <a:spLocks noGrp="1"/>
          </p:cNvSpPr>
          <p:nvPr>
            <p:ph type="dt" sz="half" idx="10"/>
          </p:nvPr>
        </p:nvSpPr>
        <p:spPr/>
        <p:txBody>
          <a:bodyPr/>
          <a:lstStyle/>
          <a:p>
            <a:fld id="{A28F07B7-9F54-4EFC-A36C-665297E9F176}" type="datetime1">
              <a:rPr lang="en-US" smtClean="0"/>
              <a:t>9/15/2021</a:t>
            </a:fld>
            <a:endParaRPr lang="en-US"/>
          </a:p>
        </p:txBody>
      </p:sp>
      <p:sp>
        <p:nvSpPr>
          <p:cNvPr id="3" name="Alt Bilgi Yer Tutucusu 2">
            <a:extLst>
              <a:ext uri="{FF2B5EF4-FFF2-40B4-BE49-F238E27FC236}">
                <a16:creationId xmlns="" xmlns:a16="http://schemas.microsoft.com/office/drawing/2014/main" id="{82DA2664-F1E0-4166-B8E0-A891EC5694BD}"/>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AB83C87C-19C9-4704-B4B7-88A436121D66}"/>
              </a:ext>
            </a:extLst>
          </p:cNvPr>
          <p:cNvSpPr>
            <a:spLocks noGrp="1"/>
          </p:cNvSpPr>
          <p:nvPr>
            <p:ph type="sldNum" sz="quarter" idx="12"/>
          </p:nvPr>
        </p:nvSpPr>
        <p:spPr/>
        <p:txBody>
          <a:bodyPr/>
          <a:lstStyle/>
          <a:p>
            <a:fld id="{60553ECD-7F6D-420D-93CA-D8D15EB427AC}" type="slidenum">
              <a:rPr lang="en-US" smtClean="0"/>
              <a:t>29</a:t>
            </a:fld>
            <a:endParaRPr lang="en-US"/>
          </a:p>
        </p:txBody>
      </p:sp>
    </p:spTree>
    <p:extLst>
      <p:ext uri="{BB962C8B-B14F-4D97-AF65-F5344CB8AC3E}">
        <p14:creationId xmlns:p14="http://schemas.microsoft.com/office/powerpoint/2010/main" val="39271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ECB11AD-2BC5-45E5-9FC4-0C842E41BE50}"/>
              </a:ext>
            </a:extLst>
          </p:cNvPr>
          <p:cNvSpPr>
            <a:spLocks noGrp="1"/>
          </p:cNvSpPr>
          <p:nvPr>
            <p:ph type="title"/>
          </p:nvPr>
        </p:nvSpPr>
        <p:spPr/>
        <p:txBody>
          <a:bodyPr/>
          <a:lstStyle/>
          <a:p>
            <a:r>
              <a:rPr lang="tr-TR"/>
              <a:t>Çalışmanın amacı</a:t>
            </a:r>
          </a:p>
        </p:txBody>
      </p:sp>
      <p:sp>
        <p:nvSpPr>
          <p:cNvPr id="3" name="İçerik Yer Tutucusu 2">
            <a:extLst>
              <a:ext uri="{FF2B5EF4-FFF2-40B4-BE49-F238E27FC236}">
                <a16:creationId xmlns="" xmlns:a16="http://schemas.microsoft.com/office/drawing/2014/main" id="{FF86A56A-24EB-468B-9BBD-A6CF2F57E9AC}"/>
              </a:ext>
            </a:extLst>
          </p:cNvPr>
          <p:cNvSpPr>
            <a:spLocks noGrp="1"/>
          </p:cNvSpPr>
          <p:nvPr>
            <p:ph idx="1"/>
          </p:nvPr>
        </p:nvSpPr>
        <p:spPr/>
        <p:txBody>
          <a:bodyPr vert="horz" lIns="91440" tIns="45720" rIns="91440" bIns="45720" rtlCol="0" anchor="t">
            <a:normAutofit/>
          </a:bodyPr>
          <a:lstStyle/>
          <a:p>
            <a:pPr marL="342900" indent="-342900">
              <a:buChar char="•"/>
            </a:pPr>
            <a:r>
              <a:rPr lang="tr-TR" dirty="0"/>
              <a:t>Bu çalışmada olumsuz </a:t>
            </a:r>
            <a:r>
              <a:rPr lang="tr-TR" dirty="0" err="1"/>
              <a:t>prognostik</a:t>
            </a:r>
            <a:r>
              <a:rPr lang="tr-TR" dirty="0"/>
              <a:t> </a:t>
            </a:r>
            <a:r>
              <a:rPr lang="tr-TR" dirty="0" err="1"/>
              <a:t>hiperseluler</a:t>
            </a:r>
            <a:r>
              <a:rPr lang="tr-TR" dirty="0"/>
              <a:t> (</a:t>
            </a:r>
            <a:r>
              <a:rPr lang="tr-TR" dirty="0" err="1">
                <a:ea typeface="+mn-lt"/>
                <a:cs typeface="+mn-lt"/>
              </a:rPr>
              <a:t>TV</a:t>
            </a:r>
            <a:r>
              <a:rPr lang="tr-TR" baseline="-25000" dirty="0" err="1">
                <a:ea typeface="+mn-lt"/>
                <a:cs typeface="+mn-lt"/>
              </a:rPr>
              <a:t>hcv</a:t>
            </a:r>
            <a:r>
              <a:rPr lang="tr-TR" dirty="0"/>
              <a:t>) ve </a:t>
            </a:r>
            <a:r>
              <a:rPr lang="tr-TR" dirty="0" err="1"/>
              <a:t>hiperperfüze</a:t>
            </a:r>
            <a:r>
              <a:rPr lang="tr-TR" dirty="0"/>
              <a:t> (</a:t>
            </a:r>
            <a:r>
              <a:rPr lang="tr-TR" dirty="0" err="1">
                <a:ea typeface="+mn-lt"/>
                <a:cs typeface="+mn-lt"/>
              </a:rPr>
              <a:t>TV</a:t>
            </a:r>
            <a:r>
              <a:rPr lang="tr-TR" baseline="-25000" dirty="0" err="1">
                <a:ea typeface="+mn-lt"/>
                <a:cs typeface="+mn-lt"/>
              </a:rPr>
              <a:t>cbv</a:t>
            </a:r>
            <a:r>
              <a:rPr lang="tr-TR" dirty="0"/>
              <a:t>) tümör hacimlerini hedefleyen doz yoğunlaştırılmış </a:t>
            </a:r>
            <a:r>
              <a:rPr lang="tr-TR" dirty="0" err="1"/>
              <a:t>kemoradyoterapi</a:t>
            </a:r>
            <a:r>
              <a:rPr lang="tr-TR" dirty="0"/>
              <a:t> tedavisinin </a:t>
            </a:r>
            <a:r>
              <a:rPr lang="tr-TR" dirty="0" err="1"/>
              <a:t>Glioblastoma</a:t>
            </a:r>
            <a:r>
              <a:rPr lang="tr-TR" dirty="0"/>
              <a:t> </a:t>
            </a:r>
            <a:r>
              <a:rPr lang="tr-TR" dirty="0" err="1"/>
              <a:t>Multiforme</a:t>
            </a:r>
            <a:r>
              <a:rPr lang="tr-TR" dirty="0"/>
              <a:t>(GBM) hastalarındaki </a:t>
            </a:r>
            <a:r>
              <a:rPr lang="tr-TR" dirty="0" smtClean="0"/>
              <a:t>sonuçlarının </a:t>
            </a:r>
            <a:r>
              <a:rPr lang="tr-TR" dirty="0"/>
              <a:t>değerlendirilmesi amaçlanmıştır.</a:t>
            </a:r>
          </a:p>
        </p:txBody>
      </p:sp>
      <p:sp>
        <p:nvSpPr>
          <p:cNvPr id="4" name="Veri Yer Tutucusu 3">
            <a:extLst>
              <a:ext uri="{FF2B5EF4-FFF2-40B4-BE49-F238E27FC236}">
                <a16:creationId xmlns="" xmlns:a16="http://schemas.microsoft.com/office/drawing/2014/main" id="{2007D824-D5CA-457B-A79F-B0049FF8A799}"/>
              </a:ext>
            </a:extLst>
          </p:cNvPr>
          <p:cNvSpPr>
            <a:spLocks noGrp="1"/>
          </p:cNvSpPr>
          <p:nvPr>
            <p:ph type="dt" sz="half" idx="10"/>
          </p:nvPr>
        </p:nvSpPr>
        <p:spPr/>
        <p:txBody>
          <a:bodyPr/>
          <a:lstStyle/>
          <a:p>
            <a:fld id="{32585A86-10B7-4800-A60E-3F98A3C7B758}" type="datetime1">
              <a:rPr lang="en-US" smtClean="0"/>
              <a:t>9/15/2021</a:t>
            </a:fld>
            <a:endParaRPr lang="en-US"/>
          </a:p>
        </p:txBody>
      </p:sp>
      <p:sp>
        <p:nvSpPr>
          <p:cNvPr id="5" name="Alt Bilgi Yer Tutucusu 4">
            <a:extLst>
              <a:ext uri="{FF2B5EF4-FFF2-40B4-BE49-F238E27FC236}">
                <a16:creationId xmlns="" xmlns:a16="http://schemas.microsoft.com/office/drawing/2014/main" id="{ABD06DFC-21F4-4F85-A5B2-E5B9F76FDFC8}"/>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3CC66DF7-04D7-40C8-BAE1-4B92DE2D518B}"/>
              </a:ext>
            </a:extLst>
          </p:cNvPr>
          <p:cNvSpPr>
            <a:spLocks noGrp="1"/>
          </p:cNvSpPr>
          <p:nvPr>
            <p:ph type="sldNum" sz="quarter" idx="12"/>
          </p:nvPr>
        </p:nvSpPr>
        <p:spPr/>
        <p:txBody>
          <a:bodyPr/>
          <a:lstStyle/>
          <a:p>
            <a:fld id="{60553ECD-7F6D-420D-93CA-D8D15EB427AC}" type="slidenum">
              <a:rPr lang="en-US" smtClean="0"/>
              <a:t>3</a:t>
            </a:fld>
            <a:endParaRPr lang="en-US"/>
          </a:p>
        </p:txBody>
      </p:sp>
    </p:spTree>
    <p:extLst>
      <p:ext uri="{BB962C8B-B14F-4D97-AF65-F5344CB8AC3E}">
        <p14:creationId xmlns:p14="http://schemas.microsoft.com/office/powerpoint/2010/main" val="2902323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119" y="147157"/>
            <a:ext cx="10634472" cy="1568512"/>
          </a:xfrm>
        </p:spPr>
        <p:txBody>
          <a:bodyPr/>
          <a:lstStyle/>
          <a:p>
            <a:r>
              <a:rPr lang="tr-TR" sz="2800" b="1"/>
              <a:t>SONUÇLAR</a:t>
            </a:r>
            <a:br>
              <a:rPr lang="tr-TR" sz="2800" b="1"/>
            </a:br>
            <a:r>
              <a:rPr lang="tr-TR" sz="2800" b="1"/>
              <a:t>3 aylık yanıt değerlendirmesi ve </a:t>
            </a:r>
            <a:r>
              <a:rPr lang="tr-TR" sz="2800" b="1" err="1"/>
              <a:t>sağkalım</a:t>
            </a:r>
            <a:endParaRPr lang="tr-TR" sz="2800" b="1"/>
          </a:p>
        </p:txBody>
      </p:sp>
      <p:sp>
        <p:nvSpPr>
          <p:cNvPr id="3" name="İçerik Yer Tutucusu 2"/>
          <p:cNvSpPr>
            <a:spLocks noGrp="1"/>
          </p:cNvSpPr>
          <p:nvPr>
            <p:ph idx="1"/>
          </p:nvPr>
        </p:nvSpPr>
        <p:spPr>
          <a:xfrm>
            <a:off x="353204" y="1930879"/>
            <a:ext cx="10506991" cy="5041391"/>
          </a:xfrm>
        </p:spPr>
        <p:txBody>
          <a:bodyPr vert="horz" lIns="91440" tIns="45720" rIns="91440" bIns="45720" rtlCol="0" anchor="t">
            <a:normAutofit/>
          </a:bodyPr>
          <a:lstStyle/>
          <a:p>
            <a:pPr marL="342900" indent="-342900">
              <a:buFont typeface="Arial" panose="020B0604020202020204" pitchFamily="34" charset="0"/>
              <a:buChar char="•"/>
            </a:pPr>
            <a:r>
              <a:rPr lang="tr-TR"/>
              <a:t>Radyoterapiden 3 ay sonra tümör </a:t>
            </a:r>
            <a:r>
              <a:rPr lang="tr-TR" err="1"/>
              <a:t>progresyonu</a:t>
            </a:r>
            <a:r>
              <a:rPr lang="tr-TR"/>
              <a:t> olmayan hastaların %67’si NANO kriterine göre nörolojik olarak stabildir.</a:t>
            </a:r>
          </a:p>
          <a:p>
            <a:pPr marL="342900" indent="-342900">
              <a:buFont typeface="Arial" panose="020B0604020202020204" pitchFamily="34" charset="0"/>
              <a:buChar char="•"/>
            </a:pPr>
            <a:r>
              <a:rPr lang="tr-TR"/>
              <a:t>19 kişiden 11’i(%84) </a:t>
            </a:r>
            <a:r>
              <a:rPr lang="tr-TR" err="1"/>
              <a:t>steroid</a:t>
            </a:r>
            <a:r>
              <a:rPr lang="tr-TR"/>
              <a:t> almazken  5(%26) hasta stabil veya düşük dozda </a:t>
            </a:r>
            <a:r>
              <a:rPr lang="tr-TR" err="1"/>
              <a:t>steroid</a:t>
            </a:r>
            <a:r>
              <a:rPr lang="tr-TR"/>
              <a:t> almaktadır.</a:t>
            </a:r>
          </a:p>
          <a:p>
            <a:pPr marL="342900" indent="-342900">
              <a:buFont typeface="Arial" panose="020B0604020202020204" pitchFamily="34" charset="0"/>
              <a:buChar char="•"/>
            </a:pPr>
            <a:r>
              <a:rPr lang="tr-TR"/>
              <a:t>3.ay kontrol </a:t>
            </a:r>
            <a:r>
              <a:rPr lang="tr-TR" err="1"/>
              <a:t>MR’ı</a:t>
            </a:r>
            <a:r>
              <a:rPr lang="tr-TR"/>
              <a:t> olan 19 hasta tümör yanıtı için değerlendirilmiştir</a:t>
            </a:r>
          </a:p>
          <a:p>
            <a:pPr marL="342900" indent="-342900">
              <a:buFont typeface="Arial" panose="020B0604020202020204" pitchFamily="34" charset="0"/>
              <a:buChar char="•"/>
            </a:pPr>
            <a:r>
              <a:rPr lang="tr-TR"/>
              <a:t>Radyoterapiden 3 ay sonra hastaların çoğunda kombine hacimleri </a:t>
            </a:r>
            <a:r>
              <a:rPr lang="tr-TR" err="1">
                <a:ea typeface="+mn-lt"/>
                <a:cs typeface="+mn-lt"/>
              </a:rPr>
              <a:t>TV</a:t>
            </a:r>
            <a:r>
              <a:rPr lang="tr-TR" baseline="-25000" err="1">
                <a:ea typeface="+mn-lt"/>
                <a:cs typeface="+mn-lt"/>
              </a:rPr>
              <a:t>hcv</a:t>
            </a:r>
            <a:r>
              <a:rPr lang="tr-TR" baseline="-25000">
                <a:ea typeface="+mn-lt"/>
                <a:cs typeface="+mn-lt"/>
              </a:rPr>
              <a:t>  </a:t>
            </a:r>
            <a:r>
              <a:rPr lang="tr-TR">
                <a:ea typeface="+mn-lt"/>
                <a:cs typeface="+mn-lt"/>
              </a:rPr>
              <a:t>ve  </a:t>
            </a:r>
            <a:r>
              <a:rPr lang="tr-TR" err="1">
                <a:ea typeface="+mn-lt"/>
                <a:cs typeface="+mn-lt"/>
              </a:rPr>
              <a:t>TV</a:t>
            </a:r>
            <a:r>
              <a:rPr lang="tr-TR" baseline="-25000" err="1">
                <a:ea typeface="+mn-lt"/>
                <a:cs typeface="+mn-lt"/>
              </a:rPr>
              <a:t>cbv</a:t>
            </a:r>
            <a:r>
              <a:rPr lang="tr-TR" baseline="-25000">
                <a:ea typeface="+mn-lt"/>
                <a:cs typeface="+mn-lt"/>
              </a:rPr>
              <a:t> </a:t>
            </a:r>
            <a:r>
              <a:rPr lang="tr-TR"/>
              <a:t> azalmıştır.(medyan değer 11</a:t>
            </a:r>
            <a:r>
              <a:rPr lang="tr-TR">
                <a:ea typeface="+mn-lt"/>
                <a:cs typeface="+mn-lt"/>
              </a:rPr>
              <a:t>cm</a:t>
            </a:r>
            <a:r>
              <a:rPr lang="tr-TR" baseline="30000">
                <a:ea typeface="+mn-lt"/>
                <a:cs typeface="+mn-lt"/>
              </a:rPr>
              <a:t>3</a:t>
            </a:r>
            <a:r>
              <a:rPr lang="tr-TR"/>
              <a:t>-----</a:t>
            </a:r>
            <a:r>
              <a:rPr lang="tr-TR">
                <a:sym typeface="Wingdings" panose="05000000000000000000" pitchFamily="2" charset="2"/>
              </a:rPr>
              <a:t>3 </a:t>
            </a:r>
            <a:r>
              <a:rPr lang="tr-TR">
                <a:ea typeface="+mn-lt"/>
                <a:cs typeface="+mn-lt"/>
                <a:sym typeface="Wingdings" panose="05000000000000000000" pitchFamily="2" charset="2"/>
              </a:rPr>
              <a:t>cm</a:t>
            </a:r>
            <a:r>
              <a:rPr lang="tr-TR" baseline="30000">
                <a:ea typeface="+mn-lt"/>
                <a:cs typeface="+mn-lt"/>
                <a:sym typeface="Wingdings" panose="05000000000000000000" pitchFamily="2" charset="2"/>
              </a:rPr>
              <a:t>3</a:t>
            </a:r>
            <a:r>
              <a:rPr lang="tr-TR">
                <a:sym typeface="Wingdings" panose="05000000000000000000" pitchFamily="2" charset="2"/>
              </a:rPr>
              <a:t>)</a:t>
            </a:r>
            <a:endParaRPr lang="tr-TR"/>
          </a:p>
          <a:p>
            <a:pPr marL="342900" indent="-342900">
              <a:buFont typeface="Arial" panose="020B0604020202020204" pitchFamily="34" charset="0"/>
              <a:buChar char="•"/>
            </a:pPr>
            <a:r>
              <a:rPr lang="tr-TR">
                <a:sym typeface="Wingdings" panose="05000000000000000000" pitchFamily="2" charset="2"/>
              </a:rPr>
              <a:t>Kalan </a:t>
            </a:r>
            <a:r>
              <a:rPr lang="tr-TR" err="1">
                <a:ea typeface="+mn-lt"/>
                <a:cs typeface="+mn-lt"/>
                <a:sym typeface="Wingdings" panose="05000000000000000000" pitchFamily="2" charset="2"/>
              </a:rPr>
              <a:t>TV</a:t>
            </a:r>
            <a:r>
              <a:rPr lang="tr-TR" baseline="-25000" err="1">
                <a:ea typeface="+mn-lt"/>
                <a:cs typeface="+mn-lt"/>
                <a:sym typeface="Wingdings" panose="05000000000000000000" pitchFamily="2" charset="2"/>
              </a:rPr>
              <a:t>hcv</a:t>
            </a:r>
            <a:r>
              <a:rPr lang="tr-TR" baseline="-25000">
                <a:ea typeface="+mn-lt"/>
                <a:cs typeface="+mn-lt"/>
                <a:sym typeface="Wingdings" panose="05000000000000000000" pitchFamily="2" charset="2"/>
              </a:rPr>
              <a:t>  </a:t>
            </a:r>
            <a:r>
              <a:rPr lang="tr-TR">
                <a:ea typeface="+mn-lt"/>
                <a:cs typeface="+mn-lt"/>
                <a:sym typeface="Wingdings" panose="05000000000000000000" pitchFamily="2" charset="2"/>
              </a:rPr>
              <a:t>ve  </a:t>
            </a:r>
            <a:r>
              <a:rPr lang="tr-TR" err="1">
                <a:ea typeface="+mn-lt"/>
                <a:cs typeface="+mn-lt"/>
                <a:sym typeface="Wingdings" panose="05000000000000000000" pitchFamily="2" charset="2"/>
              </a:rPr>
              <a:t>TV</a:t>
            </a:r>
            <a:r>
              <a:rPr lang="tr-TR" baseline="-25000" err="1">
                <a:ea typeface="+mn-lt"/>
                <a:cs typeface="+mn-lt"/>
                <a:sym typeface="Wingdings" panose="05000000000000000000" pitchFamily="2" charset="2"/>
              </a:rPr>
              <a:t>cbv</a:t>
            </a:r>
            <a:r>
              <a:rPr lang="tr-TR" baseline="-25000">
                <a:ea typeface="+mn-lt"/>
                <a:cs typeface="+mn-lt"/>
                <a:sym typeface="Wingdings" panose="05000000000000000000" pitchFamily="2" charset="2"/>
              </a:rPr>
              <a:t> </a:t>
            </a:r>
            <a:r>
              <a:rPr lang="tr-TR" baseline="-25000">
                <a:sym typeface="Wingdings" panose="05000000000000000000" pitchFamily="2" charset="2"/>
              </a:rPr>
              <a:t> </a:t>
            </a:r>
            <a:r>
              <a:rPr lang="tr-TR">
                <a:sym typeface="Wingdings" panose="05000000000000000000" pitchFamily="2" charset="2"/>
              </a:rPr>
              <a:t>'</a:t>
            </a:r>
            <a:r>
              <a:rPr lang="tr-TR" err="1">
                <a:sym typeface="Wingdings" panose="05000000000000000000" pitchFamily="2" charset="2"/>
              </a:rPr>
              <a:t>nin</a:t>
            </a:r>
            <a:r>
              <a:rPr lang="tr-TR">
                <a:sym typeface="Wingdings" panose="05000000000000000000" pitchFamily="2" charset="2"/>
              </a:rPr>
              <a:t> %52’si </a:t>
            </a:r>
            <a:r>
              <a:rPr lang="tr-TR" err="1">
                <a:sym typeface="Wingdings" panose="05000000000000000000" pitchFamily="2" charset="2"/>
              </a:rPr>
              <a:t>kontrastlanmamıştır</a:t>
            </a:r>
            <a:r>
              <a:rPr lang="tr-TR">
                <a:sym typeface="Wingdings" panose="05000000000000000000" pitchFamily="2" charset="2"/>
              </a:rPr>
              <a:t>. (radyoterapiden önceki bu değer ise %35’tir.)</a:t>
            </a:r>
            <a:endParaRPr lang="tr-TR"/>
          </a:p>
          <a:p>
            <a:pPr marL="342900" indent="-342900">
              <a:buFont typeface="Arial" panose="020B0604020202020204" pitchFamily="34" charset="0"/>
              <a:buChar char="•"/>
            </a:pPr>
            <a:r>
              <a:rPr lang="tr-TR">
                <a:sym typeface="Wingdings" panose="05000000000000000000" pitchFamily="2" charset="2"/>
              </a:rPr>
              <a:t>3 hastada </a:t>
            </a:r>
            <a:r>
              <a:rPr lang="tr-TR" err="1">
                <a:sym typeface="Wingdings" panose="05000000000000000000" pitchFamily="2" charset="2"/>
              </a:rPr>
              <a:t>rezidü</a:t>
            </a:r>
            <a:r>
              <a:rPr lang="tr-TR">
                <a:sym typeface="Wingdings" panose="05000000000000000000" pitchFamily="2" charset="2"/>
              </a:rPr>
              <a:t> </a:t>
            </a:r>
            <a:r>
              <a:rPr lang="tr-TR" err="1">
                <a:ea typeface="+mn-lt"/>
                <a:cs typeface="+mn-lt"/>
                <a:sym typeface="Wingdings" panose="05000000000000000000" pitchFamily="2" charset="2"/>
              </a:rPr>
              <a:t>TV</a:t>
            </a:r>
            <a:r>
              <a:rPr lang="tr-TR" baseline="-25000" err="1">
                <a:ea typeface="+mn-lt"/>
                <a:cs typeface="+mn-lt"/>
                <a:sym typeface="Wingdings" panose="05000000000000000000" pitchFamily="2" charset="2"/>
              </a:rPr>
              <a:t>hcv</a:t>
            </a:r>
            <a:r>
              <a:rPr lang="tr-TR" baseline="-25000">
                <a:ea typeface="+mn-lt"/>
                <a:cs typeface="+mn-lt"/>
                <a:sym typeface="Wingdings" panose="05000000000000000000" pitchFamily="2" charset="2"/>
              </a:rPr>
              <a:t>  </a:t>
            </a:r>
            <a:r>
              <a:rPr lang="tr-TR">
                <a:ea typeface="+mn-lt"/>
                <a:cs typeface="+mn-lt"/>
                <a:sym typeface="Wingdings" panose="05000000000000000000" pitchFamily="2" charset="2"/>
              </a:rPr>
              <a:t>ve  </a:t>
            </a:r>
            <a:r>
              <a:rPr lang="tr-TR" err="1">
                <a:ea typeface="+mn-lt"/>
                <a:cs typeface="+mn-lt"/>
                <a:sym typeface="Wingdings" panose="05000000000000000000" pitchFamily="2" charset="2"/>
              </a:rPr>
              <a:t>TV</a:t>
            </a:r>
            <a:r>
              <a:rPr lang="tr-TR" baseline="-25000" err="1">
                <a:ea typeface="+mn-lt"/>
                <a:cs typeface="+mn-lt"/>
                <a:sym typeface="Wingdings" panose="05000000000000000000" pitchFamily="2" charset="2"/>
              </a:rPr>
              <a:t>cbv</a:t>
            </a:r>
            <a:r>
              <a:rPr lang="tr-TR" baseline="-25000">
                <a:ea typeface="+mn-lt"/>
                <a:cs typeface="+mn-lt"/>
                <a:sym typeface="Wingdings" panose="05000000000000000000" pitchFamily="2" charset="2"/>
              </a:rPr>
              <a:t> </a:t>
            </a:r>
            <a:r>
              <a:rPr lang="tr-TR">
                <a:sym typeface="Wingdings" panose="05000000000000000000" pitchFamily="2" charset="2"/>
              </a:rPr>
              <a:t>kalmamıştır.</a:t>
            </a:r>
            <a:endParaRPr lang="tr-TR"/>
          </a:p>
        </p:txBody>
      </p:sp>
      <p:sp>
        <p:nvSpPr>
          <p:cNvPr id="4" name="Veri Yer Tutucusu 3">
            <a:extLst>
              <a:ext uri="{FF2B5EF4-FFF2-40B4-BE49-F238E27FC236}">
                <a16:creationId xmlns="" xmlns:a16="http://schemas.microsoft.com/office/drawing/2014/main" id="{4CADE078-6AB5-4AC0-BE25-B0ED125826CD}"/>
              </a:ext>
            </a:extLst>
          </p:cNvPr>
          <p:cNvSpPr>
            <a:spLocks noGrp="1"/>
          </p:cNvSpPr>
          <p:nvPr>
            <p:ph type="dt" sz="half" idx="10"/>
          </p:nvPr>
        </p:nvSpPr>
        <p:spPr/>
        <p:txBody>
          <a:bodyPr/>
          <a:lstStyle/>
          <a:p>
            <a:fld id="{94BE2562-4EEC-4F04-862D-CDF5DD7BBB88}" type="datetime1">
              <a:rPr lang="en-US" smtClean="0"/>
              <a:t>9/15/2021</a:t>
            </a:fld>
            <a:endParaRPr lang="en-US"/>
          </a:p>
        </p:txBody>
      </p:sp>
      <p:sp>
        <p:nvSpPr>
          <p:cNvPr id="5" name="Alt Bilgi Yer Tutucusu 4">
            <a:extLst>
              <a:ext uri="{FF2B5EF4-FFF2-40B4-BE49-F238E27FC236}">
                <a16:creationId xmlns="" xmlns:a16="http://schemas.microsoft.com/office/drawing/2014/main" id="{F8583C50-B3AD-4F96-A3F5-9B9911D12F5F}"/>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BA4A6EDA-C220-42E0-B624-810ADAB2191D}"/>
              </a:ext>
            </a:extLst>
          </p:cNvPr>
          <p:cNvSpPr>
            <a:spLocks noGrp="1"/>
          </p:cNvSpPr>
          <p:nvPr>
            <p:ph type="sldNum" sz="quarter" idx="12"/>
          </p:nvPr>
        </p:nvSpPr>
        <p:spPr/>
        <p:txBody>
          <a:bodyPr/>
          <a:lstStyle/>
          <a:p>
            <a:fld id="{60553ECD-7F6D-420D-93CA-D8D15EB427AC}" type="slidenum">
              <a:rPr lang="en-US" smtClean="0"/>
              <a:t>30</a:t>
            </a:fld>
            <a:endParaRPr lang="en-US"/>
          </a:p>
        </p:txBody>
      </p:sp>
    </p:spTree>
    <p:extLst>
      <p:ext uri="{BB962C8B-B14F-4D97-AF65-F5344CB8AC3E}">
        <p14:creationId xmlns:p14="http://schemas.microsoft.com/office/powerpoint/2010/main" val="3619522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7619" y="2089030"/>
            <a:ext cx="10506991" cy="5041391"/>
          </a:xfrm>
        </p:spPr>
        <p:txBody>
          <a:bodyPr vert="horz" lIns="91440" tIns="45720" rIns="91440" bIns="45720" rtlCol="0" anchor="t">
            <a:normAutofit/>
          </a:bodyPr>
          <a:lstStyle/>
          <a:p>
            <a:pPr marL="342900" indent="-342900">
              <a:buFont typeface="Arial" panose="020B0604020202020204" pitchFamily="34" charset="0"/>
              <a:buChar char="•"/>
            </a:pPr>
            <a:r>
              <a:rPr lang="tr-TR" dirty="0"/>
              <a:t>Tedaviden sonraki  3 ayda medyan (3</a:t>
            </a:r>
            <a:r>
              <a:rPr lang="tr-TR" dirty="0">
                <a:ea typeface="+mn-lt"/>
                <a:cs typeface="+mn-lt"/>
              </a:rPr>
              <a:t>cm</a:t>
            </a:r>
            <a:r>
              <a:rPr lang="tr-TR" baseline="30000" dirty="0">
                <a:ea typeface="+mn-lt"/>
                <a:cs typeface="+mn-lt"/>
              </a:rPr>
              <a:t>3</a:t>
            </a:r>
            <a:r>
              <a:rPr lang="tr-TR" dirty="0"/>
              <a:t>) </a:t>
            </a:r>
            <a:r>
              <a:rPr lang="tr-TR" dirty="0" err="1"/>
              <a:t>rezidüel</a:t>
            </a:r>
            <a:r>
              <a:rPr lang="tr-TR" dirty="0"/>
              <a:t> </a:t>
            </a:r>
            <a:r>
              <a:rPr lang="tr-TR" dirty="0" err="1">
                <a:ea typeface="+mn-lt"/>
                <a:cs typeface="+mn-lt"/>
              </a:rPr>
              <a:t>TV</a:t>
            </a:r>
            <a:r>
              <a:rPr lang="tr-TR" baseline="-25000" dirty="0" err="1">
                <a:ea typeface="+mn-lt"/>
                <a:cs typeface="+mn-lt"/>
              </a:rPr>
              <a:t>hcv</a:t>
            </a:r>
            <a:r>
              <a:rPr lang="tr-TR" baseline="-25000" dirty="0">
                <a:ea typeface="+mn-lt"/>
                <a:cs typeface="+mn-lt"/>
              </a:rPr>
              <a:t>  </a:t>
            </a:r>
            <a:r>
              <a:rPr lang="tr-TR" dirty="0">
                <a:ea typeface="+mn-lt"/>
                <a:cs typeface="+mn-lt"/>
              </a:rPr>
              <a:t>ve  </a:t>
            </a:r>
            <a:r>
              <a:rPr lang="tr-TR" dirty="0" err="1">
                <a:ea typeface="+mn-lt"/>
                <a:cs typeface="+mn-lt"/>
              </a:rPr>
              <a:t>TV</a:t>
            </a:r>
            <a:r>
              <a:rPr lang="tr-TR" baseline="-25000" dirty="0" err="1">
                <a:ea typeface="+mn-lt"/>
                <a:cs typeface="+mn-lt"/>
              </a:rPr>
              <a:t>cbv</a:t>
            </a:r>
            <a:r>
              <a:rPr lang="tr-TR" baseline="-25000" dirty="0"/>
              <a:t> </a:t>
            </a:r>
            <a:r>
              <a:rPr lang="tr-TR" dirty="0"/>
              <a:t>hacmi daha düşük olanlarda GS önemli bir ölçüde daha iyiydi. (29 </a:t>
            </a:r>
            <a:r>
              <a:rPr lang="tr-TR" dirty="0" err="1"/>
              <a:t>vs</a:t>
            </a:r>
            <a:r>
              <a:rPr lang="tr-TR" dirty="0"/>
              <a:t>  12  ay )</a:t>
            </a:r>
          </a:p>
          <a:p>
            <a:pPr marL="342900" indent="-342900">
              <a:buFont typeface="Arial" panose="020B0604020202020204" pitchFamily="34" charset="0"/>
              <a:buChar char="•"/>
            </a:pPr>
            <a:r>
              <a:rPr lang="tr-TR" dirty="0"/>
              <a:t>Buna karşılık kontrast artışının devam ettiği  hacim ( cerrahi </a:t>
            </a:r>
            <a:r>
              <a:rPr lang="tr-TR" dirty="0" err="1"/>
              <a:t>kavite</a:t>
            </a:r>
            <a:r>
              <a:rPr lang="tr-TR" dirty="0"/>
              <a:t> hariç)ile </a:t>
            </a:r>
            <a:r>
              <a:rPr lang="tr-TR" dirty="0" err="1"/>
              <a:t>sağkalım</a:t>
            </a:r>
            <a:r>
              <a:rPr lang="tr-TR" dirty="0"/>
              <a:t> ilişkisi  istatistiksel olarak anlamlı bulunmamıştır.</a:t>
            </a:r>
            <a:endParaRPr lang="tr-TR" dirty="0">
              <a:solidFill>
                <a:srgbClr val="FF0000"/>
              </a:solidFill>
            </a:endParaRPr>
          </a:p>
          <a:p>
            <a:pPr marL="342900" indent="-342900">
              <a:buFont typeface="Arial" panose="020B0604020202020204" pitchFamily="34" charset="0"/>
              <a:buChar char="•"/>
            </a:pPr>
            <a:endParaRPr lang="tr-TR" dirty="0">
              <a:solidFill>
                <a:srgbClr val="FF0000"/>
              </a:solidFill>
            </a:endParaRPr>
          </a:p>
          <a:p>
            <a:pPr marL="342900" indent="-342900">
              <a:buFont typeface="Arial" panose="020B0604020202020204" pitchFamily="34" charset="0"/>
              <a:buChar char="•"/>
            </a:pPr>
            <a:r>
              <a:rPr lang="tr-TR" dirty="0"/>
              <a:t>RANO </a:t>
            </a:r>
            <a:r>
              <a:rPr lang="tr-TR" dirty="0" err="1"/>
              <a:t>ktiterlerine</a:t>
            </a:r>
            <a:r>
              <a:rPr lang="tr-TR" dirty="0"/>
              <a:t> göre  %90 </a:t>
            </a:r>
            <a:r>
              <a:rPr lang="tr-TR" dirty="0" smtClean="0"/>
              <a:t>hastada </a:t>
            </a:r>
            <a:r>
              <a:rPr lang="tr-TR" dirty="0"/>
              <a:t>stabil hastalık olmasına rağmen bu kriterler  hastaları tam kategorize edememiştir. </a:t>
            </a:r>
          </a:p>
        </p:txBody>
      </p:sp>
      <p:sp>
        <p:nvSpPr>
          <p:cNvPr id="2" name="Veri Yer Tutucusu 1">
            <a:extLst>
              <a:ext uri="{FF2B5EF4-FFF2-40B4-BE49-F238E27FC236}">
                <a16:creationId xmlns="" xmlns:a16="http://schemas.microsoft.com/office/drawing/2014/main" id="{6D07F45D-9004-48D5-85E0-E4E7EC3CCA3D}"/>
              </a:ext>
            </a:extLst>
          </p:cNvPr>
          <p:cNvSpPr>
            <a:spLocks noGrp="1"/>
          </p:cNvSpPr>
          <p:nvPr>
            <p:ph type="dt" sz="half" idx="10"/>
          </p:nvPr>
        </p:nvSpPr>
        <p:spPr/>
        <p:txBody>
          <a:bodyPr/>
          <a:lstStyle/>
          <a:p>
            <a:fld id="{D3892C64-7157-4DE6-A15C-F061CF99D2FC}" type="datetime1">
              <a:rPr lang="en-US" smtClean="0"/>
              <a:t>9/15/2021</a:t>
            </a:fld>
            <a:endParaRPr lang="en-US"/>
          </a:p>
        </p:txBody>
      </p:sp>
      <p:sp>
        <p:nvSpPr>
          <p:cNvPr id="4" name="Alt Bilgi Yer Tutucusu 3">
            <a:extLst>
              <a:ext uri="{FF2B5EF4-FFF2-40B4-BE49-F238E27FC236}">
                <a16:creationId xmlns="" xmlns:a16="http://schemas.microsoft.com/office/drawing/2014/main" id="{E5A06AE1-DD6C-4E57-AE9C-71234FE607A0}"/>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2AF76565-5AA1-43DD-820A-586B88E60F62}"/>
              </a:ext>
            </a:extLst>
          </p:cNvPr>
          <p:cNvSpPr>
            <a:spLocks noGrp="1"/>
          </p:cNvSpPr>
          <p:nvPr>
            <p:ph type="sldNum" sz="quarter" idx="12"/>
          </p:nvPr>
        </p:nvSpPr>
        <p:spPr/>
        <p:txBody>
          <a:bodyPr/>
          <a:lstStyle/>
          <a:p>
            <a:fld id="{60553ECD-7F6D-420D-93CA-D8D15EB427AC}" type="slidenum">
              <a:rPr lang="en-US" smtClean="0"/>
              <a:t>31</a:t>
            </a:fld>
            <a:endParaRPr lang="en-US"/>
          </a:p>
        </p:txBody>
      </p:sp>
      <p:sp>
        <p:nvSpPr>
          <p:cNvPr id="6" name="Metin kutusu 5">
            <a:extLst>
              <a:ext uri="{FF2B5EF4-FFF2-40B4-BE49-F238E27FC236}">
                <a16:creationId xmlns="" xmlns:a16="http://schemas.microsoft.com/office/drawing/2014/main" id="{E8762393-E51C-4990-B118-58D72F7B5ECC}"/>
              </a:ext>
            </a:extLst>
          </p:cNvPr>
          <p:cNvSpPr txBox="1"/>
          <p:nvPr/>
        </p:nvSpPr>
        <p:spPr>
          <a:xfrm>
            <a:off x="1000665" y="828136"/>
            <a:ext cx="7315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800" b="1">
                <a:ea typeface="+mn-lt"/>
                <a:cs typeface="+mn-lt"/>
              </a:rPr>
              <a:t>SONUÇLAR</a:t>
            </a:r>
            <a:br>
              <a:rPr lang="tr-TR" sz="2800" b="1">
                <a:ea typeface="+mn-lt"/>
                <a:cs typeface="+mn-lt"/>
              </a:rPr>
            </a:br>
            <a:r>
              <a:rPr lang="tr-TR" sz="2800" b="1">
                <a:ea typeface="+mn-lt"/>
                <a:cs typeface="+mn-lt"/>
              </a:rPr>
              <a:t>3 aylık yanıt değerlendirmesi ve </a:t>
            </a:r>
            <a:r>
              <a:rPr lang="tr-TR" sz="2800" b="1" err="1">
                <a:ea typeface="+mn-lt"/>
                <a:cs typeface="+mn-lt"/>
              </a:rPr>
              <a:t>sağkalım</a:t>
            </a:r>
            <a:endParaRPr lang="tr-TR" sz="2800" err="1"/>
          </a:p>
        </p:txBody>
      </p:sp>
    </p:spTree>
    <p:extLst>
      <p:ext uri="{BB962C8B-B14F-4D97-AF65-F5344CB8AC3E}">
        <p14:creationId xmlns:p14="http://schemas.microsoft.com/office/powerpoint/2010/main" val="3831620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049" y="4478215"/>
            <a:ext cx="3627120" cy="1746739"/>
          </a:xfrm>
        </p:spPr>
        <p:txBody>
          <a:bodyPr>
            <a:normAutofit/>
          </a:bodyPr>
          <a:lstStyle/>
          <a:p>
            <a:r>
              <a:rPr lang="tr-TR" sz="2400" dirty="0" smtClean="0"/>
              <a:t>Kaynak: 2016 Türk </a:t>
            </a:r>
            <a:r>
              <a:rPr lang="tr-TR" sz="2400" dirty="0"/>
              <a:t>Radyoloji Derneği</a:t>
            </a:r>
            <a:br>
              <a:rPr lang="tr-TR" sz="2400" dirty="0"/>
            </a:br>
            <a:r>
              <a:rPr lang="tr-TR" sz="2400" dirty="0"/>
              <a:t>doi:10.5152/trs.2016.355 </a:t>
            </a:r>
            <a:r>
              <a:rPr lang="tr-TR" sz="2400" dirty="0" smtClean="0"/>
              <a:t>turkradyolojiseminerleri.org</a:t>
            </a:r>
            <a:endParaRPr lang="tr-TR" sz="2400" dirty="0"/>
          </a:p>
        </p:txBody>
      </p:sp>
      <p:pic>
        <p:nvPicPr>
          <p:cNvPr id="4" name="İçerik Yer Tutucusu 3"/>
          <p:cNvPicPr>
            <a:picLocks noGrp="1" noChangeAspect="1"/>
          </p:cNvPicPr>
          <p:nvPr>
            <p:ph idx="1"/>
          </p:nvPr>
        </p:nvPicPr>
        <p:blipFill rotWithShape="1">
          <a:blip r:embed="rId2"/>
          <a:srcRect l="37162" t="33847" r="17736" b="43631"/>
          <a:stretch/>
        </p:blipFill>
        <p:spPr>
          <a:xfrm>
            <a:off x="738553" y="639524"/>
            <a:ext cx="10644555" cy="3012429"/>
          </a:xfrm>
          <a:prstGeom prst="rect">
            <a:avLst/>
          </a:prstGeom>
        </p:spPr>
      </p:pic>
    </p:spTree>
    <p:extLst>
      <p:ext uri="{BB962C8B-B14F-4D97-AF65-F5344CB8AC3E}">
        <p14:creationId xmlns:p14="http://schemas.microsoft.com/office/powerpoint/2010/main" val="6920789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RANO kriterlerinin genel prensipleri: </a:t>
            </a:r>
            <a:endParaRPr lang="tr-TR" dirty="0" smtClean="0"/>
          </a:p>
          <a:p>
            <a:r>
              <a:rPr lang="tr-TR" dirty="0" smtClean="0"/>
              <a:t>1</a:t>
            </a:r>
            <a:r>
              <a:rPr lang="tr-TR" dirty="0"/>
              <a:t>. Kontrast tutan lezyonun boyutu belirlenirken en uzun </a:t>
            </a:r>
            <a:r>
              <a:rPr lang="tr-TR" dirty="0" err="1"/>
              <a:t>kesitsel</a:t>
            </a:r>
            <a:r>
              <a:rPr lang="tr-TR" dirty="0"/>
              <a:t> çap esas alınır. </a:t>
            </a:r>
            <a:endParaRPr lang="tr-TR" dirty="0" smtClean="0"/>
          </a:p>
          <a:p>
            <a:r>
              <a:rPr lang="tr-TR" dirty="0" smtClean="0"/>
              <a:t>2</a:t>
            </a:r>
            <a:r>
              <a:rPr lang="tr-TR" dirty="0"/>
              <a:t>. Hem </a:t>
            </a:r>
            <a:r>
              <a:rPr lang="tr-TR" dirty="0" err="1"/>
              <a:t>kontrastlanan</a:t>
            </a:r>
            <a:r>
              <a:rPr lang="tr-TR" dirty="0"/>
              <a:t> hem de </a:t>
            </a:r>
            <a:r>
              <a:rPr lang="tr-TR" dirty="0" err="1"/>
              <a:t>kontrastlanmayan</a:t>
            </a:r>
            <a:r>
              <a:rPr lang="tr-TR" dirty="0"/>
              <a:t> tümör bileşenleri değerlendirilir. </a:t>
            </a:r>
            <a:endParaRPr lang="tr-TR" dirty="0" smtClean="0"/>
          </a:p>
          <a:p>
            <a:r>
              <a:rPr lang="tr-TR" dirty="0" smtClean="0"/>
              <a:t>3</a:t>
            </a:r>
            <a:r>
              <a:rPr lang="tr-TR" dirty="0"/>
              <a:t>. Yanıtın (tam veya kısmi) taramalarda </a:t>
            </a:r>
            <a:r>
              <a:rPr lang="tr-TR" dirty="0" err="1"/>
              <a:t>teyid</a:t>
            </a:r>
            <a:r>
              <a:rPr lang="tr-TR" dirty="0"/>
              <a:t> edilmesi gerekir (≥ 4 hafta). </a:t>
            </a:r>
            <a:endParaRPr lang="tr-TR" dirty="0" smtClean="0"/>
          </a:p>
          <a:p>
            <a:r>
              <a:rPr lang="tr-TR" dirty="0" smtClean="0"/>
              <a:t>4</a:t>
            </a:r>
            <a:r>
              <a:rPr lang="tr-TR" dirty="0"/>
              <a:t>. </a:t>
            </a:r>
            <a:r>
              <a:rPr lang="tr-TR" dirty="0" err="1"/>
              <a:t>Steroid</a:t>
            </a:r>
            <a:r>
              <a:rPr lang="tr-TR" dirty="0"/>
              <a:t> dozu ve klinik durum da hesaba katılır</a:t>
            </a:r>
            <a:r>
              <a:rPr lang="tr-TR" dirty="0" smtClean="0"/>
              <a:t>.</a:t>
            </a:r>
          </a:p>
          <a:p>
            <a:r>
              <a:rPr lang="tr-TR" dirty="0" smtClean="0"/>
              <a:t> </a:t>
            </a:r>
            <a:r>
              <a:rPr lang="tr-TR" dirty="0"/>
              <a:t>5. Ölçülebilir (2 boyutlu olarak, kontrast tutan, sınırları net, en düşük çapı 1 cm, ardışık 2 </a:t>
            </a:r>
            <a:r>
              <a:rPr lang="tr-TR" dirty="0" err="1"/>
              <a:t>aksiyel</a:t>
            </a:r>
            <a:r>
              <a:rPr lang="tr-TR" dirty="0"/>
              <a:t> kesitte görülebilen) ve ölçülemeyen (sınırları net olmayan lezyonlar veya en büyük dik çapı 1 cm’den az olan) tümörler tanımlanmalıdır. </a:t>
            </a:r>
          </a:p>
        </p:txBody>
      </p:sp>
    </p:spTree>
    <p:extLst>
      <p:ext uri="{BB962C8B-B14F-4D97-AF65-F5344CB8AC3E}">
        <p14:creationId xmlns:p14="http://schemas.microsoft.com/office/powerpoint/2010/main" val="980829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2150" t="16145" r="12582" b="5382"/>
          <a:stretch/>
        </p:blipFill>
        <p:spPr>
          <a:xfrm>
            <a:off x="546100" y="444500"/>
            <a:ext cx="10795000" cy="5740400"/>
          </a:xfrm>
          <a:prstGeom prst="rect">
            <a:avLst/>
          </a:prstGeom>
        </p:spPr>
      </p:pic>
      <p:sp>
        <p:nvSpPr>
          <p:cNvPr id="2" name="Veri Yer Tutucusu 1">
            <a:extLst>
              <a:ext uri="{FF2B5EF4-FFF2-40B4-BE49-F238E27FC236}">
                <a16:creationId xmlns="" xmlns:a16="http://schemas.microsoft.com/office/drawing/2014/main" id="{E3AB3638-49F8-4BEE-9B37-E7DDC6DC6BCF}"/>
              </a:ext>
            </a:extLst>
          </p:cNvPr>
          <p:cNvSpPr>
            <a:spLocks noGrp="1"/>
          </p:cNvSpPr>
          <p:nvPr>
            <p:ph type="dt" sz="half" idx="10"/>
          </p:nvPr>
        </p:nvSpPr>
        <p:spPr/>
        <p:txBody>
          <a:bodyPr/>
          <a:lstStyle/>
          <a:p>
            <a:fld id="{FF58DD84-156F-4FF5-801E-823F87BB6C02}" type="datetime1">
              <a:rPr lang="en-US" smtClean="0"/>
              <a:t>9/15/2021</a:t>
            </a:fld>
            <a:endParaRPr lang="en-US"/>
          </a:p>
        </p:txBody>
      </p:sp>
      <p:sp>
        <p:nvSpPr>
          <p:cNvPr id="3" name="Alt Bilgi Yer Tutucusu 2">
            <a:extLst>
              <a:ext uri="{FF2B5EF4-FFF2-40B4-BE49-F238E27FC236}">
                <a16:creationId xmlns="" xmlns:a16="http://schemas.microsoft.com/office/drawing/2014/main" id="{3E62AC7A-DF80-479D-ABE8-9A35296530CD}"/>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05B4994B-B4B8-47AB-BE65-E6C8FE31F91A}"/>
              </a:ext>
            </a:extLst>
          </p:cNvPr>
          <p:cNvSpPr>
            <a:spLocks noGrp="1"/>
          </p:cNvSpPr>
          <p:nvPr>
            <p:ph type="sldNum" sz="quarter" idx="12"/>
          </p:nvPr>
        </p:nvSpPr>
        <p:spPr/>
        <p:txBody>
          <a:bodyPr/>
          <a:lstStyle/>
          <a:p>
            <a:fld id="{60553ECD-7F6D-420D-93CA-D8D15EB427AC}" type="slidenum">
              <a:rPr lang="en-US" smtClean="0"/>
              <a:t>34</a:t>
            </a:fld>
            <a:endParaRPr lang="en-US"/>
          </a:p>
        </p:txBody>
      </p:sp>
    </p:spTree>
    <p:extLst>
      <p:ext uri="{BB962C8B-B14F-4D97-AF65-F5344CB8AC3E}">
        <p14:creationId xmlns:p14="http://schemas.microsoft.com/office/powerpoint/2010/main" val="186057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859" y="495300"/>
            <a:ext cx="10634472" cy="812800"/>
          </a:xfrm>
        </p:spPr>
        <p:txBody>
          <a:bodyPr>
            <a:normAutofit fontScale="90000"/>
          </a:bodyPr>
          <a:lstStyle/>
          <a:p>
            <a:r>
              <a:rPr lang="tr-TR" sz="2800" b="1" dirty="0"/>
              <a:t>SONUÇLAR</a:t>
            </a:r>
            <a:br>
              <a:rPr lang="tr-TR" sz="2800" b="1" dirty="0"/>
            </a:br>
            <a:r>
              <a:rPr lang="tr-TR" sz="2800" b="1" dirty="0"/>
              <a:t>Başarısızlık </a:t>
            </a:r>
            <a:r>
              <a:rPr lang="tr-TR" sz="2800" b="1" dirty="0" err="1"/>
              <a:t>paternleri</a:t>
            </a:r>
            <a:r>
              <a:rPr lang="tr-TR" sz="2800" b="1" dirty="0"/>
              <a:t> ve </a:t>
            </a:r>
            <a:r>
              <a:rPr lang="tr-TR" sz="2800" b="1" dirty="0" err="1"/>
              <a:t>metabolik</a:t>
            </a:r>
            <a:r>
              <a:rPr lang="tr-TR" sz="2800" b="1" dirty="0"/>
              <a:t> tümör hacmi ile korelasyon</a:t>
            </a:r>
          </a:p>
        </p:txBody>
      </p:sp>
      <p:sp>
        <p:nvSpPr>
          <p:cNvPr id="3" name="İçerik Yer Tutucusu 2"/>
          <p:cNvSpPr>
            <a:spLocks noGrp="1"/>
          </p:cNvSpPr>
          <p:nvPr>
            <p:ph idx="1"/>
          </p:nvPr>
        </p:nvSpPr>
        <p:spPr>
          <a:xfrm>
            <a:off x="323343" y="1969256"/>
            <a:ext cx="10506991" cy="4673091"/>
          </a:xfrm>
        </p:spPr>
        <p:txBody>
          <a:bodyPr vert="horz" lIns="91440" tIns="45720" rIns="91440" bIns="45720" rtlCol="0" anchor="t">
            <a:normAutofit/>
          </a:bodyPr>
          <a:lstStyle/>
          <a:p>
            <a:pPr marL="342900" indent="-342900">
              <a:buFont typeface="Arial" panose="020B0604020202020204" pitchFamily="34" charset="0"/>
              <a:buChar char="•"/>
            </a:pPr>
            <a:r>
              <a:rPr lang="tr-TR" dirty="0"/>
              <a:t>Tümör </a:t>
            </a:r>
            <a:r>
              <a:rPr lang="tr-TR" dirty="0" err="1"/>
              <a:t>progresyonu</a:t>
            </a:r>
            <a:r>
              <a:rPr lang="tr-TR" dirty="0"/>
              <a:t> olan 16 hastadan sadece 5’i RT alan merkezinde veya RT </a:t>
            </a:r>
            <a:r>
              <a:rPr lang="tr-TR" dirty="0" smtClean="0"/>
              <a:t>alanı </a:t>
            </a:r>
            <a:r>
              <a:rPr lang="tr-TR" dirty="0"/>
              <a:t>içindeydi.</a:t>
            </a:r>
          </a:p>
          <a:p>
            <a:pPr marL="342900" indent="-342900">
              <a:buFont typeface="Arial" panose="020B0604020202020204" pitchFamily="34" charset="0"/>
              <a:buChar char="•"/>
            </a:pPr>
            <a:r>
              <a:rPr lang="tr-TR" dirty="0"/>
              <a:t>Tedavi </a:t>
            </a:r>
            <a:r>
              <a:rPr lang="tr-TR" dirty="0" err="1"/>
              <a:t>nükslerinin</a:t>
            </a:r>
            <a:r>
              <a:rPr lang="tr-TR" dirty="0"/>
              <a:t>  çoğunluğu (%69) yüksek doz </a:t>
            </a:r>
            <a:r>
              <a:rPr lang="tr-TR" dirty="0" err="1"/>
              <a:t>boost</a:t>
            </a:r>
            <a:r>
              <a:rPr lang="tr-TR" dirty="0"/>
              <a:t> bölgesinin dışındaydı.</a:t>
            </a:r>
          </a:p>
          <a:p>
            <a:pPr marL="342900" indent="-342900">
              <a:buFont typeface="Arial" panose="020B0604020202020204" pitchFamily="34" charset="0"/>
              <a:buChar char="•"/>
            </a:pPr>
            <a:r>
              <a:rPr lang="tr-TR" dirty="0"/>
              <a:t>Hastaların yaklaşık %20’sinde </a:t>
            </a:r>
            <a:r>
              <a:rPr lang="tr-TR" dirty="0" smtClean="0"/>
              <a:t>RT </a:t>
            </a:r>
            <a:r>
              <a:rPr lang="tr-TR" dirty="0"/>
              <a:t>alan dışı  </a:t>
            </a:r>
            <a:r>
              <a:rPr lang="tr-TR" dirty="0" err="1"/>
              <a:t>nüks</a:t>
            </a:r>
            <a:r>
              <a:rPr lang="tr-TR" dirty="0"/>
              <a:t> gözlenmiştir.</a:t>
            </a:r>
          </a:p>
          <a:p>
            <a:pPr marL="342900" indent="-342900">
              <a:buFont typeface="Arial" panose="020B0604020202020204" pitchFamily="34" charset="0"/>
              <a:buChar char="•"/>
            </a:pPr>
            <a:r>
              <a:rPr lang="tr-TR" dirty="0"/>
              <a:t>1 başarısız tedavi tamamen orijinal </a:t>
            </a:r>
            <a:r>
              <a:rPr lang="tr-TR" dirty="0" smtClean="0"/>
              <a:t>FLAIR hacminin </a:t>
            </a:r>
            <a:r>
              <a:rPr lang="tr-TR" dirty="0"/>
              <a:t>dışında meydana geldi.</a:t>
            </a:r>
          </a:p>
          <a:p>
            <a:pPr marL="342900" indent="-342900">
              <a:buFont typeface="Arial" panose="020B0604020202020204" pitchFamily="34" charset="0"/>
              <a:buChar char="•"/>
            </a:pPr>
            <a:r>
              <a:rPr lang="tr-TR" dirty="0" err="1"/>
              <a:t>Nüks</a:t>
            </a:r>
            <a:r>
              <a:rPr lang="tr-TR" dirty="0"/>
              <a:t> oranları, tek başına </a:t>
            </a:r>
            <a:r>
              <a:rPr lang="tr-TR" dirty="0" err="1">
                <a:ea typeface="+mn-lt"/>
                <a:cs typeface="+mn-lt"/>
              </a:rPr>
              <a:t>TV</a:t>
            </a:r>
            <a:r>
              <a:rPr lang="tr-TR" baseline="-25000" dirty="0" err="1">
                <a:ea typeface="+mn-lt"/>
                <a:cs typeface="+mn-lt"/>
              </a:rPr>
              <a:t>hcv</a:t>
            </a:r>
            <a:r>
              <a:rPr lang="tr-TR" baseline="-25000" dirty="0">
                <a:ea typeface="+mn-lt"/>
                <a:cs typeface="+mn-lt"/>
              </a:rPr>
              <a:t>  </a:t>
            </a:r>
            <a:r>
              <a:rPr lang="tr-TR" dirty="0" smtClean="0"/>
              <a:t>hacmine </a:t>
            </a:r>
            <a:r>
              <a:rPr lang="tr-TR" dirty="0" err="1"/>
              <a:t>boost</a:t>
            </a:r>
            <a:r>
              <a:rPr lang="tr-TR" dirty="0"/>
              <a:t> yapılan vakalarda kombine </a:t>
            </a:r>
            <a:r>
              <a:rPr lang="tr-TR" dirty="0" err="1">
                <a:ea typeface="+mn-lt"/>
                <a:cs typeface="+mn-lt"/>
              </a:rPr>
              <a:t>TV</a:t>
            </a:r>
            <a:r>
              <a:rPr lang="tr-TR" baseline="-25000" dirty="0" err="1">
                <a:ea typeface="+mn-lt"/>
                <a:cs typeface="+mn-lt"/>
              </a:rPr>
              <a:t>hcv</a:t>
            </a:r>
            <a:r>
              <a:rPr lang="tr-TR" baseline="-25000" dirty="0">
                <a:ea typeface="+mn-lt"/>
                <a:cs typeface="+mn-lt"/>
              </a:rPr>
              <a:t>  </a:t>
            </a:r>
            <a:r>
              <a:rPr lang="tr-TR" dirty="0">
                <a:ea typeface="+mn-lt"/>
                <a:cs typeface="+mn-lt"/>
              </a:rPr>
              <a:t>ve  </a:t>
            </a:r>
            <a:r>
              <a:rPr lang="tr-TR" dirty="0" err="1">
                <a:ea typeface="+mn-lt"/>
                <a:cs typeface="+mn-lt"/>
              </a:rPr>
              <a:t>TV</a:t>
            </a:r>
            <a:r>
              <a:rPr lang="tr-TR" baseline="-25000" dirty="0" err="1">
                <a:ea typeface="+mn-lt"/>
                <a:cs typeface="+mn-lt"/>
              </a:rPr>
              <a:t>cbv</a:t>
            </a:r>
            <a:r>
              <a:rPr lang="tr-TR" baseline="-25000" dirty="0">
                <a:ea typeface="+mn-lt"/>
                <a:cs typeface="+mn-lt"/>
              </a:rPr>
              <a:t> </a:t>
            </a:r>
            <a:r>
              <a:rPr lang="tr-TR" dirty="0" smtClean="0"/>
              <a:t>hacmine </a:t>
            </a:r>
            <a:r>
              <a:rPr lang="tr-TR" dirty="0" err="1"/>
              <a:t>boost</a:t>
            </a:r>
            <a:r>
              <a:rPr lang="tr-TR" dirty="0"/>
              <a:t> yapılan vakara göre daha </a:t>
            </a:r>
            <a:r>
              <a:rPr lang="tr-TR" dirty="0" smtClean="0"/>
              <a:t>fazladır.</a:t>
            </a:r>
            <a:endParaRPr lang="tr-TR" dirty="0"/>
          </a:p>
          <a:p>
            <a:pPr marL="342900" indent="-342900">
              <a:buFont typeface="Arial" panose="020B0604020202020204" pitchFamily="34" charset="0"/>
              <a:buChar char="•"/>
            </a:pPr>
            <a:r>
              <a:rPr lang="tr-TR" dirty="0"/>
              <a:t>PET çekilen 22 hastada medyan MTV 7 </a:t>
            </a:r>
            <a:r>
              <a:rPr lang="tr-TR" dirty="0" smtClean="0">
                <a:ea typeface="+mn-lt"/>
                <a:cs typeface="+mn-lt"/>
              </a:rPr>
              <a:t>cm</a:t>
            </a:r>
            <a:r>
              <a:rPr lang="tr-TR" baseline="30000" dirty="0" smtClean="0">
                <a:ea typeface="+mn-lt"/>
                <a:cs typeface="+mn-lt"/>
              </a:rPr>
              <a:t>3 </a:t>
            </a:r>
            <a:r>
              <a:rPr lang="tr-TR" dirty="0" smtClean="0"/>
              <a:t>idi</a:t>
            </a:r>
            <a:r>
              <a:rPr lang="tr-TR" dirty="0"/>
              <a:t>. </a:t>
            </a:r>
            <a:r>
              <a:rPr lang="tr-TR" dirty="0" err="1"/>
              <a:t>Recete</a:t>
            </a:r>
            <a:r>
              <a:rPr lang="tr-TR" dirty="0"/>
              <a:t> edilen 75 </a:t>
            </a:r>
            <a:r>
              <a:rPr lang="tr-TR" dirty="0" err="1"/>
              <a:t>Gy</a:t>
            </a:r>
            <a:r>
              <a:rPr lang="tr-TR" dirty="0"/>
              <a:t> dozun %95 ‘ini alan  medyan MTV %93 olup yetersiz sarım </a:t>
            </a:r>
            <a:r>
              <a:rPr lang="tr-TR" dirty="0" err="1"/>
              <a:t>nükslerle</a:t>
            </a:r>
            <a:r>
              <a:rPr lang="tr-TR" dirty="0"/>
              <a:t> ilişkili bulunmamıştır. </a:t>
            </a:r>
          </a:p>
        </p:txBody>
      </p:sp>
      <p:sp>
        <p:nvSpPr>
          <p:cNvPr id="4" name="Veri Yer Tutucusu 3">
            <a:extLst>
              <a:ext uri="{FF2B5EF4-FFF2-40B4-BE49-F238E27FC236}">
                <a16:creationId xmlns="" xmlns:a16="http://schemas.microsoft.com/office/drawing/2014/main" id="{A48A1800-EDFC-46CC-B67E-61B752774A13}"/>
              </a:ext>
            </a:extLst>
          </p:cNvPr>
          <p:cNvSpPr>
            <a:spLocks noGrp="1"/>
          </p:cNvSpPr>
          <p:nvPr>
            <p:ph type="dt" sz="half" idx="10"/>
          </p:nvPr>
        </p:nvSpPr>
        <p:spPr/>
        <p:txBody>
          <a:bodyPr/>
          <a:lstStyle/>
          <a:p>
            <a:fld id="{865ECB18-3D4A-41A5-BBEE-15BE5C49AAE3}" type="datetime1">
              <a:rPr lang="en-US" smtClean="0"/>
              <a:t>9/15/2021</a:t>
            </a:fld>
            <a:endParaRPr lang="en-US"/>
          </a:p>
        </p:txBody>
      </p:sp>
      <p:sp>
        <p:nvSpPr>
          <p:cNvPr id="5" name="Alt Bilgi Yer Tutucusu 4">
            <a:extLst>
              <a:ext uri="{FF2B5EF4-FFF2-40B4-BE49-F238E27FC236}">
                <a16:creationId xmlns="" xmlns:a16="http://schemas.microsoft.com/office/drawing/2014/main" id="{3B4D3E21-DF5F-4743-80AA-0FEC4AB27047}"/>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6515B56-DB73-4F18-8A8C-22819A388640}"/>
              </a:ext>
            </a:extLst>
          </p:cNvPr>
          <p:cNvSpPr>
            <a:spLocks noGrp="1"/>
          </p:cNvSpPr>
          <p:nvPr>
            <p:ph type="sldNum" sz="quarter" idx="12"/>
          </p:nvPr>
        </p:nvSpPr>
        <p:spPr/>
        <p:txBody>
          <a:bodyPr/>
          <a:lstStyle/>
          <a:p>
            <a:fld id="{60553ECD-7F6D-420D-93CA-D8D15EB427AC}" type="slidenum">
              <a:rPr lang="en-US" smtClean="0"/>
              <a:t>35</a:t>
            </a:fld>
            <a:endParaRPr lang="en-US"/>
          </a:p>
        </p:txBody>
      </p:sp>
    </p:spTree>
    <p:extLst>
      <p:ext uri="{BB962C8B-B14F-4D97-AF65-F5344CB8AC3E}">
        <p14:creationId xmlns:p14="http://schemas.microsoft.com/office/powerpoint/2010/main" val="2166899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5192B86-F345-4FFB-862B-B79526E59CD8}"/>
              </a:ext>
            </a:extLst>
          </p:cNvPr>
          <p:cNvSpPr>
            <a:spLocks noGrp="1"/>
          </p:cNvSpPr>
          <p:nvPr>
            <p:ph type="title"/>
          </p:nvPr>
        </p:nvSpPr>
        <p:spPr/>
        <p:txBody>
          <a:bodyPr/>
          <a:lstStyle/>
          <a:p>
            <a:endParaRPr lang="tr-TR"/>
          </a:p>
        </p:txBody>
      </p:sp>
      <p:sp>
        <p:nvSpPr>
          <p:cNvPr id="4" name="Veri Yer Tutucusu 3">
            <a:extLst>
              <a:ext uri="{FF2B5EF4-FFF2-40B4-BE49-F238E27FC236}">
                <a16:creationId xmlns="" xmlns:a16="http://schemas.microsoft.com/office/drawing/2014/main" id="{814C18DE-705D-4113-B860-0073DAAFEFDD}"/>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6649AD06-5D33-41F4-909A-7FD00B78212C}"/>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1FED8EB1-4145-4731-A3BB-F938BAAD4ACF}"/>
              </a:ext>
            </a:extLst>
          </p:cNvPr>
          <p:cNvSpPr>
            <a:spLocks noGrp="1"/>
          </p:cNvSpPr>
          <p:nvPr>
            <p:ph type="sldNum" sz="quarter" idx="12"/>
          </p:nvPr>
        </p:nvSpPr>
        <p:spPr/>
        <p:txBody>
          <a:bodyPr/>
          <a:lstStyle/>
          <a:p>
            <a:fld id="{60553ECD-7F6D-420D-93CA-D8D15EB427AC}" type="slidenum">
              <a:rPr lang="en-US" smtClean="0"/>
              <a:t>36</a:t>
            </a:fld>
            <a:endParaRPr lang="en-US"/>
          </a:p>
        </p:txBody>
      </p:sp>
      <p:pic>
        <p:nvPicPr>
          <p:cNvPr id="10" name="İçerik Yer Tutucusu 9"/>
          <p:cNvPicPr>
            <a:picLocks noGrp="1" noChangeAspect="1"/>
          </p:cNvPicPr>
          <p:nvPr>
            <p:ph idx="1"/>
          </p:nvPr>
        </p:nvPicPr>
        <p:blipFill rotWithShape="1">
          <a:blip r:embed="rId2"/>
          <a:srcRect l="12418" t="19627" r="36093" b="17697"/>
          <a:stretch/>
        </p:blipFill>
        <p:spPr>
          <a:xfrm>
            <a:off x="1242645" y="117231"/>
            <a:ext cx="9577755" cy="6177790"/>
          </a:xfrm>
          <a:prstGeom prst="rect">
            <a:avLst/>
          </a:prstGeom>
        </p:spPr>
      </p:pic>
    </p:spTree>
    <p:extLst>
      <p:ext uri="{BB962C8B-B14F-4D97-AF65-F5344CB8AC3E}">
        <p14:creationId xmlns:p14="http://schemas.microsoft.com/office/powerpoint/2010/main" val="325473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8011" y="1136669"/>
            <a:ext cx="10634472" cy="329692"/>
          </a:xfrm>
        </p:spPr>
        <p:txBody>
          <a:bodyPr>
            <a:normAutofit fontScale="90000"/>
          </a:bodyPr>
          <a:lstStyle/>
          <a:p>
            <a:r>
              <a:rPr lang="tr-TR" sz="2800" b="1" dirty="0"/>
              <a:t>SONUÇLAR</a:t>
            </a:r>
            <a:r>
              <a:rPr lang="tr-TR" sz="2800" b="1" dirty="0">
                <a:cs typeface="Calibri Light"/>
              </a:rPr>
              <a:t/>
            </a:r>
            <a:br>
              <a:rPr lang="tr-TR" sz="2800" b="1" dirty="0">
                <a:cs typeface="Calibri Light"/>
              </a:rPr>
            </a:br>
            <a:r>
              <a:rPr lang="tr-TR" sz="2800" b="1" dirty="0" err="1"/>
              <a:t>Toksisite,tedavi</a:t>
            </a:r>
            <a:r>
              <a:rPr lang="tr-TR" sz="2800" b="1" dirty="0"/>
              <a:t> etkisi ve kurtarma tedavileri</a:t>
            </a:r>
          </a:p>
        </p:txBody>
      </p:sp>
      <p:sp>
        <p:nvSpPr>
          <p:cNvPr id="3" name="İçerik Yer Tutucusu 2"/>
          <p:cNvSpPr>
            <a:spLocks noGrp="1"/>
          </p:cNvSpPr>
          <p:nvPr>
            <p:ph idx="1"/>
          </p:nvPr>
        </p:nvSpPr>
        <p:spPr>
          <a:xfrm>
            <a:off x="341923" y="1752257"/>
            <a:ext cx="10506991" cy="5003291"/>
          </a:xfrm>
        </p:spPr>
        <p:txBody>
          <a:bodyPr vert="horz" lIns="91440" tIns="45720" rIns="91440" bIns="45720" rtlCol="0" anchor="t">
            <a:normAutofit/>
          </a:bodyPr>
          <a:lstStyle/>
          <a:p>
            <a:pPr marL="342900" indent="-342900">
              <a:buFont typeface="Arial" panose="020B0604020202020204" pitchFamily="34" charset="0"/>
              <a:buChar char="•"/>
            </a:pPr>
            <a:r>
              <a:rPr lang="tr-TR" dirty="0"/>
              <a:t>10 hastada </a:t>
            </a:r>
            <a:r>
              <a:rPr lang="tr-TR" dirty="0" err="1"/>
              <a:t>kemoradyoterapiden</a:t>
            </a:r>
            <a:r>
              <a:rPr lang="tr-TR" dirty="0"/>
              <a:t> ortalama 3 ay sonra </a:t>
            </a:r>
            <a:r>
              <a:rPr lang="tr-TR" dirty="0" err="1"/>
              <a:t>psödoprogresyon</a:t>
            </a:r>
            <a:r>
              <a:rPr lang="tr-TR" dirty="0"/>
              <a:t> </a:t>
            </a:r>
            <a:r>
              <a:rPr lang="tr-TR" dirty="0" smtClean="0"/>
              <a:t>görülmüştür..(</a:t>
            </a:r>
            <a:r>
              <a:rPr lang="tr-TR" dirty="0"/>
              <a:t>kontrast artışı ve-veya sinyal yoğunluğunda artış) </a:t>
            </a:r>
          </a:p>
          <a:p>
            <a:pPr marL="342900" indent="-342900">
              <a:buFont typeface="Arial" panose="020B0604020202020204" pitchFamily="34" charset="0"/>
              <a:buChar char="•"/>
            </a:pPr>
            <a:r>
              <a:rPr lang="tr-TR" dirty="0"/>
              <a:t>Bu olguların 4’ü </a:t>
            </a:r>
            <a:r>
              <a:rPr lang="tr-TR" dirty="0" err="1"/>
              <a:t>asemptomatik</a:t>
            </a:r>
            <a:r>
              <a:rPr lang="tr-TR" dirty="0"/>
              <a:t> radyografik bulgulardı.3 hastada </a:t>
            </a:r>
            <a:r>
              <a:rPr lang="tr-TR" dirty="0" err="1"/>
              <a:t>steroid</a:t>
            </a:r>
            <a:r>
              <a:rPr lang="tr-TR" dirty="0"/>
              <a:t> dozu arttırılması gerekti ve 2 hastaya </a:t>
            </a:r>
            <a:r>
              <a:rPr lang="tr-TR" dirty="0" err="1"/>
              <a:t>bevacizumab</a:t>
            </a:r>
            <a:r>
              <a:rPr lang="tr-TR" dirty="0"/>
              <a:t> </a:t>
            </a:r>
            <a:r>
              <a:rPr lang="tr-TR" dirty="0" smtClean="0"/>
              <a:t>başlanmıştır.</a:t>
            </a:r>
            <a:endParaRPr lang="tr-TR" dirty="0"/>
          </a:p>
          <a:p>
            <a:pPr marL="342900" indent="-342900">
              <a:buFont typeface="Arial" panose="020B0604020202020204" pitchFamily="34" charset="0"/>
              <a:buChar char="•"/>
            </a:pPr>
            <a:r>
              <a:rPr lang="tr-TR" dirty="0"/>
              <a:t>Bir hastada sol </a:t>
            </a:r>
            <a:r>
              <a:rPr lang="tr-TR" dirty="0" err="1"/>
              <a:t>frontal</a:t>
            </a:r>
            <a:r>
              <a:rPr lang="tr-TR" dirty="0"/>
              <a:t> lobun büyük kısmını kaplayan </a:t>
            </a:r>
            <a:r>
              <a:rPr lang="tr-TR" dirty="0" smtClean="0"/>
              <a:t>MGMT </a:t>
            </a:r>
            <a:r>
              <a:rPr lang="tr-TR" dirty="0" err="1"/>
              <a:t>metillenmiş</a:t>
            </a:r>
            <a:r>
              <a:rPr lang="tr-TR" dirty="0"/>
              <a:t> bir tümörü mevcuttu ve radyoterapi sırasında yaygın </a:t>
            </a:r>
            <a:r>
              <a:rPr lang="tr-TR" dirty="0" err="1"/>
              <a:t>serebral</a:t>
            </a:r>
            <a:r>
              <a:rPr lang="tr-TR" dirty="0"/>
              <a:t> ödem </a:t>
            </a:r>
            <a:r>
              <a:rPr lang="tr-TR" dirty="0" err="1"/>
              <a:t>gelişti.Bu</a:t>
            </a:r>
            <a:r>
              <a:rPr lang="tr-TR" dirty="0"/>
              <a:t> nedenle radyoterapi erkenden kesildi hasta cerrahiye </a:t>
            </a:r>
            <a:r>
              <a:rPr lang="tr-TR" dirty="0" smtClean="0"/>
              <a:t>alınmıştır. </a:t>
            </a:r>
            <a:r>
              <a:rPr lang="tr-TR" dirty="0" err="1" smtClean="0"/>
              <a:t>Bevacizumablı</a:t>
            </a:r>
            <a:r>
              <a:rPr lang="tr-TR" dirty="0" smtClean="0"/>
              <a:t> </a:t>
            </a:r>
            <a:r>
              <a:rPr lang="tr-TR" dirty="0"/>
              <a:t>veya </a:t>
            </a:r>
            <a:r>
              <a:rPr lang="tr-TR" dirty="0" err="1"/>
              <a:t>bevacizumabsız</a:t>
            </a:r>
            <a:r>
              <a:rPr lang="tr-TR" dirty="0"/>
              <a:t> </a:t>
            </a:r>
            <a:r>
              <a:rPr lang="tr-TR" dirty="0" err="1"/>
              <a:t>steroidlerle</a:t>
            </a:r>
            <a:r>
              <a:rPr lang="tr-TR" dirty="0"/>
              <a:t> tedavi edilen </a:t>
            </a:r>
            <a:r>
              <a:rPr lang="tr-TR" dirty="0" smtClean="0"/>
              <a:t>MGMT </a:t>
            </a:r>
            <a:r>
              <a:rPr lang="tr-TR" dirty="0" err="1"/>
              <a:t>metillenmiş</a:t>
            </a:r>
            <a:r>
              <a:rPr lang="tr-TR" dirty="0"/>
              <a:t> tümörlü hastalarda erken nörolojik bulguların yüzde 50’si </a:t>
            </a:r>
            <a:r>
              <a:rPr lang="tr-TR" dirty="0" err="1"/>
              <a:t>serebral</a:t>
            </a:r>
            <a:r>
              <a:rPr lang="tr-TR" dirty="0"/>
              <a:t> ödem ile </a:t>
            </a:r>
            <a:r>
              <a:rPr lang="tr-TR" dirty="0" smtClean="0"/>
              <a:t>ilişkilidir.</a:t>
            </a:r>
            <a:endParaRPr lang="tr-TR" dirty="0"/>
          </a:p>
          <a:p>
            <a:pPr marL="342900" indent="-342900">
              <a:buFont typeface="Arial" panose="020B0604020202020204" pitchFamily="34" charset="0"/>
              <a:buChar char="•"/>
            </a:pPr>
            <a:r>
              <a:rPr lang="tr-TR" dirty="0"/>
              <a:t>İki geç ve </a:t>
            </a:r>
            <a:r>
              <a:rPr lang="tr-TR" dirty="0" err="1"/>
              <a:t>irreversibl</a:t>
            </a:r>
            <a:r>
              <a:rPr lang="tr-TR" dirty="0"/>
              <a:t> nörolojik </a:t>
            </a:r>
            <a:r>
              <a:rPr lang="tr-TR" dirty="0" err="1" smtClean="0"/>
              <a:t>toksisite</a:t>
            </a:r>
            <a:r>
              <a:rPr lang="tr-TR" dirty="0" smtClean="0"/>
              <a:t> </a:t>
            </a:r>
            <a:r>
              <a:rPr lang="tr-TR" dirty="0" err="1"/>
              <a:t>gözlendi.Bir</a:t>
            </a:r>
            <a:r>
              <a:rPr lang="tr-TR" dirty="0"/>
              <a:t> hastanın radyografik değişiklik olmadan başlangıçtan itibaren nöbetleri giderek </a:t>
            </a:r>
            <a:r>
              <a:rPr lang="tr-TR" dirty="0" err="1"/>
              <a:t>kötüleşti.Diğer</a:t>
            </a:r>
            <a:r>
              <a:rPr lang="tr-TR" dirty="0"/>
              <a:t> hasta ise giderek kötüleşen nörolojik semptomları ve biyopsi ile doğrulanmış nekrozu </a:t>
            </a:r>
            <a:r>
              <a:rPr lang="tr-TR" dirty="0" smtClean="0"/>
              <a:t>mevcuttur</a:t>
            </a:r>
            <a:r>
              <a:rPr lang="tr-TR" dirty="0"/>
              <a:t>.</a:t>
            </a:r>
            <a:endParaRPr lang="tr-TR" dirty="0"/>
          </a:p>
        </p:txBody>
      </p:sp>
      <p:sp>
        <p:nvSpPr>
          <p:cNvPr id="4" name="Veri Yer Tutucusu 3">
            <a:extLst>
              <a:ext uri="{FF2B5EF4-FFF2-40B4-BE49-F238E27FC236}">
                <a16:creationId xmlns="" xmlns:a16="http://schemas.microsoft.com/office/drawing/2014/main" id="{A5429DFC-5E40-49EA-ABF4-8E86A6DA08B3}"/>
              </a:ext>
            </a:extLst>
          </p:cNvPr>
          <p:cNvSpPr>
            <a:spLocks noGrp="1"/>
          </p:cNvSpPr>
          <p:nvPr>
            <p:ph type="dt" sz="half" idx="10"/>
          </p:nvPr>
        </p:nvSpPr>
        <p:spPr/>
        <p:txBody>
          <a:bodyPr/>
          <a:lstStyle/>
          <a:p>
            <a:fld id="{BA5AEA37-AB24-48A5-9D02-D57BAB0B9724}" type="datetime1">
              <a:rPr lang="en-US" smtClean="0"/>
              <a:t>9/15/2021</a:t>
            </a:fld>
            <a:endParaRPr lang="en-US"/>
          </a:p>
        </p:txBody>
      </p:sp>
      <p:sp>
        <p:nvSpPr>
          <p:cNvPr id="5" name="Alt Bilgi Yer Tutucusu 4">
            <a:extLst>
              <a:ext uri="{FF2B5EF4-FFF2-40B4-BE49-F238E27FC236}">
                <a16:creationId xmlns="" xmlns:a16="http://schemas.microsoft.com/office/drawing/2014/main" id="{9B9B1D1C-10EA-4F8A-98C9-1FC0E7C21DC4}"/>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836C54D-857F-4DAE-9B1B-3D381005C53E}"/>
              </a:ext>
            </a:extLst>
          </p:cNvPr>
          <p:cNvSpPr>
            <a:spLocks noGrp="1"/>
          </p:cNvSpPr>
          <p:nvPr>
            <p:ph type="sldNum" sz="quarter" idx="12"/>
          </p:nvPr>
        </p:nvSpPr>
        <p:spPr/>
        <p:txBody>
          <a:bodyPr/>
          <a:lstStyle/>
          <a:p>
            <a:fld id="{60553ECD-7F6D-420D-93CA-D8D15EB427AC}" type="slidenum">
              <a:rPr lang="en-US" smtClean="0"/>
              <a:t>37</a:t>
            </a:fld>
            <a:endParaRPr lang="en-US"/>
          </a:p>
        </p:txBody>
      </p:sp>
    </p:spTree>
    <p:extLst>
      <p:ext uri="{BB962C8B-B14F-4D97-AF65-F5344CB8AC3E}">
        <p14:creationId xmlns:p14="http://schemas.microsoft.com/office/powerpoint/2010/main" val="1672861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5492" y="2052515"/>
            <a:ext cx="10506991" cy="5257291"/>
          </a:xfrm>
        </p:spPr>
        <p:txBody>
          <a:bodyPr vert="horz" lIns="91440" tIns="45720" rIns="91440" bIns="45720" rtlCol="0" anchor="t">
            <a:normAutofit/>
          </a:bodyPr>
          <a:lstStyle/>
          <a:p>
            <a:pPr marL="342900" indent="-342900">
              <a:buFont typeface="Arial" panose="020B0604020202020204" pitchFamily="34" charset="0"/>
              <a:buChar char="•"/>
            </a:pPr>
            <a:r>
              <a:rPr lang="tr-TR" dirty="0" err="1"/>
              <a:t>Progresyonda</a:t>
            </a:r>
            <a:r>
              <a:rPr lang="tr-TR" dirty="0"/>
              <a:t> 12 hasta (%75) sistemik tedavi aldı; bunların %58’i </a:t>
            </a:r>
            <a:r>
              <a:rPr lang="tr-TR" dirty="0" err="1"/>
              <a:t>bevacizumab</a:t>
            </a:r>
            <a:r>
              <a:rPr lang="tr-TR" dirty="0"/>
              <a:t> ile birlikte veya tek başına </a:t>
            </a:r>
            <a:r>
              <a:rPr lang="tr-TR" dirty="0" err="1"/>
              <a:t>nitrozüre</a:t>
            </a:r>
            <a:r>
              <a:rPr lang="tr-TR" dirty="0"/>
              <a:t> veya </a:t>
            </a:r>
            <a:r>
              <a:rPr lang="tr-TR" dirty="0" err="1"/>
              <a:t>alkilleyici</a:t>
            </a:r>
            <a:r>
              <a:rPr lang="tr-TR" dirty="0"/>
              <a:t> KT almış ve %42’si sadece </a:t>
            </a:r>
            <a:r>
              <a:rPr lang="tr-TR" dirty="0" err="1"/>
              <a:t>bevacizumab</a:t>
            </a:r>
            <a:r>
              <a:rPr lang="tr-TR" dirty="0"/>
              <a:t> almıştır.</a:t>
            </a:r>
          </a:p>
          <a:p>
            <a:pPr marL="342900" indent="-342900">
              <a:buFont typeface="Arial" panose="020B0604020202020204" pitchFamily="34" charset="0"/>
              <a:buChar char="•"/>
            </a:pPr>
            <a:r>
              <a:rPr lang="tr-TR" dirty="0"/>
              <a:t>Sadece 4 hasta (%25)’ya </a:t>
            </a:r>
            <a:r>
              <a:rPr lang="tr-TR" dirty="0" err="1"/>
              <a:t>progresyon</a:t>
            </a:r>
            <a:r>
              <a:rPr lang="tr-TR" dirty="0"/>
              <a:t> nedeniyle rezeksiyon yapılmış olup  2 hasta ise yeniden ışınlanmıştır.</a:t>
            </a:r>
          </a:p>
          <a:p>
            <a:pPr marL="342900" indent="-342900">
              <a:buFont typeface="Arial" panose="020B0604020202020204" pitchFamily="34" charset="0"/>
              <a:buChar char="•"/>
            </a:pPr>
            <a:endParaRPr lang="tr-TR" dirty="0"/>
          </a:p>
        </p:txBody>
      </p:sp>
      <p:sp>
        <p:nvSpPr>
          <p:cNvPr id="2" name="Veri Yer Tutucusu 1">
            <a:extLst>
              <a:ext uri="{FF2B5EF4-FFF2-40B4-BE49-F238E27FC236}">
                <a16:creationId xmlns="" xmlns:a16="http://schemas.microsoft.com/office/drawing/2014/main" id="{672E00B9-332E-4E40-A449-2B8E4E1DD70D}"/>
              </a:ext>
            </a:extLst>
          </p:cNvPr>
          <p:cNvSpPr>
            <a:spLocks noGrp="1"/>
          </p:cNvSpPr>
          <p:nvPr>
            <p:ph type="dt" sz="half" idx="10"/>
          </p:nvPr>
        </p:nvSpPr>
        <p:spPr/>
        <p:txBody>
          <a:bodyPr/>
          <a:lstStyle/>
          <a:p>
            <a:fld id="{25EC8519-4BEA-4A6D-870B-7904D9DD7302}" type="datetime1">
              <a:rPr lang="en-US" smtClean="0"/>
              <a:t>9/15/2021</a:t>
            </a:fld>
            <a:endParaRPr lang="en-US"/>
          </a:p>
        </p:txBody>
      </p:sp>
      <p:sp>
        <p:nvSpPr>
          <p:cNvPr id="4" name="Alt Bilgi Yer Tutucusu 3">
            <a:extLst>
              <a:ext uri="{FF2B5EF4-FFF2-40B4-BE49-F238E27FC236}">
                <a16:creationId xmlns="" xmlns:a16="http://schemas.microsoft.com/office/drawing/2014/main" id="{DA8C7867-6CC3-49D8-8547-9F200FD29B34}"/>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EA835F4A-5638-40BC-B615-0EA8FA619E40}"/>
              </a:ext>
            </a:extLst>
          </p:cNvPr>
          <p:cNvSpPr>
            <a:spLocks noGrp="1"/>
          </p:cNvSpPr>
          <p:nvPr>
            <p:ph type="sldNum" sz="quarter" idx="12"/>
          </p:nvPr>
        </p:nvSpPr>
        <p:spPr/>
        <p:txBody>
          <a:bodyPr/>
          <a:lstStyle/>
          <a:p>
            <a:fld id="{60553ECD-7F6D-420D-93CA-D8D15EB427AC}" type="slidenum">
              <a:rPr lang="en-US" smtClean="0"/>
              <a:t>38</a:t>
            </a:fld>
            <a:endParaRPr lang="en-US"/>
          </a:p>
        </p:txBody>
      </p:sp>
      <p:sp>
        <p:nvSpPr>
          <p:cNvPr id="6" name="Dikdörtgen 5"/>
          <p:cNvSpPr/>
          <p:nvPr/>
        </p:nvSpPr>
        <p:spPr>
          <a:xfrm>
            <a:off x="973016" y="921288"/>
            <a:ext cx="6096000" cy="830997"/>
          </a:xfrm>
          <a:prstGeom prst="rect">
            <a:avLst/>
          </a:prstGeom>
        </p:spPr>
        <p:txBody>
          <a:bodyPr>
            <a:spAutoFit/>
          </a:bodyPr>
          <a:lstStyle/>
          <a:p>
            <a:r>
              <a:rPr lang="tr-TR" sz="2400" b="1" dirty="0"/>
              <a:t>SONUÇLAR</a:t>
            </a:r>
            <a:r>
              <a:rPr lang="tr-TR" sz="2400" b="1" dirty="0">
                <a:cs typeface="Calibri Light"/>
              </a:rPr>
              <a:t/>
            </a:r>
            <a:br>
              <a:rPr lang="tr-TR" sz="2400" b="1" dirty="0">
                <a:cs typeface="Calibri Light"/>
              </a:rPr>
            </a:br>
            <a:r>
              <a:rPr lang="tr-TR" sz="2400" b="1" dirty="0" err="1"/>
              <a:t>Toksisite,tedavi</a:t>
            </a:r>
            <a:r>
              <a:rPr lang="tr-TR" sz="2400" b="1" dirty="0"/>
              <a:t> etkisi ve kurtarma tedavileri</a:t>
            </a:r>
            <a:endParaRPr lang="tr-TR" sz="2400" dirty="0"/>
          </a:p>
        </p:txBody>
      </p:sp>
    </p:spTree>
    <p:extLst>
      <p:ext uri="{BB962C8B-B14F-4D97-AF65-F5344CB8AC3E}">
        <p14:creationId xmlns:p14="http://schemas.microsoft.com/office/powerpoint/2010/main" val="262640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119" y="1279853"/>
            <a:ext cx="10634472" cy="431292"/>
          </a:xfrm>
        </p:spPr>
        <p:txBody>
          <a:bodyPr>
            <a:normAutofit fontScale="90000"/>
          </a:bodyPr>
          <a:lstStyle/>
          <a:p>
            <a:r>
              <a:rPr lang="tr-TR" sz="3200" b="1"/>
              <a:t>SONUÇLAR</a:t>
            </a:r>
            <a:r>
              <a:rPr lang="tr-TR" sz="3200" b="1">
                <a:cs typeface="Calibri Light"/>
              </a:rPr>
              <a:t/>
            </a:r>
            <a:br>
              <a:rPr lang="tr-TR" sz="3200" b="1">
                <a:cs typeface="Calibri Light"/>
              </a:rPr>
            </a:br>
            <a:r>
              <a:rPr lang="tr-TR" sz="3200" b="1" err="1"/>
              <a:t>Nörokognitif</a:t>
            </a:r>
            <a:r>
              <a:rPr lang="tr-TR" sz="3200" b="1"/>
              <a:t> fonksiyonla</a:t>
            </a:r>
            <a:r>
              <a:rPr lang="tr-TR" sz="2800"/>
              <a:t>r</a:t>
            </a:r>
            <a:br>
              <a:rPr lang="tr-TR" sz="2800"/>
            </a:br>
            <a:endParaRPr lang="tr-TR" sz="2800"/>
          </a:p>
        </p:txBody>
      </p:sp>
      <p:sp>
        <p:nvSpPr>
          <p:cNvPr id="3" name="İçerik Yer Tutucusu 2"/>
          <p:cNvSpPr>
            <a:spLocks noGrp="1"/>
          </p:cNvSpPr>
          <p:nvPr>
            <p:ph idx="1"/>
          </p:nvPr>
        </p:nvSpPr>
        <p:spPr>
          <a:xfrm>
            <a:off x="425091" y="2036553"/>
            <a:ext cx="10506991" cy="5079491"/>
          </a:xfrm>
        </p:spPr>
        <p:txBody>
          <a:bodyPr/>
          <a:lstStyle/>
          <a:p>
            <a:pPr marL="342900" indent="-342900">
              <a:buFont typeface="Arial" panose="020B0604020202020204" pitchFamily="34" charset="0"/>
              <a:buChar char="•"/>
            </a:pPr>
            <a:r>
              <a:rPr lang="tr-TR"/>
              <a:t>Hastaların çok azında tedaviden 1 ay sonra öğrenme ve </a:t>
            </a:r>
            <a:r>
              <a:rPr lang="tr-TR" err="1"/>
              <a:t>bellekte,sözel</a:t>
            </a:r>
            <a:r>
              <a:rPr lang="tr-TR"/>
              <a:t> </a:t>
            </a:r>
            <a:r>
              <a:rPr lang="tr-TR" err="1"/>
              <a:t>akıcılıkta,işlem</a:t>
            </a:r>
            <a:r>
              <a:rPr lang="tr-TR"/>
              <a:t> hızında ve yürütme işlevinde bozulma görüldü.</a:t>
            </a:r>
          </a:p>
          <a:p>
            <a:pPr marL="342900" indent="-342900">
              <a:buFont typeface="Arial" panose="020B0604020202020204" pitchFamily="34" charset="0"/>
              <a:buChar char="•"/>
            </a:pPr>
            <a:r>
              <a:rPr lang="tr-TR"/>
              <a:t>Genel olarak sübjektif değerlendirmelerde ve objektif </a:t>
            </a:r>
            <a:r>
              <a:rPr lang="tr-TR" err="1"/>
              <a:t>nörobilişsel</a:t>
            </a:r>
            <a:r>
              <a:rPr lang="tr-TR"/>
              <a:t> testlerde tedaviden 1 ve 7 ay sonra bozulma oranları standart tedaviden sonraki oranlara benzerdi.</a:t>
            </a:r>
          </a:p>
        </p:txBody>
      </p:sp>
      <p:sp>
        <p:nvSpPr>
          <p:cNvPr id="4" name="Veri Yer Tutucusu 3">
            <a:extLst>
              <a:ext uri="{FF2B5EF4-FFF2-40B4-BE49-F238E27FC236}">
                <a16:creationId xmlns="" xmlns:a16="http://schemas.microsoft.com/office/drawing/2014/main" id="{0F96DFB9-CDC1-43F4-BC56-00EA78F69D72}"/>
              </a:ext>
            </a:extLst>
          </p:cNvPr>
          <p:cNvSpPr>
            <a:spLocks noGrp="1"/>
          </p:cNvSpPr>
          <p:nvPr>
            <p:ph type="dt" sz="half" idx="10"/>
          </p:nvPr>
        </p:nvSpPr>
        <p:spPr/>
        <p:txBody>
          <a:bodyPr/>
          <a:lstStyle/>
          <a:p>
            <a:fld id="{264B9ABC-ABE1-47E1-BCC6-F89CCF64F35B}" type="datetime1">
              <a:rPr lang="en-US" smtClean="0"/>
              <a:t>9/15/2021</a:t>
            </a:fld>
            <a:endParaRPr lang="en-US"/>
          </a:p>
        </p:txBody>
      </p:sp>
      <p:sp>
        <p:nvSpPr>
          <p:cNvPr id="5" name="Alt Bilgi Yer Tutucusu 4">
            <a:extLst>
              <a:ext uri="{FF2B5EF4-FFF2-40B4-BE49-F238E27FC236}">
                <a16:creationId xmlns="" xmlns:a16="http://schemas.microsoft.com/office/drawing/2014/main" id="{D340EAF6-5010-4F6E-A76E-A500FDE60FB7}"/>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3CA6D445-67B6-483B-9020-78C2723B1C22}"/>
              </a:ext>
            </a:extLst>
          </p:cNvPr>
          <p:cNvSpPr>
            <a:spLocks noGrp="1"/>
          </p:cNvSpPr>
          <p:nvPr>
            <p:ph type="sldNum" sz="quarter" idx="12"/>
          </p:nvPr>
        </p:nvSpPr>
        <p:spPr/>
        <p:txBody>
          <a:bodyPr/>
          <a:lstStyle/>
          <a:p>
            <a:fld id="{60553ECD-7F6D-420D-93CA-D8D15EB427AC}" type="slidenum">
              <a:rPr lang="en-US" smtClean="0"/>
              <a:t>39</a:t>
            </a:fld>
            <a:endParaRPr lang="en-US"/>
          </a:p>
        </p:txBody>
      </p:sp>
    </p:spTree>
    <p:extLst>
      <p:ext uri="{BB962C8B-B14F-4D97-AF65-F5344CB8AC3E}">
        <p14:creationId xmlns:p14="http://schemas.microsoft.com/office/powerpoint/2010/main" val="423377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38F99CC-F934-408B-BF5C-97D3A32E5C9B}"/>
              </a:ext>
            </a:extLst>
          </p:cNvPr>
          <p:cNvSpPr>
            <a:spLocks noGrp="1"/>
          </p:cNvSpPr>
          <p:nvPr>
            <p:ph type="title"/>
          </p:nvPr>
        </p:nvSpPr>
        <p:spPr>
          <a:xfrm>
            <a:off x="482600" y="576626"/>
            <a:ext cx="10634472" cy="855657"/>
          </a:xfrm>
        </p:spPr>
        <p:txBody>
          <a:bodyPr/>
          <a:lstStyle/>
          <a:p>
            <a:r>
              <a:rPr lang="tr-TR"/>
              <a:t>GİRİŞ</a:t>
            </a:r>
          </a:p>
        </p:txBody>
      </p:sp>
      <p:sp>
        <p:nvSpPr>
          <p:cNvPr id="3" name="İçerik Yer Tutucusu 2">
            <a:extLst>
              <a:ext uri="{FF2B5EF4-FFF2-40B4-BE49-F238E27FC236}">
                <a16:creationId xmlns="" xmlns:a16="http://schemas.microsoft.com/office/drawing/2014/main" id="{0C93A275-023F-4651-86C4-DF6C06BA5CF8}"/>
              </a:ext>
            </a:extLst>
          </p:cNvPr>
          <p:cNvSpPr>
            <a:spLocks noGrp="1"/>
          </p:cNvSpPr>
          <p:nvPr>
            <p:ph idx="1"/>
          </p:nvPr>
        </p:nvSpPr>
        <p:spPr>
          <a:xfrm>
            <a:off x="482600" y="1996338"/>
            <a:ext cx="10506991" cy="4297975"/>
          </a:xfrm>
        </p:spPr>
        <p:txBody>
          <a:bodyPr vert="horz" lIns="91440" tIns="45720" rIns="91440" bIns="45720" rtlCol="0" anchor="t">
            <a:normAutofit/>
          </a:bodyPr>
          <a:lstStyle/>
          <a:p>
            <a:pPr marL="342900" indent="-342900">
              <a:buChar char="•"/>
            </a:pPr>
            <a:r>
              <a:rPr lang="tr-TR" dirty="0" err="1"/>
              <a:t>Glioblastome</a:t>
            </a:r>
            <a:r>
              <a:rPr lang="tr-TR" dirty="0"/>
              <a:t> </a:t>
            </a:r>
            <a:r>
              <a:rPr lang="tr-TR" dirty="0" err="1"/>
              <a:t>multiforme</a:t>
            </a:r>
            <a:r>
              <a:rPr lang="tr-TR" dirty="0"/>
              <a:t> hastaları için temel biyolojik özellikleri saptamada ileri görüntüleme teknikleri anatomik </a:t>
            </a:r>
            <a:r>
              <a:rPr lang="tr-TR" dirty="0" err="1"/>
              <a:t>magnetik</a:t>
            </a:r>
            <a:r>
              <a:rPr lang="tr-TR" dirty="0"/>
              <a:t> rezonans </a:t>
            </a:r>
            <a:r>
              <a:rPr lang="tr-TR" dirty="0" err="1"/>
              <a:t>goruntulemeden</a:t>
            </a:r>
            <a:r>
              <a:rPr lang="tr-TR" dirty="0"/>
              <a:t> daha iyi bir performansa sahiptir.</a:t>
            </a:r>
          </a:p>
          <a:p>
            <a:pPr marL="342900" indent="-342900">
              <a:buChar char="•"/>
            </a:pPr>
            <a:r>
              <a:rPr lang="tr-TR" dirty="0"/>
              <a:t>Ancak </a:t>
            </a:r>
            <a:r>
              <a:rPr lang="tr-TR" dirty="0" err="1"/>
              <a:t>boyle</a:t>
            </a:r>
            <a:r>
              <a:rPr lang="tr-TR" dirty="0"/>
              <a:t> bir </a:t>
            </a:r>
            <a:r>
              <a:rPr lang="tr-TR" dirty="0" err="1"/>
              <a:t>goruntuleme</a:t>
            </a:r>
            <a:r>
              <a:rPr lang="tr-TR" dirty="0"/>
              <a:t> </a:t>
            </a:r>
            <a:r>
              <a:rPr lang="tr-TR" dirty="0" err="1"/>
              <a:t>biyobelirteci</a:t>
            </a:r>
            <a:r>
              <a:rPr lang="tr-TR" dirty="0"/>
              <a:t> bu hastalık için standart tedaviye entegre edilememiştir.</a:t>
            </a:r>
          </a:p>
          <a:p>
            <a:pPr marL="342900" indent="-342900">
              <a:buChar char="•"/>
            </a:pPr>
            <a:r>
              <a:rPr lang="tr-TR" dirty="0"/>
              <a:t>Tedaviye dirençli bir </a:t>
            </a:r>
            <a:r>
              <a:rPr lang="tr-TR" dirty="0" err="1"/>
              <a:t>fenotipin</a:t>
            </a:r>
            <a:r>
              <a:rPr lang="tr-TR" dirty="0"/>
              <a:t> tedavi </a:t>
            </a:r>
            <a:r>
              <a:rPr lang="tr-TR" dirty="0" err="1"/>
              <a:t>öncesinde,sırasında</a:t>
            </a:r>
            <a:r>
              <a:rPr lang="tr-TR" dirty="0"/>
              <a:t> ve sonrasında tanımlanmasını tedavi süresince izlemini sağlayan ileri görüntüleme yöntemlerinin geliştirilmesi </a:t>
            </a:r>
            <a:r>
              <a:rPr lang="tr-TR" dirty="0" err="1"/>
              <a:t>GBM'li</a:t>
            </a:r>
            <a:r>
              <a:rPr lang="tr-TR" dirty="0"/>
              <a:t> hastalarda </a:t>
            </a:r>
            <a:r>
              <a:rPr lang="tr-TR" dirty="0" err="1"/>
              <a:t>sonucları</a:t>
            </a:r>
            <a:r>
              <a:rPr lang="tr-TR" dirty="0"/>
              <a:t> iyileştirmeye </a:t>
            </a:r>
            <a:r>
              <a:rPr lang="tr-TR" dirty="0" err="1"/>
              <a:t>yonelik</a:t>
            </a:r>
            <a:r>
              <a:rPr lang="tr-TR" dirty="0"/>
              <a:t> </a:t>
            </a:r>
            <a:r>
              <a:rPr lang="tr-TR" dirty="0" err="1"/>
              <a:t>onemli</a:t>
            </a:r>
            <a:r>
              <a:rPr lang="tr-TR" dirty="0"/>
              <a:t> bir adimdir.</a:t>
            </a:r>
          </a:p>
          <a:p>
            <a:pPr marL="342900" indent="-342900">
              <a:buChar char="•"/>
            </a:pPr>
            <a:r>
              <a:rPr lang="tr-TR" dirty="0"/>
              <a:t>İleri </a:t>
            </a:r>
            <a:r>
              <a:rPr lang="tr-TR" dirty="0" err="1"/>
              <a:t>goruntuleme</a:t>
            </a:r>
            <a:r>
              <a:rPr lang="tr-TR" dirty="0"/>
              <a:t> </a:t>
            </a:r>
            <a:r>
              <a:rPr lang="tr-TR" dirty="0" err="1" smtClean="0"/>
              <a:t>yontemlerini</a:t>
            </a:r>
            <a:r>
              <a:rPr lang="tr-TR" dirty="0" smtClean="0"/>
              <a:t> </a:t>
            </a:r>
            <a:r>
              <a:rPr lang="tr-TR" dirty="0"/>
              <a:t>radyoterapi (RT) planlamasına entegre etme </a:t>
            </a:r>
            <a:r>
              <a:rPr lang="tr-TR" dirty="0" smtClean="0"/>
              <a:t>imkanı bazı  </a:t>
            </a:r>
            <a:r>
              <a:rPr lang="tr-TR" dirty="0"/>
              <a:t>merkezlerle sınırlı kalmıştır.</a:t>
            </a:r>
          </a:p>
        </p:txBody>
      </p:sp>
      <p:sp>
        <p:nvSpPr>
          <p:cNvPr id="4" name="Veri Yer Tutucusu 3">
            <a:extLst>
              <a:ext uri="{FF2B5EF4-FFF2-40B4-BE49-F238E27FC236}">
                <a16:creationId xmlns="" xmlns:a16="http://schemas.microsoft.com/office/drawing/2014/main" id="{BAC68D66-4F2A-46EB-9D91-10A9A21B84E3}"/>
              </a:ext>
            </a:extLst>
          </p:cNvPr>
          <p:cNvSpPr>
            <a:spLocks noGrp="1"/>
          </p:cNvSpPr>
          <p:nvPr>
            <p:ph type="dt" sz="half" idx="10"/>
          </p:nvPr>
        </p:nvSpPr>
        <p:spPr/>
        <p:txBody>
          <a:bodyPr/>
          <a:lstStyle/>
          <a:p>
            <a:fld id="{29A8794B-D563-40E9-AC28-0F5EDE2CB375}" type="datetime1">
              <a:rPr lang="en-US" smtClean="0"/>
              <a:t>9/15/2021</a:t>
            </a:fld>
            <a:endParaRPr lang="en-US"/>
          </a:p>
        </p:txBody>
      </p:sp>
      <p:sp>
        <p:nvSpPr>
          <p:cNvPr id="5" name="Alt Bilgi Yer Tutucusu 4">
            <a:extLst>
              <a:ext uri="{FF2B5EF4-FFF2-40B4-BE49-F238E27FC236}">
                <a16:creationId xmlns="" xmlns:a16="http://schemas.microsoft.com/office/drawing/2014/main" id="{0A3A153A-4698-4B67-9AB1-1FE8282AF468}"/>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B4F65263-3988-436D-ACD1-C60E16148FDE}"/>
              </a:ext>
            </a:extLst>
          </p:cNvPr>
          <p:cNvSpPr>
            <a:spLocks noGrp="1"/>
          </p:cNvSpPr>
          <p:nvPr>
            <p:ph type="sldNum" sz="quarter" idx="12"/>
          </p:nvPr>
        </p:nvSpPr>
        <p:spPr/>
        <p:txBody>
          <a:bodyPr/>
          <a:lstStyle/>
          <a:p>
            <a:fld id="{60553ECD-7F6D-420D-93CA-D8D15EB427AC}" type="slidenum">
              <a:rPr lang="en-US" smtClean="0"/>
              <a:t>4</a:t>
            </a:fld>
            <a:endParaRPr lang="en-US"/>
          </a:p>
        </p:txBody>
      </p:sp>
    </p:spTree>
    <p:extLst>
      <p:ext uri="{BB962C8B-B14F-4D97-AF65-F5344CB8AC3E}">
        <p14:creationId xmlns:p14="http://schemas.microsoft.com/office/powerpoint/2010/main" val="3264726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Tartışma </a:t>
            </a:r>
          </a:p>
        </p:txBody>
      </p:sp>
      <p:sp>
        <p:nvSpPr>
          <p:cNvPr id="3" name="İçerik Yer Tutucusu 2"/>
          <p:cNvSpPr>
            <a:spLocks noGrp="1"/>
          </p:cNvSpPr>
          <p:nvPr>
            <p:ph idx="1"/>
          </p:nvPr>
        </p:nvSpPr>
        <p:spPr/>
        <p:txBody>
          <a:bodyPr/>
          <a:lstStyle/>
          <a:p>
            <a:endParaRPr lang="tr-TR"/>
          </a:p>
        </p:txBody>
      </p:sp>
      <p:sp>
        <p:nvSpPr>
          <p:cNvPr id="4" name="Veri Yer Tutucusu 3">
            <a:extLst>
              <a:ext uri="{FF2B5EF4-FFF2-40B4-BE49-F238E27FC236}">
                <a16:creationId xmlns="" xmlns:a16="http://schemas.microsoft.com/office/drawing/2014/main" id="{923B055F-05AB-4F3E-9D94-73749FE65B0B}"/>
              </a:ext>
            </a:extLst>
          </p:cNvPr>
          <p:cNvSpPr>
            <a:spLocks noGrp="1"/>
          </p:cNvSpPr>
          <p:nvPr>
            <p:ph type="dt" sz="half" idx="10"/>
          </p:nvPr>
        </p:nvSpPr>
        <p:spPr/>
        <p:txBody>
          <a:bodyPr/>
          <a:lstStyle/>
          <a:p>
            <a:fld id="{C52F5C8E-EEBE-4584-BC83-B8C71D1D78CA}" type="datetime1">
              <a:rPr lang="en-US" smtClean="0"/>
              <a:t>9/15/2021</a:t>
            </a:fld>
            <a:endParaRPr lang="en-US"/>
          </a:p>
        </p:txBody>
      </p:sp>
      <p:sp>
        <p:nvSpPr>
          <p:cNvPr id="5" name="Alt Bilgi Yer Tutucusu 4">
            <a:extLst>
              <a:ext uri="{FF2B5EF4-FFF2-40B4-BE49-F238E27FC236}">
                <a16:creationId xmlns="" xmlns:a16="http://schemas.microsoft.com/office/drawing/2014/main" id="{CCC5D12B-0918-4A73-959D-1395793B4BF6}"/>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E426F641-EEA2-4FF7-A117-3D076D5945B3}"/>
              </a:ext>
            </a:extLst>
          </p:cNvPr>
          <p:cNvSpPr>
            <a:spLocks noGrp="1"/>
          </p:cNvSpPr>
          <p:nvPr>
            <p:ph type="sldNum" sz="quarter" idx="12"/>
          </p:nvPr>
        </p:nvSpPr>
        <p:spPr/>
        <p:txBody>
          <a:bodyPr/>
          <a:lstStyle/>
          <a:p>
            <a:fld id="{60553ECD-7F6D-420D-93CA-D8D15EB427AC}" type="slidenum">
              <a:rPr lang="en-US" smtClean="0"/>
              <a:t>40</a:t>
            </a:fld>
            <a:endParaRPr lang="en-US"/>
          </a:p>
        </p:txBody>
      </p:sp>
    </p:spTree>
    <p:extLst>
      <p:ext uri="{BB962C8B-B14F-4D97-AF65-F5344CB8AC3E}">
        <p14:creationId xmlns:p14="http://schemas.microsoft.com/office/powerpoint/2010/main" val="1311942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800" y="1332323"/>
            <a:ext cx="10266360" cy="4822499"/>
          </a:xfrm>
        </p:spPr>
        <p:txBody>
          <a:bodyPr vert="horz" lIns="91440" tIns="45720" rIns="91440" bIns="45720" rtlCol="0" anchor="t">
            <a:normAutofit/>
          </a:bodyPr>
          <a:lstStyle/>
          <a:p>
            <a:pPr marL="342900" indent="-342900">
              <a:buFont typeface="Arial" panose="020B0604020202020204" pitchFamily="34" charset="0"/>
              <a:buChar char="•"/>
            </a:pPr>
            <a:r>
              <a:rPr lang="tr-TR" dirty="0"/>
              <a:t>Yeni tanı konmuş </a:t>
            </a:r>
            <a:r>
              <a:rPr lang="tr-TR" dirty="0" err="1" smtClean="0"/>
              <a:t>GBM’li</a:t>
            </a:r>
            <a:r>
              <a:rPr lang="tr-TR" dirty="0" smtClean="0"/>
              <a:t> </a:t>
            </a:r>
            <a:r>
              <a:rPr lang="tr-TR" dirty="0"/>
              <a:t>hastalarda olumsuz </a:t>
            </a:r>
            <a:r>
              <a:rPr lang="tr-TR" dirty="0" err="1"/>
              <a:t>prognostik</a:t>
            </a:r>
            <a:r>
              <a:rPr lang="tr-TR" dirty="0"/>
              <a:t> faktör olan </a:t>
            </a:r>
            <a:r>
              <a:rPr lang="tr-TR" dirty="0" err="1"/>
              <a:t>hiperseluler</a:t>
            </a:r>
            <a:r>
              <a:rPr lang="tr-TR" dirty="0"/>
              <a:t> ve </a:t>
            </a:r>
            <a:r>
              <a:rPr lang="tr-TR" dirty="0" err="1"/>
              <a:t>hiperperfuze</a:t>
            </a:r>
            <a:r>
              <a:rPr lang="tr-TR" dirty="0"/>
              <a:t> </a:t>
            </a:r>
            <a:r>
              <a:rPr lang="tr-TR" dirty="0" err="1"/>
              <a:t>tumor</a:t>
            </a:r>
            <a:r>
              <a:rPr lang="tr-TR" dirty="0"/>
              <a:t> bölgelerini belirlemek ve hedeflemek için biyolojik olarak </a:t>
            </a:r>
            <a:r>
              <a:rPr lang="tr-TR" dirty="0" smtClean="0"/>
              <a:t>tanımlanmış gelişmiş </a:t>
            </a:r>
            <a:r>
              <a:rPr lang="tr-TR" dirty="0"/>
              <a:t>bir </a:t>
            </a:r>
            <a:r>
              <a:rPr lang="tr-TR" dirty="0" smtClean="0"/>
              <a:t>MR </a:t>
            </a:r>
            <a:r>
              <a:rPr lang="tr-TR" dirty="0"/>
              <a:t>tekniği kullanan bir doz yoğunlaştırma tedavisinin potansiyel yararına ve güvenliğine dair kanıtlar </a:t>
            </a:r>
            <a:r>
              <a:rPr lang="tr-TR" dirty="0" err="1"/>
              <a:t>gösterilmis</a:t>
            </a:r>
            <a:r>
              <a:rPr lang="tr-TR" dirty="0"/>
              <a:t>.</a:t>
            </a:r>
          </a:p>
          <a:p>
            <a:pPr marL="342900" indent="-342900">
              <a:buFont typeface="Arial" panose="020B0604020202020204" pitchFamily="34" charset="0"/>
              <a:buChar char="•"/>
            </a:pPr>
            <a:r>
              <a:rPr lang="tr-TR" dirty="0"/>
              <a:t>Bu gelişmiş görüntüleme yaklaşımını kullanan erken yanıt </a:t>
            </a:r>
            <a:r>
              <a:rPr lang="tr-TR" dirty="0" err="1"/>
              <a:t>değerlendirmesi,tedaviden</a:t>
            </a:r>
            <a:r>
              <a:rPr lang="tr-TR" dirty="0"/>
              <a:t> sonra geleneksel yanıt değerlendirmesinin yerini alarak hasta sonuçlarının kategorize edilmesini sağladı. </a:t>
            </a:r>
          </a:p>
          <a:p>
            <a:pPr marL="342900" indent="-342900">
              <a:buFont typeface="Arial" panose="020B0604020202020204" pitchFamily="34" charset="0"/>
              <a:buChar char="•"/>
            </a:pPr>
            <a:r>
              <a:rPr lang="tr-TR" dirty="0"/>
              <a:t>Yüksek doz bölgesinde tümör </a:t>
            </a:r>
            <a:r>
              <a:rPr lang="tr-TR" dirty="0" err="1"/>
              <a:t>nükslerinin</a:t>
            </a:r>
            <a:r>
              <a:rPr lang="tr-TR" dirty="0"/>
              <a:t> az </a:t>
            </a:r>
            <a:r>
              <a:rPr lang="tr-TR" dirty="0" err="1"/>
              <a:t>gözlenmesi,irreversibl</a:t>
            </a:r>
            <a:r>
              <a:rPr lang="tr-TR" dirty="0"/>
              <a:t> santral sinir sistemi </a:t>
            </a:r>
            <a:r>
              <a:rPr lang="tr-TR" dirty="0" err="1"/>
              <a:t>toksisitesinin</a:t>
            </a:r>
            <a:r>
              <a:rPr lang="tr-TR" dirty="0"/>
              <a:t> seyrekliği ve özellikle de optimalin altında tedaviye yanıt verenlerin tedavi sırasında daha erken tespit edilebilmesi </a:t>
            </a:r>
            <a:r>
              <a:rPr lang="tr-TR" dirty="0" err="1"/>
              <a:t>terapötik</a:t>
            </a:r>
            <a:r>
              <a:rPr lang="tr-TR" dirty="0"/>
              <a:t> oranı iyileştirme potansiyeli olduğunu göstermektedir.</a:t>
            </a:r>
          </a:p>
        </p:txBody>
      </p:sp>
      <p:sp>
        <p:nvSpPr>
          <p:cNvPr id="2" name="Veri Yer Tutucusu 1">
            <a:extLst>
              <a:ext uri="{FF2B5EF4-FFF2-40B4-BE49-F238E27FC236}">
                <a16:creationId xmlns="" xmlns:a16="http://schemas.microsoft.com/office/drawing/2014/main" id="{9C70BCE3-6674-4912-A552-B83FF6306C9E}"/>
              </a:ext>
            </a:extLst>
          </p:cNvPr>
          <p:cNvSpPr>
            <a:spLocks noGrp="1"/>
          </p:cNvSpPr>
          <p:nvPr>
            <p:ph type="dt" sz="half" idx="10"/>
          </p:nvPr>
        </p:nvSpPr>
        <p:spPr/>
        <p:txBody>
          <a:bodyPr/>
          <a:lstStyle/>
          <a:p>
            <a:fld id="{40AD60CA-C4D6-4764-83CC-333CB6E1D7AC}" type="datetime1">
              <a:rPr lang="en-US" smtClean="0"/>
              <a:t>9/15/2021</a:t>
            </a:fld>
            <a:endParaRPr lang="en-US"/>
          </a:p>
        </p:txBody>
      </p:sp>
      <p:sp>
        <p:nvSpPr>
          <p:cNvPr id="4" name="Alt Bilgi Yer Tutucusu 3">
            <a:extLst>
              <a:ext uri="{FF2B5EF4-FFF2-40B4-BE49-F238E27FC236}">
                <a16:creationId xmlns="" xmlns:a16="http://schemas.microsoft.com/office/drawing/2014/main" id="{732AA064-4189-4F10-B1F4-621D29C94EA4}"/>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F5312EAF-A6F4-498F-87B8-E88FE191C336}"/>
              </a:ext>
            </a:extLst>
          </p:cNvPr>
          <p:cNvSpPr>
            <a:spLocks noGrp="1"/>
          </p:cNvSpPr>
          <p:nvPr>
            <p:ph type="sldNum" sz="quarter" idx="12"/>
          </p:nvPr>
        </p:nvSpPr>
        <p:spPr/>
        <p:txBody>
          <a:bodyPr/>
          <a:lstStyle/>
          <a:p>
            <a:fld id="{60553ECD-7F6D-420D-93CA-D8D15EB427AC}" type="slidenum">
              <a:rPr lang="en-US" smtClean="0"/>
              <a:t>41</a:t>
            </a:fld>
            <a:endParaRPr lang="en-US"/>
          </a:p>
        </p:txBody>
      </p:sp>
      <p:sp>
        <p:nvSpPr>
          <p:cNvPr id="9" name="Metin kutusu 8">
            <a:extLst>
              <a:ext uri="{FF2B5EF4-FFF2-40B4-BE49-F238E27FC236}">
                <a16:creationId xmlns="" xmlns:a16="http://schemas.microsoft.com/office/drawing/2014/main" id="{D8BAA7DA-A0FE-4F5B-9328-BD520C73CD19}"/>
              </a:ext>
            </a:extLst>
          </p:cNvPr>
          <p:cNvSpPr txBox="1"/>
          <p:nvPr/>
        </p:nvSpPr>
        <p:spPr>
          <a:xfrm>
            <a:off x="732255" y="75899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400" b="1"/>
              <a:t>TARTIŞMA</a:t>
            </a:r>
          </a:p>
        </p:txBody>
      </p:sp>
    </p:spTree>
    <p:extLst>
      <p:ext uri="{BB962C8B-B14F-4D97-AF65-F5344CB8AC3E}">
        <p14:creationId xmlns:p14="http://schemas.microsoft.com/office/powerpoint/2010/main" val="51739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927" y="2006445"/>
            <a:ext cx="10506991" cy="5308091"/>
          </a:xfrm>
        </p:spPr>
        <p:txBody>
          <a:bodyPr vert="horz" lIns="91440" tIns="45720" rIns="91440" bIns="45720" rtlCol="0" anchor="t">
            <a:normAutofit/>
          </a:bodyPr>
          <a:lstStyle/>
          <a:p>
            <a:pPr marL="342900" indent="-342900">
              <a:buFont typeface="Arial" panose="020B0604020202020204" pitchFamily="34" charset="0"/>
              <a:buChar char="•"/>
            </a:pPr>
            <a:r>
              <a:rPr lang="tr-TR" dirty="0"/>
              <a:t>Radyasyonun dozunu arttırma </a:t>
            </a:r>
            <a:r>
              <a:rPr lang="tr-TR" dirty="0" err="1" smtClean="0"/>
              <a:t>GBM’li</a:t>
            </a:r>
            <a:r>
              <a:rPr lang="tr-TR" dirty="0" smtClean="0"/>
              <a:t> </a:t>
            </a:r>
            <a:r>
              <a:rPr lang="tr-TR" dirty="0"/>
              <a:t>hastalarda tümör </a:t>
            </a:r>
            <a:r>
              <a:rPr lang="tr-TR" dirty="0" err="1"/>
              <a:t>nüksü</a:t>
            </a:r>
            <a:r>
              <a:rPr lang="tr-TR" dirty="0"/>
              <a:t> </a:t>
            </a:r>
            <a:r>
              <a:rPr lang="tr-TR" dirty="0" err="1"/>
              <a:t>paternini</a:t>
            </a:r>
            <a:r>
              <a:rPr lang="tr-TR" dirty="0"/>
              <a:t> değiştiriyor ve en yüksek doz bölgelerinde erken tümör ilerleme oranlarını etkili bir şekilde azaltıyor gibi görünse de çalışmaların büyük çoğunluğu tümörü tanımlamak ve hedeflemek için </a:t>
            </a:r>
            <a:r>
              <a:rPr lang="tr-TR" dirty="0" err="1"/>
              <a:t>geleneksel,anatomik</a:t>
            </a:r>
            <a:r>
              <a:rPr lang="tr-TR" dirty="0"/>
              <a:t> MR tekniklerini kullanmıştır.</a:t>
            </a:r>
          </a:p>
          <a:p>
            <a:pPr marL="342900" indent="-342900">
              <a:buFont typeface="Arial" panose="020B0604020202020204" pitchFamily="34" charset="0"/>
              <a:buChar char="•"/>
            </a:pPr>
            <a:r>
              <a:rPr lang="tr-TR" dirty="0"/>
              <a:t>Yönlendirilmiş </a:t>
            </a:r>
            <a:r>
              <a:rPr lang="tr-TR" dirty="0" err="1"/>
              <a:t>sterotaksik</a:t>
            </a:r>
            <a:r>
              <a:rPr lang="tr-TR" dirty="0"/>
              <a:t> biyopsi veya rezeksiyon çalışmaları anatomik ve ileri MR ve PET tanımlı </a:t>
            </a:r>
            <a:r>
              <a:rPr lang="tr-TR" dirty="0" err="1" smtClean="0"/>
              <a:t>GBM’in</a:t>
            </a:r>
            <a:r>
              <a:rPr lang="tr-TR" dirty="0" smtClean="0"/>
              <a:t> </a:t>
            </a:r>
            <a:r>
              <a:rPr lang="tr-TR" dirty="0"/>
              <a:t>sonuçları tümörün önemli ölçüde T1 ile tanımlanmış bölgelerin dışına yayıldığını göstermektedir.</a:t>
            </a:r>
          </a:p>
          <a:p>
            <a:pPr marL="342900" indent="-342900">
              <a:buFont typeface="Arial" panose="020B0604020202020204" pitchFamily="34" charset="0"/>
              <a:buChar char="•"/>
            </a:pPr>
            <a:r>
              <a:rPr lang="tr-TR" dirty="0"/>
              <a:t>Anatomik MR ve T1 ile zenginleştirilmiş tümör bölgelerinin hedeflenmesinin yetersiz olduğuna ve </a:t>
            </a:r>
            <a:r>
              <a:rPr lang="tr-TR" dirty="0" smtClean="0"/>
              <a:t>ileri </a:t>
            </a:r>
            <a:r>
              <a:rPr lang="tr-TR" dirty="0"/>
              <a:t>görüntüleme tetkiklerinin ön çalışmalarda umut verici olduğuna dair kanıt miktarına rağmen bu teknikler standart tedaviye çevrilememiştir.</a:t>
            </a:r>
          </a:p>
          <a:p>
            <a:pPr marL="342900" indent="-342900">
              <a:buFont typeface="Arial" panose="020B0604020202020204" pitchFamily="34" charset="0"/>
              <a:buChar char="•"/>
            </a:pPr>
            <a:endParaRPr lang="tr-TR" dirty="0"/>
          </a:p>
        </p:txBody>
      </p:sp>
      <p:sp>
        <p:nvSpPr>
          <p:cNvPr id="2" name="Veri Yer Tutucusu 1">
            <a:extLst>
              <a:ext uri="{FF2B5EF4-FFF2-40B4-BE49-F238E27FC236}">
                <a16:creationId xmlns="" xmlns:a16="http://schemas.microsoft.com/office/drawing/2014/main" id="{9CF99DEE-1A15-4D1C-B7C7-80A4C8AC54A0}"/>
              </a:ext>
            </a:extLst>
          </p:cNvPr>
          <p:cNvSpPr>
            <a:spLocks noGrp="1"/>
          </p:cNvSpPr>
          <p:nvPr>
            <p:ph type="dt" sz="half" idx="10"/>
          </p:nvPr>
        </p:nvSpPr>
        <p:spPr/>
        <p:txBody>
          <a:bodyPr/>
          <a:lstStyle/>
          <a:p>
            <a:fld id="{252E0433-D5CC-4CF1-9FD4-9EAD56CAEC2E}" type="datetime1">
              <a:rPr lang="en-US" smtClean="0"/>
              <a:t>9/15/2021</a:t>
            </a:fld>
            <a:endParaRPr lang="en-US"/>
          </a:p>
        </p:txBody>
      </p:sp>
      <p:sp>
        <p:nvSpPr>
          <p:cNvPr id="4" name="Alt Bilgi Yer Tutucusu 3">
            <a:extLst>
              <a:ext uri="{FF2B5EF4-FFF2-40B4-BE49-F238E27FC236}">
                <a16:creationId xmlns="" xmlns:a16="http://schemas.microsoft.com/office/drawing/2014/main" id="{EAEB4AED-035C-4E8A-AE43-60A859B0B9A9}"/>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9ECAA063-2A95-4E3C-9AEB-09E4A5453B51}"/>
              </a:ext>
            </a:extLst>
          </p:cNvPr>
          <p:cNvSpPr>
            <a:spLocks noGrp="1"/>
          </p:cNvSpPr>
          <p:nvPr>
            <p:ph type="sldNum" sz="quarter" idx="12"/>
          </p:nvPr>
        </p:nvSpPr>
        <p:spPr/>
        <p:txBody>
          <a:bodyPr/>
          <a:lstStyle/>
          <a:p>
            <a:fld id="{60553ECD-7F6D-420D-93CA-D8D15EB427AC}" type="slidenum">
              <a:rPr lang="en-US" smtClean="0"/>
              <a:t>42</a:t>
            </a:fld>
            <a:endParaRPr lang="en-US"/>
          </a:p>
        </p:txBody>
      </p:sp>
      <p:sp>
        <p:nvSpPr>
          <p:cNvPr id="6" name="Metin kutusu 5">
            <a:extLst>
              <a:ext uri="{FF2B5EF4-FFF2-40B4-BE49-F238E27FC236}">
                <a16:creationId xmlns="" xmlns:a16="http://schemas.microsoft.com/office/drawing/2014/main" id="{7FB73DB0-D755-42F0-AFC3-8359FF6DD015}"/>
              </a:ext>
            </a:extLst>
          </p:cNvPr>
          <p:cNvSpPr txBox="1"/>
          <p:nvPr/>
        </p:nvSpPr>
        <p:spPr>
          <a:xfrm>
            <a:off x="794084" y="64703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sz="2400" b="1">
                <a:ea typeface="+mn-lt"/>
                <a:cs typeface="+mn-lt"/>
              </a:rPr>
              <a:t>TARTIŞMA</a:t>
            </a:r>
            <a:endParaRPr lang="tr-TR" sz="2400"/>
          </a:p>
        </p:txBody>
      </p:sp>
    </p:spTree>
    <p:extLst>
      <p:ext uri="{BB962C8B-B14F-4D97-AF65-F5344CB8AC3E}">
        <p14:creationId xmlns:p14="http://schemas.microsoft.com/office/powerpoint/2010/main" val="225260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600" y="590724"/>
            <a:ext cx="2760472" cy="192827"/>
          </a:xfrm>
        </p:spPr>
        <p:txBody>
          <a:bodyPr>
            <a:normAutofit fontScale="90000"/>
          </a:bodyPr>
          <a:lstStyle/>
          <a:p>
            <a:r>
              <a:rPr lang="tr-TR" sz="2800" b="1"/>
              <a:t>TARTIŞMA</a:t>
            </a:r>
          </a:p>
        </p:txBody>
      </p:sp>
      <p:sp>
        <p:nvSpPr>
          <p:cNvPr id="3" name="İçerik Yer Tutucusu 2"/>
          <p:cNvSpPr>
            <a:spLocks noGrp="1"/>
          </p:cNvSpPr>
          <p:nvPr>
            <p:ph idx="1"/>
          </p:nvPr>
        </p:nvSpPr>
        <p:spPr>
          <a:xfrm>
            <a:off x="482600" y="2096104"/>
            <a:ext cx="10506991" cy="4885457"/>
          </a:xfrm>
        </p:spPr>
        <p:txBody>
          <a:bodyPr vert="horz" lIns="91440" tIns="45720" rIns="91440" bIns="45720" rtlCol="0" anchor="t">
            <a:normAutofit/>
          </a:bodyPr>
          <a:lstStyle/>
          <a:p>
            <a:pPr marL="342900" indent="-342900">
              <a:buChar char="•"/>
            </a:pPr>
            <a:r>
              <a:rPr lang="tr-TR" dirty="0"/>
              <a:t>Bu çalışmada </a:t>
            </a:r>
            <a:r>
              <a:rPr lang="tr-TR" dirty="0" err="1"/>
              <a:t>reziduel</a:t>
            </a:r>
            <a:r>
              <a:rPr lang="tr-TR" dirty="0"/>
              <a:t> </a:t>
            </a:r>
            <a:r>
              <a:rPr lang="tr-TR" dirty="0" err="1"/>
              <a:t>postoperatıf</a:t>
            </a:r>
            <a:r>
              <a:rPr lang="tr-TR" dirty="0"/>
              <a:t> tümörün %35'i kontrast </a:t>
            </a:r>
            <a:r>
              <a:rPr lang="tr-TR" dirty="0" err="1"/>
              <a:t>tutmamistir.Bu</a:t>
            </a:r>
            <a:r>
              <a:rPr lang="tr-TR" dirty="0"/>
              <a:t> </a:t>
            </a:r>
            <a:r>
              <a:rPr lang="tr-TR" dirty="0" err="1"/>
              <a:t>sasirtici</a:t>
            </a:r>
            <a:r>
              <a:rPr lang="tr-TR" dirty="0"/>
              <a:t> </a:t>
            </a:r>
            <a:r>
              <a:rPr lang="tr-TR" dirty="0" err="1"/>
              <a:t>degildir.Çünkü</a:t>
            </a:r>
            <a:r>
              <a:rPr lang="tr-TR" dirty="0"/>
              <a:t> rezeksiyon, -radyasyon tedavisi gibi- varsayılan en </a:t>
            </a:r>
            <a:r>
              <a:rPr lang="tr-TR" dirty="0" err="1"/>
              <a:t>yuksek</a:t>
            </a:r>
            <a:r>
              <a:rPr lang="tr-TR" dirty="0"/>
              <a:t> riskli tümör bölgesi olarak </a:t>
            </a:r>
            <a:r>
              <a:rPr lang="tr-TR" dirty="0" err="1"/>
              <a:t>kontrastlanan</a:t>
            </a:r>
            <a:r>
              <a:rPr lang="tr-TR" dirty="0"/>
              <a:t> hastalığı hedefler.</a:t>
            </a:r>
          </a:p>
          <a:p>
            <a:pPr marL="342900" indent="-342900">
              <a:buChar char="•"/>
            </a:pPr>
            <a:r>
              <a:rPr lang="tr-TR" dirty="0"/>
              <a:t>Bu </a:t>
            </a:r>
            <a:r>
              <a:rPr lang="tr-TR" dirty="0" err="1"/>
              <a:t>multiparametrik</a:t>
            </a:r>
            <a:r>
              <a:rPr lang="tr-TR" dirty="0"/>
              <a:t> MR tekniği kullanılarak tanımlanan biyolojik olarak </a:t>
            </a:r>
            <a:r>
              <a:rPr lang="tr-TR" dirty="0" err="1"/>
              <a:t>kontrastlanan</a:t>
            </a:r>
            <a:r>
              <a:rPr lang="tr-TR" dirty="0"/>
              <a:t> ve </a:t>
            </a:r>
            <a:r>
              <a:rPr lang="tr-TR" dirty="0" err="1"/>
              <a:t>kontrastlanmayan</a:t>
            </a:r>
            <a:r>
              <a:rPr lang="tr-TR" dirty="0"/>
              <a:t> tümör hedeflenerek umut verici genel sağ kalım </a:t>
            </a:r>
            <a:r>
              <a:rPr lang="tr-TR" dirty="0" err="1"/>
              <a:t>sonucları</a:t>
            </a:r>
            <a:r>
              <a:rPr lang="tr-TR" dirty="0"/>
              <a:t> ve en yüksek doz bölgesinde tümör </a:t>
            </a:r>
            <a:r>
              <a:rPr lang="tr-TR" dirty="0" err="1"/>
              <a:t>nüksünde</a:t>
            </a:r>
            <a:r>
              <a:rPr lang="tr-TR" dirty="0"/>
              <a:t> belirgin bir azalma elde edilmiştir.</a:t>
            </a:r>
          </a:p>
          <a:p>
            <a:pPr marL="342900" indent="-342900">
              <a:buChar char="•"/>
            </a:pPr>
            <a:r>
              <a:rPr lang="tr-TR" dirty="0" err="1"/>
              <a:t>Kemoradyasyondan</a:t>
            </a:r>
            <a:r>
              <a:rPr lang="tr-TR" dirty="0"/>
              <a:t> 3 ay sonra bu </a:t>
            </a:r>
            <a:r>
              <a:rPr lang="tr-TR" dirty="0" err="1"/>
              <a:t>multiparametrik</a:t>
            </a:r>
            <a:r>
              <a:rPr lang="tr-TR" dirty="0"/>
              <a:t> MR tekniği kullanılarak tanımlanan </a:t>
            </a:r>
            <a:r>
              <a:rPr lang="tr-TR" dirty="0" err="1"/>
              <a:t>hiperselüler</a:t>
            </a:r>
            <a:r>
              <a:rPr lang="tr-TR" dirty="0"/>
              <a:t> ve </a:t>
            </a:r>
            <a:r>
              <a:rPr lang="tr-TR" dirty="0" err="1"/>
              <a:t>hiperperfüze</a:t>
            </a:r>
            <a:r>
              <a:rPr lang="tr-TR" dirty="0"/>
              <a:t> tümör volümlerin </a:t>
            </a:r>
            <a:r>
              <a:rPr lang="tr-TR" dirty="0" err="1"/>
              <a:t>yaklasık</a:t>
            </a:r>
            <a:r>
              <a:rPr lang="tr-TR" dirty="0"/>
              <a:t> %</a:t>
            </a:r>
            <a:r>
              <a:rPr lang="tr-TR" dirty="0" smtClean="0"/>
              <a:t>50'sinin </a:t>
            </a:r>
            <a:r>
              <a:rPr lang="tr-TR" dirty="0"/>
              <a:t>kontrast tutmadığı gözlenmiştir.</a:t>
            </a:r>
          </a:p>
        </p:txBody>
      </p:sp>
      <p:sp>
        <p:nvSpPr>
          <p:cNvPr id="4" name="Veri Yer Tutucusu 3">
            <a:extLst>
              <a:ext uri="{FF2B5EF4-FFF2-40B4-BE49-F238E27FC236}">
                <a16:creationId xmlns="" xmlns:a16="http://schemas.microsoft.com/office/drawing/2014/main" id="{90A8E0A0-FC43-4106-908E-DBFC9C8150F1}"/>
              </a:ext>
            </a:extLst>
          </p:cNvPr>
          <p:cNvSpPr>
            <a:spLocks noGrp="1"/>
          </p:cNvSpPr>
          <p:nvPr>
            <p:ph type="dt" sz="half" idx="10"/>
          </p:nvPr>
        </p:nvSpPr>
        <p:spPr/>
        <p:txBody>
          <a:bodyPr/>
          <a:lstStyle/>
          <a:p>
            <a:fld id="{8F78C918-CC09-42D4-A4FC-1CE81BFC3C78}" type="datetime1">
              <a:rPr lang="en-US" smtClean="0"/>
              <a:t>9/15/2021</a:t>
            </a:fld>
            <a:endParaRPr lang="en-US"/>
          </a:p>
        </p:txBody>
      </p:sp>
      <p:sp>
        <p:nvSpPr>
          <p:cNvPr id="5" name="Alt Bilgi Yer Tutucusu 4">
            <a:extLst>
              <a:ext uri="{FF2B5EF4-FFF2-40B4-BE49-F238E27FC236}">
                <a16:creationId xmlns="" xmlns:a16="http://schemas.microsoft.com/office/drawing/2014/main" id="{D279E706-F53F-4AA5-A7B9-BBA3547A042F}"/>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0B037A5E-7CC3-49A7-BF3E-99AB235F301C}"/>
              </a:ext>
            </a:extLst>
          </p:cNvPr>
          <p:cNvSpPr>
            <a:spLocks noGrp="1"/>
          </p:cNvSpPr>
          <p:nvPr>
            <p:ph type="sldNum" sz="quarter" idx="12"/>
          </p:nvPr>
        </p:nvSpPr>
        <p:spPr/>
        <p:txBody>
          <a:bodyPr/>
          <a:lstStyle/>
          <a:p>
            <a:fld id="{60553ECD-7F6D-420D-93CA-D8D15EB427AC}" type="slidenum">
              <a:rPr lang="en-US" smtClean="0"/>
              <a:t>43</a:t>
            </a:fld>
            <a:endParaRPr lang="en-US"/>
          </a:p>
        </p:txBody>
      </p:sp>
    </p:spTree>
    <p:extLst>
      <p:ext uri="{BB962C8B-B14F-4D97-AF65-F5344CB8AC3E}">
        <p14:creationId xmlns:p14="http://schemas.microsoft.com/office/powerpoint/2010/main" val="504657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D38694B-4028-46F9-A323-FD65FF8CFF36}"/>
              </a:ext>
            </a:extLst>
          </p:cNvPr>
          <p:cNvSpPr>
            <a:spLocks noGrp="1"/>
          </p:cNvSpPr>
          <p:nvPr>
            <p:ph type="title"/>
          </p:nvPr>
        </p:nvSpPr>
        <p:spPr>
          <a:xfrm>
            <a:off x="389021" y="550619"/>
            <a:ext cx="4912788" cy="353248"/>
          </a:xfrm>
        </p:spPr>
        <p:txBody>
          <a:bodyPr>
            <a:normAutofit fontScale="90000"/>
          </a:bodyPr>
          <a:lstStyle/>
          <a:p>
            <a:r>
              <a:rPr lang="tr-TR" sz="2800" b="1"/>
              <a:t>Tartışma</a:t>
            </a:r>
          </a:p>
        </p:txBody>
      </p:sp>
      <p:sp>
        <p:nvSpPr>
          <p:cNvPr id="3" name="İçerik Yer Tutucusu 2">
            <a:extLst>
              <a:ext uri="{FF2B5EF4-FFF2-40B4-BE49-F238E27FC236}">
                <a16:creationId xmlns="" xmlns:a16="http://schemas.microsoft.com/office/drawing/2014/main" id="{9137B113-074F-409D-A0A5-30AAD5D6F474}"/>
              </a:ext>
            </a:extLst>
          </p:cNvPr>
          <p:cNvSpPr>
            <a:spLocks noGrp="1"/>
          </p:cNvSpPr>
          <p:nvPr>
            <p:ph idx="1"/>
          </p:nvPr>
        </p:nvSpPr>
        <p:spPr>
          <a:xfrm>
            <a:off x="389021" y="1859243"/>
            <a:ext cx="10506991" cy="4965667"/>
          </a:xfrm>
        </p:spPr>
        <p:txBody>
          <a:bodyPr vert="horz" lIns="91440" tIns="45720" rIns="91440" bIns="45720" rtlCol="0" anchor="t">
            <a:normAutofit/>
          </a:bodyPr>
          <a:lstStyle/>
          <a:p>
            <a:pPr marL="342900" indent="-342900">
              <a:buChar char="•"/>
            </a:pPr>
            <a:r>
              <a:rPr lang="tr-TR" dirty="0"/>
              <a:t>RANO kriterlerini kullanan geleneksel yanıt değerlendirmesi, ilerleyici kontrast oluşturmayan, tedaviye dirençli tümörü belirlemede duyarlılığı olmayan ve tümör durumuyla ilişkili olmayan kontrast artışlarını ( </a:t>
            </a:r>
            <a:r>
              <a:rPr lang="tr-TR" dirty="0" err="1"/>
              <a:t>inflamasyon,nöbet,postoperatif</a:t>
            </a:r>
            <a:r>
              <a:rPr lang="tr-TR" dirty="0"/>
              <a:t> </a:t>
            </a:r>
            <a:r>
              <a:rPr lang="tr-TR" dirty="0" err="1"/>
              <a:t>değişiklikler,iskemi</a:t>
            </a:r>
            <a:r>
              <a:rPr lang="tr-TR" dirty="0"/>
              <a:t> ve </a:t>
            </a:r>
            <a:r>
              <a:rPr lang="tr-TR" dirty="0" err="1"/>
              <a:t>suabkut</a:t>
            </a:r>
            <a:r>
              <a:rPr lang="tr-TR" dirty="0"/>
              <a:t> radyasyon etkileri) ayırt edemeyen anatomik T1 </a:t>
            </a:r>
            <a:r>
              <a:rPr lang="tr-TR" dirty="0" err="1"/>
              <a:t>gadolinium</a:t>
            </a:r>
            <a:r>
              <a:rPr lang="tr-TR" dirty="0"/>
              <a:t> ve T2 FLAIR MR görüntülerine dayanmaktadır.(</a:t>
            </a:r>
            <a:r>
              <a:rPr lang="tr-TR" dirty="0" err="1"/>
              <a:t>Ozellıkle</a:t>
            </a:r>
            <a:r>
              <a:rPr lang="tr-TR" dirty="0"/>
              <a:t> radyoterapiden sonra 3 ay içerisinde)</a:t>
            </a:r>
          </a:p>
          <a:p>
            <a:pPr marL="342900" indent="-342900">
              <a:buChar char="•"/>
            </a:pPr>
            <a:r>
              <a:rPr lang="tr-TR" dirty="0"/>
              <a:t>Hacimsel ölçümler dahil olmak üzere </a:t>
            </a:r>
            <a:r>
              <a:rPr lang="tr-TR" dirty="0" err="1"/>
              <a:t>anatomik,geleneksel</a:t>
            </a:r>
            <a:r>
              <a:rPr lang="tr-TR" dirty="0"/>
              <a:t> </a:t>
            </a:r>
            <a:r>
              <a:rPr lang="tr-TR" dirty="0" err="1"/>
              <a:t>MR'a</a:t>
            </a:r>
            <a:r>
              <a:rPr lang="tr-TR" dirty="0"/>
              <a:t> dayalı çok sayıda yanıt değerlendirme stratejisi değerlendirilmiş olsa da sağ kalımı öngören erken tümör yanıtını güvenilir bir şekilde değerlendirmek için hiçbir strateji gösterilememiştir.</a:t>
            </a:r>
          </a:p>
        </p:txBody>
      </p:sp>
      <p:sp>
        <p:nvSpPr>
          <p:cNvPr id="4" name="Veri Yer Tutucusu 3">
            <a:extLst>
              <a:ext uri="{FF2B5EF4-FFF2-40B4-BE49-F238E27FC236}">
                <a16:creationId xmlns="" xmlns:a16="http://schemas.microsoft.com/office/drawing/2014/main" id="{99466B53-5D2A-4147-AA0C-D099CB7CBDB4}"/>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27EBB169-0A6A-43E9-9302-7C8564B5AD6F}"/>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569A9E54-7DC0-4E9F-8AC9-07EEA9A0F200}"/>
              </a:ext>
            </a:extLst>
          </p:cNvPr>
          <p:cNvSpPr>
            <a:spLocks noGrp="1"/>
          </p:cNvSpPr>
          <p:nvPr>
            <p:ph type="sldNum" sz="quarter" idx="12"/>
          </p:nvPr>
        </p:nvSpPr>
        <p:spPr/>
        <p:txBody>
          <a:bodyPr/>
          <a:lstStyle/>
          <a:p>
            <a:fld id="{60553ECD-7F6D-420D-93CA-D8D15EB427AC}" type="slidenum">
              <a:rPr lang="en-US" smtClean="0"/>
              <a:t>44</a:t>
            </a:fld>
            <a:endParaRPr lang="en-US"/>
          </a:p>
        </p:txBody>
      </p:sp>
    </p:spTree>
    <p:extLst>
      <p:ext uri="{BB962C8B-B14F-4D97-AF65-F5344CB8AC3E}">
        <p14:creationId xmlns:p14="http://schemas.microsoft.com/office/powerpoint/2010/main" val="3824532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6F08930-D73C-4D84-84D6-3C086594F3C5}"/>
              </a:ext>
            </a:extLst>
          </p:cNvPr>
          <p:cNvSpPr>
            <a:spLocks noGrp="1"/>
          </p:cNvSpPr>
          <p:nvPr>
            <p:ph type="title"/>
          </p:nvPr>
        </p:nvSpPr>
        <p:spPr>
          <a:xfrm>
            <a:off x="482600" y="510513"/>
            <a:ext cx="4765735" cy="486932"/>
          </a:xfrm>
        </p:spPr>
        <p:txBody>
          <a:bodyPr/>
          <a:lstStyle/>
          <a:p>
            <a:r>
              <a:rPr lang="tr-TR" sz="2800" b="1">
                <a:ea typeface="+mj-lt"/>
                <a:cs typeface="+mj-lt"/>
              </a:rPr>
              <a:t>Tartışma</a:t>
            </a:r>
            <a:endParaRPr lang="tr-TR" sz="2800"/>
          </a:p>
        </p:txBody>
      </p:sp>
      <p:sp>
        <p:nvSpPr>
          <p:cNvPr id="3" name="İçerik Yer Tutucusu 2">
            <a:extLst>
              <a:ext uri="{FF2B5EF4-FFF2-40B4-BE49-F238E27FC236}">
                <a16:creationId xmlns="" xmlns:a16="http://schemas.microsoft.com/office/drawing/2014/main" id="{9972BFA5-F536-429B-A21B-42564508F79A}"/>
              </a:ext>
            </a:extLst>
          </p:cNvPr>
          <p:cNvSpPr>
            <a:spLocks noGrp="1"/>
          </p:cNvSpPr>
          <p:nvPr>
            <p:ph idx="1"/>
          </p:nvPr>
        </p:nvSpPr>
        <p:spPr>
          <a:xfrm>
            <a:off x="482600" y="2022679"/>
            <a:ext cx="10506991" cy="5005773"/>
          </a:xfrm>
        </p:spPr>
        <p:txBody>
          <a:bodyPr vert="horz" lIns="91440" tIns="45720" rIns="91440" bIns="45720" rtlCol="0" anchor="t">
            <a:normAutofit/>
          </a:bodyPr>
          <a:lstStyle/>
          <a:p>
            <a:pPr marL="342900" indent="-342900">
              <a:buChar char="•"/>
            </a:pPr>
            <a:r>
              <a:rPr lang="tr-TR" dirty="0"/>
              <a:t>RANO kriterlerine dahil edilmemesine rağmen bir dizi çalışma radyoterapiden sonra erken yanıt değerlendirmesi için gelişmiş MR ve PET tekniklerinin potansiyel faydasını göstermiştir.</a:t>
            </a:r>
          </a:p>
          <a:p>
            <a:pPr marL="342900" indent="-342900">
              <a:buChar char="•"/>
            </a:pPr>
            <a:r>
              <a:rPr lang="tr-TR" dirty="0"/>
              <a:t>Bu çalışmaların çoğu gerçek </a:t>
            </a:r>
            <a:r>
              <a:rPr lang="tr-TR" dirty="0" err="1" smtClean="0"/>
              <a:t>progresyonu</a:t>
            </a:r>
            <a:r>
              <a:rPr lang="tr-TR" dirty="0" smtClean="0"/>
              <a:t>, </a:t>
            </a:r>
            <a:r>
              <a:rPr lang="tr-TR" dirty="0" err="1" smtClean="0"/>
              <a:t>psödoprogresyondan</a:t>
            </a:r>
            <a:r>
              <a:rPr lang="tr-TR" dirty="0" smtClean="0"/>
              <a:t> </a:t>
            </a:r>
            <a:r>
              <a:rPr lang="tr-TR" dirty="0"/>
              <a:t>ayırt etmeye odaklanmıştır.</a:t>
            </a:r>
          </a:p>
          <a:p>
            <a:pPr marL="342900" indent="-342900">
              <a:buChar char="•"/>
            </a:pPr>
            <a:r>
              <a:rPr lang="tr-TR" dirty="0"/>
              <a:t>Birkaç sınırlı çalışma radyoterapiden hemen sonra fizyolojik görüntüleme teknikleri kullanılarak tüm hastalarda tümör yanıtının güvenilir bir şekilde saptanıp saptanamayacağını ve bu yanıtların uzun süreli sağ kalım ile ilişkili olup olmadığını araştırmıştır.</a:t>
            </a:r>
          </a:p>
        </p:txBody>
      </p:sp>
      <p:sp>
        <p:nvSpPr>
          <p:cNvPr id="4" name="Veri Yer Tutucusu 3">
            <a:extLst>
              <a:ext uri="{FF2B5EF4-FFF2-40B4-BE49-F238E27FC236}">
                <a16:creationId xmlns="" xmlns:a16="http://schemas.microsoft.com/office/drawing/2014/main" id="{CE7BEFFC-8FD8-41C8-AF82-99F52DAD4519}"/>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E6AFD09E-2F38-45D3-9466-9E4B7ABCD8F0}"/>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5BFDD9FE-23BC-442E-B8EB-C74C4F803ECE}"/>
              </a:ext>
            </a:extLst>
          </p:cNvPr>
          <p:cNvSpPr>
            <a:spLocks noGrp="1"/>
          </p:cNvSpPr>
          <p:nvPr>
            <p:ph type="sldNum" sz="quarter" idx="12"/>
          </p:nvPr>
        </p:nvSpPr>
        <p:spPr/>
        <p:txBody>
          <a:bodyPr/>
          <a:lstStyle/>
          <a:p>
            <a:fld id="{60553ECD-7F6D-420D-93CA-D8D15EB427AC}" type="slidenum">
              <a:rPr lang="en-US" smtClean="0"/>
              <a:t>45</a:t>
            </a:fld>
            <a:endParaRPr lang="en-US"/>
          </a:p>
        </p:txBody>
      </p:sp>
    </p:spTree>
    <p:extLst>
      <p:ext uri="{BB962C8B-B14F-4D97-AF65-F5344CB8AC3E}">
        <p14:creationId xmlns:p14="http://schemas.microsoft.com/office/powerpoint/2010/main" val="102072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54E258F-1B92-4C91-B50E-28C799564A40}"/>
              </a:ext>
            </a:extLst>
          </p:cNvPr>
          <p:cNvSpPr>
            <a:spLocks noGrp="1"/>
          </p:cNvSpPr>
          <p:nvPr>
            <p:ph type="title"/>
          </p:nvPr>
        </p:nvSpPr>
        <p:spPr>
          <a:xfrm>
            <a:off x="482600" y="510513"/>
            <a:ext cx="2773842" cy="500301"/>
          </a:xfrm>
        </p:spPr>
        <p:txBody>
          <a:bodyPr/>
          <a:lstStyle/>
          <a:p>
            <a:r>
              <a:rPr lang="tr-TR" sz="2800" b="1"/>
              <a:t>Tartışma</a:t>
            </a:r>
          </a:p>
        </p:txBody>
      </p:sp>
      <p:sp>
        <p:nvSpPr>
          <p:cNvPr id="3" name="İçerik Yer Tutucusu 2">
            <a:extLst>
              <a:ext uri="{FF2B5EF4-FFF2-40B4-BE49-F238E27FC236}">
                <a16:creationId xmlns="" xmlns:a16="http://schemas.microsoft.com/office/drawing/2014/main" id="{59749284-CD3F-42A6-9F5F-ED3B144EE49E}"/>
              </a:ext>
            </a:extLst>
          </p:cNvPr>
          <p:cNvSpPr>
            <a:spLocks noGrp="1"/>
          </p:cNvSpPr>
          <p:nvPr>
            <p:ph idx="1"/>
          </p:nvPr>
        </p:nvSpPr>
        <p:spPr>
          <a:xfrm>
            <a:off x="482600" y="1966189"/>
            <a:ext cx="10506991" cy="4858721"/>
          </a:xfrm>
        </p:spPr>
        <p:txBody>
          <a:bodyPr vert="horz" lIns="91440" tIns="45720" rIns="91440" bIns="45720" rtlCol="0" anchor="t">
            <a:normAutofit/>
          </a:bodyPr>
          <a:lstStyle/>
          <a:p>
            <a:pPr marL="342900" indent="-342900">
              <a:buChar char="•"/>
            </a:pPr>
            <a:r>
              <a:rPr lang="tr-TR" dirty="0"/>
              <a:t>Birkaç çalışma ise radyoterapiden 1 ay sonra daha yüksek nispi </a:t>
            </a:r>
            <a:r>
              <a:rPr lang="tr-TR" dirty="0" err="1"/>
              <a:t>serebral</a:t>
            </a:r>
            <a:r>
              <a:rPr lang="tr-TR" dirty="0"/>
              <a:t> kan hacminin daha kötü GS ile ilişkili olduğunu ve azalan difüzyonun veya daha düşük görünür difüzyon katsayısına sahip daha büyük tümör hacimlerinin radyoterapiden 4 ila 10 hafta sonra daha kötü PSK ve GS ile ilişkili olduğunu göstermiştir.</a:t>
            </a:r>
          </a:p>
          <a:p>
            <a:pPr marL="342900" indent="-342900">
              <a:buChar char="•"/>
            </a:pPr>
            <a:r>
              <a:rPr lang="tr-TR" dirty="0"/>
              <a:t>Bu çalışmada FLAIR görüntüleme özelliklerinde bile </a:t>
            </a:r>
            <a:r>
              <a:rPr lang="tr-TR" dirty="0" err="1"/>
              <a:t>rezidüel</a:t>
            </a:r>
            <a:r>
              <a:rPr lang="tr-TR" dirty="0"/>
              <a:t> </a:t>
            </a:r>
            <a:r>
              <a:rPr lang="tr-TR" dirty="0" err="1"/>
              <a:t>hiperselüler</a:t>
            </a:r>
            <a:r>
              <a:rPr lang="tr-TR" dirty="0"/>
              <a:t> ve </a:t>
            </a:r>
            <a:r>
              <a:rPr lang="tr-TR" dirty="0" err="1"/>
              <a:t>hiperperfüze</a:t>
            </a:r>
            <a:r>
              <a:rPr lang="tr-TR" dirty="0"/>
              <a:t> tümör hacmi arasındaki ölçülebilir farklılıklar ,farklı </a:t>
            </a:r>
            <a:r>
              <a:rPr lang="tr-TR" dirty="0" err="1"/>
              <a:t>sağkalım</a:t>
            </a:r>
            <a:r>
              <a:rPr lang="tr-TR" dirty="0"/>
              <a:t> sonuçları olan hastaların erken kategorize edilmesini sağlamıştır.</a:t>
            </a:r>
          </a:p>
          <a:p>
            <a:pPr marL="342900" indent="-342900">
              <a:buChar char="•"/>
            </a:pPr>
            <a:r>
              <a:rPr lang="tr-TR" dirty="0"/>
              <a:t>Bu çalışma daha büyük bir </a:t>
            </a:r>
            <a:r>
              <a:rPr lang="tr-TR" dirty="0" err="1"/>
              <a:t>kohortta</a:t>
            </a:r>
            <a:r>
              <a:rPr lang="tr-TR" dirty="0"/>
              <a:t> doğrulanırsa, bu görüntüleme stratejisinin rutine aktarılması, etkisiz ve </a:t>
            </a:r>
            <a:r>
              <a:rPr lang="tr-TR" dirty="0" err="1"/>
              <a:t>toksik</a:t>
            </a:r>
            <a:r>
              <a:rPr lang="tr-TR" dirty="0"/>
              <a:t> tedavilerin kesilmesi, daha doğru ve zamanında </a:t>
            </a:r>
            <a:r>
              <a:rPr lang="tr-TR" dirty="0" err="1"/>
              <a:t>terapötik</a:t>
            </a:r>
            <a:r>
              <a:rPr lang="tr-TR" dirty="0"/>
              <a:t> karar vermeyi sağlayacaktır.</a:t>
            </a:r>
          </a:p>
        </p:txBody>
      </p:sp>
      <p:sp>
        <p:nvSpPr>
          <p:cNvPr id="4" name="Veri Yer Tutucusu 3">
            <a:extLst>
              <a:ext uri="{FF2B5EF4-FFF2-40B4-BE49-F238E27FC236}">
                <a16:creationId xmlns="" xmlns:a16="http://schemas.microsoft.com/office/drawing/2014/main" id="{C9F00219-C416-4212-B1FD-CD099EF78677}"/>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5086F6FB-CCA2-4B9E-B6E1-8F5AC0D698F2}"/>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9C4BA750-E298-4793-950B-7E7F5D6CD0E2}"/>
              </a:ext>
            </a:extLst>
          </p:cNvPr>
          <p:cNvSpPr>
            <a:spLocks noGrp="1"/>
          </p:cNvSpPr>
          <p:nvPr>
            <p:ph type="sldNum" sz="quarter" idx="12"/>
          </p:nvPr>
        </p:nvSpPr>
        <p:spPr/>
        <p:txBody>
          <a:bodyPr/>
          <a:lstStyle/>
          <a:p>
            <a:fld id="{60553ECD-7F6D-420D-93CA-D8D15EB427AC}" type="slidenum">
              <a:rPr lang="en-US" smtClean="0"/>
              <a:t>46</a:t>
            </a:fld>
            <a:endParaRPr lang="en-US"/>
          </a:p>
        </p:txBody>
      </p:sp>
    </p:spTree>
    <p:extLst>
      <p:ext uri="{BB962C8B-B14F-4D97-AF65-F5344CB8AC3E}">
        <p14:creationId xmlns:p14="http://schemas.microsoft.com/office/powerpoint/2010/main" val="604083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64F385E-F3FA-4444-A36D-79E7E9F9EDFF}"/>
              </a:ext>
            </a:extLst>
          </p:cNvPr>
          <p:cNvSpPr>
            <a:spLocks noGrp="1"/>
          </p:cNvSpPr>
          <p:nvPr>
            <p:ph type="title"/>
          </p:nvPr>
        </p:nvSpPr>
        <p:spPr>
          <a:xfrm>
            <a:off x="482600" y="510513"/>
            <a:ext cx="7867209" cy="540406"/>
          </a:xfrm>
        </p:spPr>
        <p:txBody>
          <a:bodyPr/>
          <a:lstStyle/>
          <a:p>
            <a:r>
              <a:rPr lang="tr-TR" sz="2800" b="1"/>
              <a:t>Tartışma</a:t>
            </a:r>
          </a:p>
        </p:txBody>
      </p:sp>
      <p:sp>
        <p:nvSpPr>
          <p:cNvPr id="3" name="İçerik Yer Tutucusu 2">
            <a:extLst>
              <a:ext uri="{FF2B5EF4-FFF2-40B4-BE49-F238E27FC236}">
                <a16:creationId xmlns="" xmlns:a16="http://schemas.microsoft.com/office/drawing/2014/main" id="{A7A033CA-CE3B-4158-B0C3-77DBAC16DE6E}"/>
              </a:ext>
            </a:extLst>
          </p:cNvPr>
          <p:cNvSpPr>
            <a:spLocks noGrp="1"/>
          </p:cNvSpPr>
          <p:nvPr>
            <p:ph idx="1"/>
          </p:nvPr>
        </p:nvSpPr>
        <p:spPr>
          <a:xfrm>
            <a:off x="482600" y="1932437"/>
            <a:ext cx="10506991" cy="4925563"/>
          </a:xfrm>
        </p:spPr>
        <p:txBody>
          <a:bodyPr vert="horz" lIns="91440" tIns="45720" rIns="91440" bIns="45720" rtlCol="0" anchor="t">
            <a:normAutofit/>
          </a:bodyPr>
          <a:lstStyle/>
          <a:p>
            <a:pPr marL="342900" indent="-342900">
              <a:buChar char="•"/>
            </a:pPr>
            <a:r>
              <a:rPr lang="tr-TR" dirty="0"/>
              <a:t>Çalışmanın sınırlamaları tek ve küçük bir kurumlu </a:t>
            </a:r>
            <a:r>
              <a:rPr lang="tr-TR" dirty="0" err="1"/>
              <a:t>kohortta</a:t>
            </a:r>
            <a:r>
              <a:rPr lang="tr-TR" dirty="0"/>
              <a:t> </a:t>
            </a:r>
            <a:r>
              <a:rPr lang="tr-TR" dirty="0" smtClean="0"/>
              <a:t>ve tek </a:t>
            </a:r>
            <a:r>
              <a:rPr lang="tr-TR" dirty="0"/>
              <a:t>kollu olmasıdır.</a:t>
            </a:r>
          </a:p>
          <a:p>
            <a:pPr marL="342900" indent="-342900">
              <a:buChar char="•"/>
            </a:pPr>
            <a:r>
              <a:rPr lang="tr-TR" dirty="0"/>
              <a:t>Gelecekteki çalışmalar için bir lokal-bölgesel ve uzak tümör </a:t>
            </a:r>
            <a:r>
              <a:rPr lang="tr-TR" dirty="0" err="1"/>
              <a:t>progresyon</a:t>
            </a:r>
            <a:r>
              <a:rPr lang="tr-TR" dirty="0"/>
              <a:t> modeli için moleküler ve </a:t>
            </a:r>
            <a:r>
              <a:rPr lang="tr-TR" dirty="0" err="1"/>
              <a:t>fenotipik</a:t>
            </a:r>
            <a:r>
              <a:rPr lang="tr-TR" dirty="0"/>
              <a:t> temelin </a:t>
            </a:r>
            <a:r>
              <a:rPr lang="tr-TR" dirty="0" err="1"/>
              <a:t>belirlenmesi,potansiyel</a:t>
            </a:r>
            <a:r>
              <a:rPr lang="tr-TR" dirty="0"/>
              <a:t> olarak biyolojik temelli dozla yoğunlaştırılmış radyoterapi yaklaşımından fayda sağlayacak hastaların daha iyi seçilmesini sağlayacaktır.</a:t>
            </a:r>
          </a:p>
          <a:p>
            <a:pPr marL="342900" indent="-342900">
              <a:buChar char="•"/>
            </a:pPr>
            <a:r>
              <a:rPr lang="tr-TR" dirty="0"/>
              <a:t>Ek olarak radyasyon tedavisi devam ederken bile tedaviye optimal yanıt vermeyenlerin daha erken tanımlanması, radyoterapinin </a:t>
            </a:r>
            <a:r>
              <a:rPr lang="tr-TR" dirty="0" smtClean="0"/>
              <a:t>gelecekteki </a:t>
            </a:r>
            <a:r>
              <a:rPr lang="tr-TR" dirty="0"/>
              <a:t>bir araştırma konusu olan kalıcı tümör bölgelerini daha agresif bir şekilde ışınlamak için yeniden modifikasyonunu sağlayabilir.</a:t>
            </a:r>
          </a:p>
          <a:p>
            <a:pPr marL="342900" indent="-342900">
              <a:buChar char="•"/>
            </a:pPr>
            <a:endParaRPr lang="tr-TR" dirty="0"/>
          </a:p>
        </p:txBody>
      </p:sp>
      <p:sp>
        <p:nvSpPr>
          <p:cNvPr id="4" name="Veri Yer Tutucusu 3">
            <a:extLst>
              <a:ext uri="{FF2B5EF4-FFF2-40B4-BE49-F238E27FC236}">
                <a16:creationId xmlns="" xmlns:a16="http://schemas.microsoft.com/office/drawing/2014/main" id="{5C633CAA-DCAA-4DC4-90F4-269D0EDD6327}"/>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FFBCE117-3D5F-47E0-951D-9D5FFB3EE129}"/>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9D6972F0-1921-4449-AD27-8A03B5A48EB7}"/>
              </a:ext>
            </a:extLst>
          </p:cNvPr>
          <p:cNvSpPr>
            <a:spLocks noGrp="1"/>
          </p:cNvSpPr>
          <p:nvPr>
            <p:ph type="sldNum" sz="quarter" idx="12"/>
          </p:nvPr>
        </p:nvSpPr>
        <p:spPr/>
        <p:txBody>
          <a:bodyPr/>
          <a:lstStyle/>
          <a:p>
            <a:fld id="{60553ECD-7F6D-420D-93CA-D8D15EB427AC}" type="slidenum">
              <a:rPr lang="en-US" smtClean="0"/>
              <a:t>47</a:t>
            </a:fld>
            <a:endParaRPr lang="en-US"/>
          </a:p>
        </p:txBody>
      </p:sp>
    </p:spTree>
    <p:extLst>
      <p:ext uri="{BB962C8B-B14F-4D97-AF65-F5344CB8AC3E}">
        <p14:creationId xmlns:p14="http://schemas.microsoft.com/office/powerpoint/2010/main" val="324066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95D2C86-41E7-416A-AE5A-60BDFC676575}"/>
              </a:ext>
            </a:extLst>
          </p:cNvPr>
          <p:cNvSpPr>
            <a:spLocks noGrp="1"/>
          </p:cNvSpPr>
          <p:nvPr>
            <p:ph type="title"/>
          </p:nvPr>
        </p:nvSpPr>
        <p:spPr>
          <a:xfrm>
            <a:off x="3610811" y="911567"/>
            <a:ext cx="6530367" cy="1382615"/>
          </a:xfrm>
        </p:spPr>
        <p:txBody>
          <a:bodyPr/>
          <a:lstStyle/>
          <a:p>
            <a:r>
              <a:rPr lang="tr-TR" b="1"/>
              <a:t>SONUÇ</a:t>
            </a:r>
            <a:r>
              <a:rPr lang="tr-TR"/>
              <a:t/>
            </a:r>
            <a:br>
              <a:rPr lang="tr-TR"/>
            </a:br>
            <a:endParaRPr lang="tr-TR"/>
          </a:p>
        </p:txBody>
      </p:sp>
      <p:sp>
        <p:nvSpPr>
          <p:cNvPr id="3" name="İçerik Yer Tutucusu 2">
            <a:extLst>
              <a:ext uri="{FF2B5EF4-FFF2-40B4-BE49-F238E27FC236}">
                <a16:creationId xmlns="" xmlns:a16="http://schemas.microsoft.com/office/drawing/2014/main" id="{BF53647C-EC40-4536-B9E5-6C5B7FEE5CF2}"/>
              </a:ext>
            </a:extLst>
          </p:cNvPr>
          <p:cNvSpPr>
            <a:spLocks noGrp="1"/>
          </p:cNvSpPr>
          <p:nvPr>
            <p:ph idx="1"/>
          </p:nvPr>
        </p:nvSpPr>
        <p:spPr>
          <a:xfrm>
            <a:off x="712638" y="1972550"/>
            <a:ext cx="10506991" cy="4323984"/>
          </a:xfrm>
        </p:spPr>
        <p:txBody>
          <a:bodyPr vert="horz" lIns="91440" tIns="45720" rIns="91440" bIns="45720" rtlCol="0" anchor="t">
            <a:normAutofit/>
          </a:bodyPr>
          <a:lstStyle/>
          <a:p>
            <a:pPr marL="342900" indent="-342900">
              <a:buChar char="•"/>
            </a:pPr>
            <a:r>
              <a:rPr lang="tr-TR"/>
              <a:t>Devam eden destekleyici bir doz yükseltme denemesi olan (NRGBN001) </a:t>
            </a:r>
            <a:r>
              <a:rPr lang="tr-TR" err="1"/>
              <a:t>calişmasi</a:t>
            </a:r>
            <a:r>
              <a:rPr lang="tr-TR"/>
              <a:t> konvansiyonel </a:t>
            </a:r>
            <a:r>
              <a:rPr lang="tr-TR" err="1"/>
              <a:t>MR'a</a:t>
            </a:r>
            <a:r>
              <a:rPr lang="tr-TR"/>
              <a:t> dayalı anatomik olarak tanımlanmış tümör hedefleri kullanılarak doz yoğunlaştırılmış radyoterapinin güvenliğini ve etkinliğini daha da iyi açıklayacaktır.</a:t>
            </a:r>
          </a:p>
          <a:p>
            <a:pPr marL="342900" indent="-342900">
              <a:buChar char="•"/>
            </a:pPr>
            <a:r>
              <a:rPr lang="tr-TR"/>
              <a:t>Başlangıçtaki sonuçlar </a:t>
            </a:r>
            <a:r>
              <a:rPr lang="tr-TR" err="1"/>
              <a:t>kontrastlanan</a:t>
            </a:r>
            <a:r>
              <a:rPr lang="tr-TR"/>
              <a:t> </a:t>
            </a:r>
            <a:r>
              <a:rPr lang="tr-TR" err="1"/>
              <a:t>bolgeleri</a:t>
            </a:r>
            <a:r>
              <a:rPr lang="tr-TR"/>
              <a:t> hedeflemek için geleneksel MR kullanılarak doz arttırılmış radyoterapide belirgin bir </a:t>
            </a:r>
            <a:r>
              <a:rPr lang="tr-TR" err="1"/>
              <a:t>sağkalım</a:t>
            </a:r>
            <a:r>
              <a:rPr lang="tr-TR"/>
              <a:t> yararı göstermemiş olsa da, çoğalan ama aynı zamanda </a:t>
            </a:r>
            <a:r>
              <a:rPr lang="tr-TR" err="1"/>
              <a:t>kontrastlanmayan</a:t>
            </a:r>
            <a:r>
              <a:rPr lang="tr-TR"/>
              <a:t> hastalığın varlığını ve bu tümörün biyolojik volümlerinin hedeflenmesinin yararı bir tanım gerektirecektir.</a:t>
            </a:r>
          </a:p>
          <a:p>
            <a:pPr marL="342900" indent="-342900">
              <a:buChar char="•"/>
            </a:pPr>
            <a:r>
              <a:rPr lang="tr-TR"/>
              <a:t>Tümör </a:t>
            </a:r>
            <a:r>
              <a:rPr lang="tr-TR" err="1"/>
              <a:t>heterojenliğini</a:t>
            </a:r>
            <a:r>
              <a:rPr lang="tr-TR"/>
              <a:t> </a:t>
            </a:r>
            <a:r>
              <a:rPr lang="tr-TR" err="1"/>
              <a:t>değerlendirmek,terapötik</a:t>
            </a:r>
            <a:r>
              <a:rPr lang="tr-TR"/>
              <a:t> direnci belirlemek ve uzun vadeli sonuçları iyileştirmek için radyasyon tedavisine ilişkin bir çalışma sunulmuştur.</a:t>
            </a:r>
          </a:p>
        </p:txBody>
      </p:sp>
      <p:sp>
        <p:nvSpPr>
          <p:cNvPr id="4" name="Veri Yer Tutucusu 3">
            <a:extLst>
              <a:ext uri="{FF2B5EF4-FFF2-40B4-BE49-F238E27FC236}">
                <a16:creationId xmlns="" xmlns:a16="http://schemas.microsoft.com/office/drawing/2014/main" id="{6884AC5F-E14D-4354-BF9F-3C7C845C0E7A}"/>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2FA83B12-9146-447E-9C2A-30408BE03231}"/>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A5E4E517-A3F5-4A84-96CF-F8EB03A77A00}"/>
              </a:ext>
            </a:extLst>
          </p:cNvPr>
          <p:cNvSpPr>
            <a:spLocks noGrp="1"/>
          </p:cNvSpPr>
          <p:nvPr>
            <p:ph type="sldNum" sz="quarter" idx="12"/>
          </p:nvPr>
        </p:nvSpPr>
        <p:spPr/>
        <p:txBody>
          <a:bodyPr/>
          <a:lstStyle/>
          <a:p>
            <a:fld id="{60553ECD-7F6D-420D-93CA-D8D15EB427AC}" type="slidenum">
              <a:rPr lang="en-US" smtClean="0"/>
              <a:t>48</a:t>
            </a:fld>
            <a:endParaRPr lang="en-US"/>
          </a:p>
        </p:txBody>
      </p:sp>
    </p:spTree>
    <p:extLst>
      <p:ext uri="{BB962C8B-B14F-4D97-AF65-F5344CB8AC3E}">
        <p14:creationId xmlns:p14="http://schemas.microsoft.com/office/powerpoint/2010/main" val="1175785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5F73ACD-5AE3-4589-90BB-8F3957A0FFD7}"/>
              </a:ext>
            </a:extLst>
          </p:cNvPr>
          <p:cNvSpPr>
            <a:spLocks noGrp="1"/>
          </p:cNvSpPr>
          <p:nvPr>
            <p:ph type="title"/>
          </p:nvPr>
        </p:nvSpPr>
        <p:spPr>
          <a:xfrm>
            <a:off x="482600" y="978408"/>
            <a:ext cx="8147946" cy="1703458"/>
          </a:xfrm>
        </p:spPr>
        <p:txBody>
          <a:bodyPr/>
          <a:lstStyle/>
          <a:p>
            <a:r>
              <a:rPr lang="tr-TR" dirty="0"/>
              <a:t>Dinlediğiniz için teşekkür ederim</a:t>
            </a:r>
          </a:p>
        </p:txBody>
      </p:sp>
      <p:sp>
        <p:nvSpPr>
          <p:cNvPr id="3" name="İçerik Yer Tutucusu 2">
            <a:extLst>
              <a:ext uri="{FF2B5EF4-FFF2-40B4-BE49-F238E27FC236}">
                <a16:creationId xmlns="" xmlns:a16="http://schemas.microsoft.com/office/drawing/2014/main" id="{56150FAC-873C-49F3-B289-662E6D98074D}"/>
              </a:ext>
            </a:extLst>
          </p:cNvPr>
          <p:cNvSpPr>
            <a:spLocks noGrp="1"/>
          </p:cNvSpPr>
          <p:nvPr>
            <p:ph idx="1"/>
          </p:nvPr>
        </p:nvSpPr>
        <p:spPr>
          <a:xfrm>
            <a:off x="241496" y="3158719"/>
            <a:ext cx="10058400" cy="4023360"/>
          </a:xfrm>
        </p:spPr>
        <p:txBody>
          <a:bodyPr/>
          <a:lstStyle/>
          <a:p>
            <a:endParaRPr lang="tr-TR" dirty="0"/>
          </a:p>
        </p:txBody>
      </p:sp>
      <p:sp>
        <p:nvSpPr>
          <p:cNvPr id="4" name="Veri Yer Tutucusu 3">
            <a:extLst>
              <a:ext uri="{FF2B5EF4-FFF2-40B4-BE49-F238E27FC236}">
                <a16:creationId xmlns="" xmlns:a16="http://schemas.microsoft.com/office/drawing/2014/main" id="{7570CE4D-466A-464C-B3B2-BA894123AA12}"/>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1F462E77-251E-44EE-B85A-62DE28CD3C95}"/>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82D8E41-8B64-4A5F-B47F-ED5D903C1CCD}"/>
              </a:ext>
            </a:extLst>
          </p:cNvPr>
          <p:cNvSpPr>
            <a:spLocks noGrp="1"/>
          </p:cNvSpPr>
          <p:nvPr>
            <p:ph type="sldNum" sz="quarter" idx="12"/>
          </p:nvPr>
        </p:nvSpPr>
        <p:spPr/>
        <p:txBody>
          <a:bodyPr/>
          <a:lstStyle/>
          <a:p>
            <a:fld id="{60553ECD-7F6D-420D-93CA-D8D15EB427AC}" type="slidenum">
              <a:rPr lang="en-US" smtClean="0"/>
              <a:t>49</a:t>
            </a:fld>
            <a:endParaRPr lang="en-US"/>
          </a:p>
        </p:txBody>
      </p:sp>
    </p:spTree>
    <p:extLst>
      <p:ext uri="{BB962C8B-B14F-4D97-AF65-F5344CB8AC3E}">
        <p14:creationId xmlns:p14="http://schemas.microsoft.com/office/powerpoint/2010/main" val="23364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116892F-2296-43BE-B4E6-54FCEE78C78F}"/>
              </a:ext>
            </a:extLst>
          </p:cNvPr>
          <p:cNvSpPr>
            <a:spLocks noGrp="1"/>
          </p:cNvSpPr>
          <p:nvPr>
            <p:ph idx="1"/>
          </p:nvPr>
        </p:nvSpPr>
        <p:spPr>
          <a:xfrm>
            <a:off x="506047" y="1740242"/>
            <a:ext cx="10506991" cy="5288211"/>
          </a:xfrm>
        </p:spPr>
        <p:txBody>
          <a:bodyPr vert="horz" lIns="91440" tIns="45720" rIns="91440" bIns="45720" rtlCol="0" anchor="t">
            <a:normAutofit/>
          </a:bodyPr>
          <a:lstStyle/>
          <a:p>
            <a:pPr marL="342900" indent="-342900">
              <a:buChar char="•"/>
            </a:pPr>
            <a:r>
              <a:rPr lang="tr-TR" dirty="0"/>
              <a:t>Çoğu merkez beyin tümörü </a:t>
            </a:r>
            <a:r>
              <a:rPr lang="tr-TR" dirty="0" smtClean="0"/>
              <a:t>olan </a:t>
            </a:r>
            <a:r>
              <a:rPr lang="tr-TR" dirty="0"/>
              <a:t>hastalar için rutinde difüzyon ağırlıklı MR ve </a:t>
            </a:r>
            <a:r>
              <a:rPr lang="tr-TR" dirty="0" err="1"/>
              <a:t>perfüzyon</a:t>
            </a:r>
            <a:r>
              <a:rPr lang="tr-TR" dirty="0"/>
              <a:t> MR kullanmaktadır.</a:t>
            </a:r>
          </a:p>
          <a:p>
            <a:pPr marL="342900" indent="-342900">
              <a:buChar char="•"/>
            </a:pPr>
            <a:r>
              <a:rPr lang="tr-TR" dirty="0"/>
              <a:t>Dinamik kontrastlı </a:t>
            </a:r>
            <a:r>
              <a:rPr lang="tr-TR" dirty="0" err="1"/>
              <a:t>MR'dan</a:t>
            </a:r>
            <a:r>
              <a:rPr lang="tr-TR" dirty="0"/>
              <a:t> </a:t>
            </a:r>
            <a:r>
              <a:rPr lang="tr-TR" dirty="0" err="1"/>
              <a:t>olculen</a:t>
            </a:r>
            <a:r>
              <a:rPr lang="tr-TR" dirty="0"/>
              <a:t> </a:t>
            </a:r>
            <a:r>
              <a:rPr lang="tr-TR" dirty="0" err="1"/>
              <a:t>perfüzyon</a:t>
            </a:r>
            <a:r>
              <a:rPr lang="tr-TR" dirty="0"/>
              <a:t> daha kötü </a:t>
            </a:r>
            <a:r>
              <a:rPr lang="tr-TR" dirty="0" err="1"/>
              <a:t>progresyonsuz</a:t>
            </a:r>
            <a:r>
              <a:rPr lang="tr-TR" dirty="0"/>
              <a:t> sağ kalım ve genel sağ kalımı öngören </a:t>
            </a:r>
            <a:r>
              <a:rPr lang="tr-TR" dirty="0" err="1"/>
              <a:t>neovaskularizasyon</a:t>
            </a:r>
            <a:r>
              <a:rPr lang="tr-TR" dirty="0"/>
              <a:t> ve </a:t>
            </a:r>
            <a:r>
              <a:rPr lang="tr-TR" dirty="0" err="1"/>
              <a:t>tumor</a:t>
            </a:r>
            <a:r>
              <a:rPr lang="tr-TR" dirty="0"/>
              <a:t> </a:t>
            </a:r>
            <a:r>
              <a:rPr lang="tr-TR" dirty="0" err="1"/>
              <a:t>buyumesi</a:t>
            </a:r>
            <a:r>
              <a:rPr lang="tr-TR" dirty="0"/>
              <a:t> ile ilişkili </a:t>
            </a:r>
            <a:r>
              <a:rPr lang="tr-TR" dirty="0" err="1"/>
              <a:t>serebral</a:t>
            </a:r>
            <a:r>
              <a:rPr lang="tr-TR" dirty="0"/>
              <a:t> kan hacminin ve </a:t>
            </a:r>
            <a:r>
              <a:rPr lang="tr-TR" dirty="0" err="1"/>
              <a:t>serebral</a:t>
            </a:r>
            <a:r>
              <a:rPr lang="tr-TR" dirty="0"/>
              <a:t> kan akımının </a:t>
            </a:r>
            <a:r>
              <a:rPr lang="tr-TR" dirty="0" err="1"/>
              <a:t>yukselmesini</a:t>
            </a:r>
            <a:r>
              <a:rPr lang="tr-TR" dirty="0"/>
              <a:t> değerlendirebilir.</a:t>
            </a:r>
          </a:p>
          <a:p>
            <a:pPr marL="342900" indent="-342900">
              <a:buChar char="•"/>
            </a:pPr>
            <a:r>
              <a:rPr lang="tr-TR" dirty="0"/>
              <a:t>Difüzyon MR ise doku </a:t>
            </a:r>
            <a:r>
              <a:rPr lang="tr-TR" dirty="0" err="1"/>
              <a:t>mikroçevresindeki</a:t>
            </a:r>
            <a:r>
              <a:rPr lang="tr-TR" dirty="0"/>
              <a:t> su hareketliliğini tümör hücre yoğunluğunun bir göstergesi olarak tahmin eder.</a:t>
            </a:r>
          </a:p>
          <a:p>
            <a:pPr marL="342900" indent="-342900">
              <a:buChar char="•"/>
            </a:pPr>
            <a:r>
              <a:rPr lang="tr-TR" dirty="0"/>
              <a:t>Difüzyon MR ''b'' değeri arttıkça (b=3000 s/mm) </a:t>
            </a:r>
            <a:r>
              <a:rPr lang="tr-TR" dirty="0" err="1"/>
              <a:t>yuksek</a:t>
            </a:r>
            <a:r>
              <a:rPr lang="tr-TR" dirty="0"/>
              <a:t> </a:t>
            </a:r>
            <a:r>
              <a:rPr lang="tr-TR" dirty="0" err="1"/>
              <a:t>yogunluklu</a:t>
            </a:r>
            <a:r>
              <a:rPr lang="tr-TR" dirty="0"/>
              <a:t> </a:t>
            </a:r>
            <a:r>
              <a:rPr lang="tr-TR" dirty="0" err="1"/>
              <a:t>tumor</a:t>
            </a:r>
            <a:r>
              <a:rPr lang="tr-TR" dirty="0"/>
              <a:t> </a:t>
            </a:r>
            <a:r>
              <a:rPr lang="tr-TR" dirty="0" err="1"/>
              <a:t>bolgelerini</a:t>
            </a:r>
            <a:r>
              <a:rPr lang="tr-TR" dirty="0"/>
              <a:t> normal beyin </a:t>
            </a:r>
            <a:r>
              <a:rPr lang="tr-TR" dirty="0" err="1"/>
              <a:t>dokusundan,ödemden</a:t>
            </a:r>
            <a:r>
              <a:rPr lang="tr-TR" dirty="0"/>
              <a:t> ve </a:t>
            </a:r>
            <a:r>
              <a:rPr lang="tr-TR" dirty="0" err="1"/>
              <a:t>mikronekrozdan</a:t>
            </a:r>
            <a:r>
              <a:rPr lang="tr-TR" dirty="0"/>
              <a:t> ayırt eder. </a:t>
            </a:r>
            <a:r>
              <a:rPr lang="tr-TR" dirty="0" err="1"/>
              <a:t>Nüksü</a:t>
            </a:r>
            <a:r>
              <a:rPr lang="tr-TR" dirty="0"/>
              <a:t> ve </a:t>
            </a:r>
            <a:r>
              <a:rPr lang="tr-TR" dirty="0" err="1"/>
              <a:t>progresyonsuz</a:t>
            </a:r>
            <a:r>
              <a:rPr lang="tr-TR" dirty="0"/>
              <a:t> sağ kalımı tahmin eder.</a:t>
            </a:r>
          </a:p>
          <a:p>
            <a:pPr marL="342900" indent="-342900">
              <a:buChar char="•"/>
            </a:pPr>
            <a:r>
              <a:rPr lang="tr-TR" dirty="0" err="1"/>
              <a:t>Hiperperfüze</a:t>
            </a:r>
            <a:r>
              <a:rPr lang="tr-TR" dirty="0"/>
              <a:t> ve </a:t>
            </a:r>
            <a:r>
              <a:rPr lang="tr-TR" dirty="0" err="1"/>
              <a:t>hiperseluler</a:t>
            </a:r>
            <a:r>
              <a:rPr lang="tr-TR" dirty="0"/>
              <a:t> </a:t>
            </a:r>
            <a:r>
              <a:rPr lang="tr-TR" dirty="0" err="1"/>
              <a:t>tumor</a:t>
            </a:r>
            <a:r>
              <a:rPr lang="tr-TR" dirty="0"/>
              <a:t> hacimleri başarısızlık </a:t>
            </a:r>
            <a:r>
              <a:rPr lang="tr-TR" dirty="0" err="1"/>
              <a:t>paternlerini</a:t>
            </a:r>
            <a:r>
              <a:rPr lang="tr-TR" dirty="0"/>
              <a:t> tek başına her iki teknikten daha iyi tahmin eder ve neredeyse her zaman </a:t>
            </a:r>
            <a:r>
              <a:rPr lang="tr-TR" dirty="0" err="1"/>
              <a:t>progrese</a:t>
            </a:r>
            <a:r>
              <a:rPr lang="tr-TR" dirty="0"/>
              <a:t> ve tedaviye yanıtsız hastalığı içerir.</a:t>
            </a:r>
          </a:p>
        </p:txBody>
      </p:sp>
      <p:sp>
        <p:nvSpPr>
          <p:cNvPr id="2" name="Veri Yer Tutucusu 1">
            <a:extLst>
              <a:ext uri="{FF2B5EF4-FFF2-40B4-BE49-F238E27FC236}">
                <a16:creationId xmlns="" xmlns:a16="http://schemas.microsoft.com/office/drawing/2014/main" id="{69CE3A61-C2DE-4A61-9705-BDDEECADA1CF}"/>
              </a:ext>
            </a:extLst>
          </p:cNvPr>
          <p:cNvSpPr>
            <a:spLocks noGrp="1"/>
          </p:cNvSpPr>
          <p:nvPr>
            <p:ph type="dt" sz="half" idx="10"/>
          </p:nvPr>
        </p:nvSpPr>
        <p:spPr/>
        <p:txBody>
          <a:bodyPr/>
          <a:lstStyle/>
          <a:p>
            <a:fld id="{F216E6BD-8AB1-4680-9CAB-E3D92A3A88F4}" type="datetime1">
              <a:rPr lang="en-US" smtClean="0"/>
              <a:t>9/15/2021</a:t>
            </a:fld>
            <a:endParaRPr lang="en-US"/>
          </a:p>
        </p:txBody>
      </p:sp>
      <p:sp>
        <p:nvSpPr>
          <p:cNvPr id="4" name="Alt Bilgi Yer Tutucusu 3">
            <a:extLst>
              <a:ext uri="{FF2B5EF4-FFF2-40B4-BE49-F238E27FC236}">
                <a16:creationId xmlns="" xmlns:a16="http://schemas.microsoft.com/office/drawing/2014/main" id="{EF3015F9-8B5C-4A6B-A766-4F4CC1E421FE}"/>
              </a:ext>
            </a:extLst>
          </p:cNvPr>
          <p:cNvSpPr>
            <a:spLocks noGrp="1"/>
          </p:cNvSpPr>
          <p:nvPr>
            <p:ph type="ftr" sz="quarter" idx="11"/>
          </p:nvPr>
        </p:nvSpPr>
        <p:spPr/>
        <p:txBody>
          <a:bodyPr/>
          <a:lstStyle/>
          <a:p>
            <a:r>
              <a:rPr lang="en-US"/>
              <a:t>ESOGÜTF Radyasyon Onkolojisi ABD</a:t>
            </a:r>
          </a:p>
        </p:txBody>
      </p:sp>
      <p:sp>
        <p:nvSpPr>
          <p:cNvPr id="5" name="Slayt Numarası Yer Tutucusu 4">
            <a:extLst>
              <a:ext uri="{FF2B5EF4-FFF2-40B4-BE49-F238E27FC236}">
                <a16:creationId xmlns="" xmlns:a16="http://schemas.microsoft.com/office/drawing/2014/main" id="{BECC532C-0582-433C-BF7D-DAD0C18E044F}"/>
              </a:ext>
            </a:extLst>
          </p:cNvPr>
          <p:cNvSpPr>
            <a:spLocks noGrp="1"/>
          </p:cNvSpPr>
          <p:nvPr>
            <p:ph type="sldNum" sz="quarter" idx="12"/>
          </p:nvPr>
        </p:nvSpPr>
        <p:spPr/>
        <p:txBody>
          <a:bodyPr/>
          <a:lstStyle/>
          <a:p>
            <a:fld id="{60553ECD-7F6D-420D-93CA-D8D15EB427AC}" type="slidenum">
              <a:rPr lang="en-US" smtClean="0"/>
              <a:t>5</a:t>
            </a:fld>
            <a:endParaRPr lang="en-US"/>
          </a:p>
        </p:txBody>
      </p:sp>
      <p:sp>
        <p:nvSpPr>
          <p:cNvPr id="6" name="Dikdörtgen 5"/>
          <p:cNvSpPr/>
          <p:nvPr/>
        </p:nvSpPr>
        <p:spPr>
          <a:xfrm>
            <a:off x="962866" y="1217022"/>
            <a:ext cx="2331317" cy="584775"/>
          </a:xfrm>
          <a:prstGeom prst="rect">
            <a:avLst/>
          </a:prstGeom>
        </p:spPr>
        <p:txBody>
          <a:bodyPr wrap="square">
            <a:spAutoFit/>
          </a:bodyPr>
          <a:lstStyle/>
          <a:p>
            <a:r>
              <a:rPr lang="tr-TR" sz="3200" b="1" dirty="0">
                <a:solidFill>
                  <a:schemeClr val="tx1">
                    <a:lumMod val="85000"/>
                    <a:lumOff val="15000"/>
                  </a:schemeClr>
                </a:solidFill>
              </a:rPr>
              <a:t>GİRİŞ</a:t>
            </a:r>
          </a:p>
        </p:txBody>
      </p:sp>
    </p:spTree>
    <p:extLst>
      <p:ext uri="{BB962C8B-B14F-4D97-AF65-F5344CB8AC3E}">
        <p14:creationId xmlns:p14="http://schemas.microsoft.com/office/powerpoint/2010/main" val="3152645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E572977-DB91-4513-A23A-627620CB4FC8}"/>
              </a:ext>
            </a:extLst>
          </p:cNvPr>
          <p:cNvSpPr>
            <a:spLocks noGrp="1"/>
          </p:cNvSpPr>
          <p:nvPr>
            <p:ph type="title"/>
          </p:nvPr>
        </p:nvSpPr>
        <p:spPr>
          <a:xfrm>
            <a:off x="355119" y="978408"/>
            <a:ext cx="10634472" cy="1461766"/>
          </a:xfrm>
        </p:spPr>
        <p:txBody>
          <a:bodyPr/>
          <a:lstStyle/>
          <a:p>
            <a:r>
              <a:rPr lang="tr-TR" dirty="0"/>
              <a:t>GİRİŞ</a:t>
            </a:r>
          </a:p>
        </p:txBody>
      </p:sp>
      <p:sp>
        <p:nvSpPr>
          <p:cNvPr id="3" name="İçerik Yer Tutucusu 2">
            <a:extLst>
              <a:ext uri="{FF2B5EF4-FFF2-40B4-BE49-F238E27FC236}">
                <a16:creationId xmlns="" xmlns:a16="http://schemas.microsoft.com/office/drawing/2014/main" id="{1B590B6A-5456-4155-976E-56E8F0270933}"/>
              </a:ext>
            </a:extLst>
          </p:cNvPr>
          <p:cNvSpPr>
            <a:spLocks noGrp="1"/>
          </p:cNvSpPr>
          <p:nvPr>
            <p:ph idx="1"/>
          </p:nvPr>
        </p:nvSpPr>
        <p:spPr>
          <a:xfrm>
            <a:off x="482600" y="2849526"/>
            <a:ext cx="10506991" cy="3030066"/>
          </a:xfrm>
        </p:spPr>
        <p:txBody>
          <a:bodyPr vert="horz" lIns="91440" tIns="45720" rIns="91440" bIns="45720" rtlCol="0" anchor="t">
            <a:normAutofit/>
          </a:bodyPr>
          <a:lstStyle/>
          <a:p>
            <a:r>
              <a:rPr lang="tr-TR" dirty="0"/>
              <a:t>Standart tedavideki tümör hacimleri genellikle </a:t>
            </a:r>
            <a:r>
              <a:rPr lang="tr-TR" dirty="0" err="1"/>
              <a:t>diffüzyon</a:t>
            </a:r>
            <a:r>
              <a:rPr lang="tr-TR" dirty="0"/>
              <a:t> </a:t>
            </a:r>
            <a:r>
              <a:rPr lang="tr-TR" dirty="0" smtClean="0"/>
              <a:t>MR ve </a:t>
            </a:r>
            <a:r>
              <a:rPr lang="tr-TR" dirty="0"/>
              <a:t>kontrastlı </a:t>
            </a:r>
            <a:r>
              <a:rPr lang="tr-TR" dirty="0" err="1" smtClean="0"/>
              <a:t>MR'ın</a:t>
            </a:r>
            <a:r>
              <a:rPr lang="tr-TR" dirty="0" smtClean="0"/>
              <a:t> </a:t>
            </a:r>
            <a:r>
              <a:rPr lang="tr-TR" dirty="0"/>
              <a:t>füzyonundan elde edilen olumsuz </a:t>
            </a:r>
            <a:r>
              <a:rPr lang="tr-TR" dirty="0" err="1"/>
              <a:t>prognostik</a:t>
            </a:r>
            <a:r>
              <a:rPr lang="tr-TR" dirty="0"/>
              <a:t> tümör bölgelerinin bir </a:t>
            </a:r>
            <a:r>
              <a:rPr lang="tr-TR" dirty="0" smtClean="0"/>
              <a:t>kısmını </a:t>
            </a:r>
            <a:r>
              <a:rPr lang="tr-TR" dirty="0"/>
              <a:t>içermediğinden  bu tümör bölgelerinin </a:t>
            </a:r>
            <a:r>
              <a:rPr lang="tr-TR" dirty="0" err="1"/>
              <a:t>multiparametrik</a:t>
            </a:r>
            <a:r>
              <a:rPr lang="tr-TR" dirty="0"/>
              <a:t> </a:t>
            </a:r>
            <a:r>
              <a:rPr lang="tr-TR" dirty="0" smtClean="0"/>
              <a:t>MR </a:t>
            </a:r>
            <a:r>
              <a:rPr lang="tr-TR" dirty="0"/>
              <a:t>tekniğini uygulayarak doz yoğunlaştırılmış </a:t>
            </a:r>
            <a:r>
              <a:rPr lang="tr-TR" dirty="0" err="1"/>
              <a:t>kemoradyasyonla</a:t>
            </a:r>
            <a:r>
              <a:rPr lang="tr-TR" dirty="0"/>
              <a:t> spesifik olarak hedeflemenin GBM '</a:t>
            </a:r>
            <a:r>
              <a:rPr lang="tr-TR" dirty="0" err="1"/>
              <a:t>li</a:t>
            </a:r>
            <a:r>
              <a:rPr lang="tr-TR" dirty="0"/>
              <a:t> hastalardaki sonuçlarını içeren bir faz 2 çalışması amaçlanmıştır. </a:t>
            </a:r>
          </a:p>
          <a:p>
            <a:endParaRPr lang="tr-TR" dirty="0"/>
          </a:p>
        </p:txBody>
      </p:sp>
      <p:sp>
        <p:nvSpPr>
          <p:cNvPr id="4" name="Veri Yer Tutucusu 3">
            <a:extLst>
              <a:ext uri="{FF2B5EF4-FFF2-40B4-BE49-F238E27FC236}">
                <a16:creationId xmlns="" xmlns:a16="http://schemas.microsoft.com/office/drawing/2014/main" id="{2ADE69AE-B881-4542-9479-0F0323B69A88}"/>
              </a:ext>
            </a:extLst>
          </p:cNvPr>
          <p:cNvSpPr>
            <a:spLocks noGrp="1"/>
          </p:cNvSpPr>
          <p:nvPr>
            <p:ph type="dt" sz="half" idx="10"/>
          </p:nvPr>
        </p:nvSpPr>
        <p:spPr/>
        <p:txBody>
          <a:bodyPr/>
          <a:lstStyle/>
          <a:p>
            <a:fld id="{71483B27-63E5-4E77-93E6-146F913EC554}" type="datetime1">
              <a:rPr lang="en-US" smtClean="0"/>
              <a:t>9/15/2021</a:t>
            </a:fld>
            <a:endParaRPr lang="en-US"/>
          </a:p>
        </p:txBody>
      </p:sp>
      <p:sp>
        <p:nvSpPr>
          <p:cNvPr id="5" name="Alt Bilgi Yer Tutucusu 4">
            <a:extLst>
              <a:ext uri="{FF2B5EF4-FFF2-40B4-BE49-F238E27FC236}">
                <a16:creationId xmlns="" xmlns:a16="http://schemas.microsoft.com/office/drawing/2014/main" id="{B680B02A-D391-4CBB-AC2D-DBD81F8B4296}"/>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908E775C-B6A7-4483-AC44-570314D0C8A3}"/>
              </a:ext>
            </a:extLst>
          </p:cNvPr>
          <p:cNvSpPr>
            <a:spLocks noGrp="1"/>
          </p:cNvSpPr>
          <p:nvPr>
            <p:ph type="sldNum" sz="quarter" idx="12"/>
          </p:nvPr>
        </p:nvSpPr>
        <p:spPr/>
        <p:txBody>
          <a:bodyPr/>
          <a:lstStyle/>
          <a:p>
            <a:fld id="{60553ECD-7F6D-420D-93CA-D8D15EB427AC}" type="slidenum">
              <a:rPr lang="en-US" smtClean="0"/>
              <a:t>6</a:t>
            </a:fld>
            <a:endParaRPr lang="en-US"/>
          </a:p>
        </p:txBody>
      </p:sp>
    </p:spTree>
    <p:extLst>
      <p:ext uri="{BB962C8B-B14F-4D97-AF65-F5344CB8AC3E}">
        <p14:creationId xmlns:p14="http://schemas.microsoft.com/office/powerpoint/2010/main" val="228070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5316265-31C3-459F-A687-5B949E39A0DF}"/>
              </a:ext>
            </a:extLst>
          </p:cNvPr>
          <p:cNvSpPr>
            <a:spLocks noGrp="1"/>
          </p:cNvSpPr>
          <p:nvPr>
            <p:ph type="title"/>
          </p:nvPr>
        </p:nvSpPr>
        <p:spPr>
          <a:xfrm>
            <a:off x="482600" y="25321"/>
            <a:ext cx="10634472" cy="1157581"/>
          </a:xfrm>
        </p:spPr>
        <p:txBody>
          <a:bodyPr>
            <a:normAutofit/>
          </a:bodyPr>
          <a:lstStyle/>
          <a:p>
            <a:r>
              <a:rPr lang="tr-TR" sz="4000" b="1"/>
              <a:t>Materyal – </a:t>
            </a:r>
            <a:r>
              <a:rPr lang="tr-TR" sz="4000" b="1" err="1"/>
              <a:t>Metod</a:t>
            </a:r>
            <a:r>
              <a:rPr lang="tr-TR" sz="4000" b="1"/>
              <a:t/>
            </a:r>
            <a:br>
              <a:rPr lang="tr-TR" sz="4000" b="1"/>
            </a:br>
            <a:r>
              <a:rPr lang="tr-TR" sz="4000" b="1">
                <a:cs typeface="Calibri Light"/>
              </a:rPr>
              <a:t>Hasta uygunluğu</a:t>
            </a:r>
          </a:p>
        </p:txBody>
      </p:sp>
      <p:sp>
        <p:nvSpPr>
          <p:cNvPr id="3" name="İçerik Yer Tutucusu 2">
            <a:extLst>
              <a:ext uri="{FF2B5EF4-FFF2-40B4-BE49-F238E27FC236}">
                <a16:creationId xmlns="" xmlns:a16="http://schemas.microsoft.com/office/drawing/2014/main" id="{355D4A7C-E480-46A9-A140-ED19C56908A0}"/>
              </a:ext>
            </a:extLst>
          </p:cNvPr>
          <p:cNvSpPr>
            <a:spLocks noGrp="1"/>
          </p:cNvSpPr>
          <p:nvPr>
            <p:ph idx="1"/>
          </p:nvPr>
        </p:nvSpPr>
        <p:spPr>
          <a:xfrm>
            <a:off x="482600" y="1468183"/>
            <a:ext cx="10506991" cy="4706321"/>
          </a:xfrm>
        </p:spPr>
        <p:txBody>
          <a:bodyPr vert="horz" lIns="91440" tIns="45720" rIns="91440" bIns="45720" rtlCol="0" anchor="t">
            <a:normAutofit lnSpcReduction="10000"/>
          </a:bodyPr>
          <a:lstStyle/>
          <a:p>
            <a:r>
              <a:rPr lang="tr-TR" dirty="0"/>
              <a:t>Dahil edilme kriterleri;</a:t>
            </a:r>
          </a:p>
          <a:p>
            <a:pPr marL="342900" indent="-342900">
              <a:buFont typeface="Arial" panose="020B0604020202020204" pitchFamily="34" charset="0"/>
              <a:buChar char="•"/>
            </a:pPr>
            <a:r>
              <a:rPr lang="tr-TR" dirty="0"/>
              <a:t>Yeni tanı konmuş,</a:t>
            </a:r>
          </a:p>
          <a:p>
            <a:pPr marL="342900" indent="-342900">
              <a:buFont typeface="Arial" panose="020B0604020202020204" pitchFamily="34" charset="0"/>
              <a:buChar char="•"/>
            </a:pPr>
            <a:r>
              <a:rPr lang="tr-TR" dirty="0"/>
              <a:t>Histolojik olarak doğrulanmış </a:t>
            </a:r>
            <a:r>
              <a:rPr lang="tr-TR" dirty="0" err="1"/>
              <a:t>supratentoryal</a:t>
            </a:r>
            <a:r>
              <a:rPr lang="tr-TR" dirty="0"/>
              <a:t> WHO </a:t>
            </a:r>
            <a:r>
              <a:rPr lang="tr-TR" dirty="0" err="1"/>
              <a:t>grade</a:t>
            </a:r>
            <a:r>
              <a:rPr lang="tr-TR" dirty="0"/>
              <a:t> 4 GBM olan,</a:t>
            </a:r>
          </a:p>
          <a:p>
            <a:pPr marL="342900" indent="-342900">
              <a:buFont typeface="Arial" panose="020B0604020202020204" pitchFamily="34" charset="0"/>
              <a:buChar char="•"/>
            </a:pPr>
            <a:r>
              <a:rPr lang="tr-TR" dirty="0"/>
              <a:t>Yetişkin </a:t>
            </a:r>
          </a:p>
          <a:p>
            <a:pPr marL="342900" indent="-342900">
              <a:buFont typeface="Arial" panose="020B0604020202020204" pitchFamily="34" charset="0"/>
              <a:buChar char="•"/>
            </a:pPr>
            <a:r>
              <a:rPr lang="tr-TR" dirty="0" err="1"/>
              <a:t>MR’da</a:t>
            </a:r>
            <a:r>
              <a:rPr lang="tr-TR" dirty="0"/>
              <a:t> maksimum tümör </a:t>
            </a:r>
            <a:r>
              <a:rPr lang="tr-TR" dirty="0" smtClean="0"/>
              <a:t>hacmi, </a:t>
            </a:r>
            <a:r>
              <a:rPr lang="tr-TR" dirty="0"/>
              <a:t>beyin hacminin üçte birinden az olan</a:t>
            </a:r>
          </a:p>
          <a:p>
            <a:pPr marL="342900" indent="-342900">
              <a:buFont typeface="Arial" panose="020B0604020202020204" pitchFamily="34" charset="0"/>
              <a:buChar char="•"/>
            </a:pPr>
            <a:r>
              <a:rPr lang="tr-TR" dirty="0"/>
              <a:t>Rezeksiyon sonrası 6 </a:t>
            </a:r>
            <a:r>
              <a:rPr lang="tr-TR" dirty="0" smtClean="0"/>
              <a:t>haftanın </a:t>
            </a:r>
            <a:r>
              <a:rPr lang="tr-TR" dirty="0"/>
              <a:t>içinde olan hastalar</a:t>
            </a:r>
          </a:p>
          <a:p>
            <a:pPr marL="342900" indent="-342900">
              <a:buChar char="•"/>
            </a:pPr>
            <a:r>
              <a:rPr lang="tr-TR" dirty="0" err="1"/>
              <a:t>Karnofsky</a:t>
            </a:r>
            <a:r>
              <a:rPr lang="tr-TR" dirty="0"/>
              <a:t> performans skoru &gt;70,</a:t>
            </a:r>
          </a:p>
          <a:p>
            <a:pPr marL="342900" indent="-342900">
              <a:buChar char="•"/>
            </a:pPr>
            <a:r>
              <a:rPr lang="tr-TR" dirty="0"/>
              <a:t>Yaşam beklentisi en az 12 hafta olan </a:t>
            </a:r>
          </a:p>
          <a:p>
            <a:pPr marL="342900" indent="-342900">
              <a:buChar char="•"/>
            </a:pPr>
            <a:r>
              <a:rPr lang="tr-TR" dirty="0"/>
              <a:t>Hemoglobin düzeyi &gt;10 ve </a:t>
            </a:r>
            <a:r>
              <a:rPr lang="tr-TR" dirty="0" err="1"/>
              <a:t>A</a:t>
            </a:r>
            <a:r>
              <a:rPr lang="tr-TR" dirty="0" err="1" smtClean="0"/>
              <a:t>bsolu</a:t>
            </a:r>
            <a:r>
              <a:rPr lang="tr-TR" dirty="0" smtClean="0"/>
              <a:t> </a:t>
            </a:r>
            <a:r>
              <a:rPr lang="tr-TR" dirty="0" err="1"/>
              <a:t>nötrofil</a:t>
            </a:r>
            <a:r>
              <a:rPr lang="tr-TR" dirty="0"/>
              <a:t> sayısı &gt;1500  , </a:t>
            </a:r>
            <a:r>
              <a:rPr lang="tr-TR" dirty="0" err="1"/>
              <a:t>Platelet</a:t>
            </a:r>
            <a:r>
              <a:rPr lang="tr-TR" dirty="0"/>
              <a:t> &gt;100 bin , </a:t>
            </a:r>
          </a:p>
          <a:p>
            <a:pPr marL="342900" indent="-342900">
              <a:buFont typeface="Arial" panose="020B0604020202020204" pitchFamily="34" charset="0"/>
              <a:buChar char="•"/>
            </a:pPr>
            <a:r>
              <a:rPr lang="tr-TR" dirty="0"/>
              <a:t>Total </a:t>
            </a:r>
            <a:r>
              <a:rPr lang="tr-TR" dirty="0" err="1"/>
              <a:t>bilurubin</a:t>
            </a:r>
            <a:r>
              <a:rPr lang="tr-TR" dirty="0"/>
              <a:t> normalin üst sınırının 2 katından az , ALT ve AST normalin üst sınırının 5 katından az ,serum </a:t>
            </a:r>
            <a:r>
              <a:rPr lang="tr-TR" dirty="0" err="1"/>
              <a:t>kreatinin</a:t>
            </a:r>
            <a:r>
              <a:rPr lang="tr-TR" dirty="0"/>
              <a:t> düzeyi &lt;2 mg/</a:t>
            </a:r>
            <a:r>
              <a:rPr lang="tr-TR" dirty="0" err="1"/>
              <a:t>dL</a:t>
            </a:r>
            <a:r>
              <a:rPr lang="tr-TR" dirty="0"/>
              <a:t> (KAYITTAN ONCEKİ 14 GUN ICINDE)</a:t>
            </a:r>
          </a:p>
          <a:p>
            <a:pPr marL="342900" indent="-342900">
              <a:buChar char="•"/>
            </a:pPr>
            <a:endParaRPr lang="tr-TR" dirty="0"/>
          </a:p>
        </p:txBody>
      </p:sp>
      <p:sp>
        <p:nvSpPr>
          <p:cNvPr id="4" name="Veri Yer Tutucusu 3">
            <a:extLst>
              <a:ext uri="{FF2B5EF4-FFF2-40B4-BE49-F238E27FC236}">
                <a16:creationId xmlns="" xmlns:a16="http://schemas.microsoft.com/office/drawing/2014/main" id="{71B04285-CD79-4F3D-8EAE-3F711DD7CB9D}"/>
              </a:ext>
            </a:extLst>
          </p:cNvPr>
          <p:cNvSpPr>
            <a:spLocks noGrp="1"/>
          </p:cNvSpPr>
          <p:nvPr>
            <p:ph type="dt" sz="half" idx="10"/>
          </p:nvPr>
        </p:nvSpPr>
        <p:spPr/>
        <p:txBody>
          <a:bodyPr/>
          <a:lstStyle/>
          <a:p>
            <a:fld id="{1590F7FC-9B0A-45EA-AA95-DF1B0E7F29BD}" type="datetime1">
              <a:rPr lang="en-US" smtClean="0"/>
              <a:t>9/15/2021</a:t>
            </a:fld>
            <a:endParaRPr lang="en-US"/>
          </a:p>
        </p:txBody>
      </p:sp>
      <p:sp>
        <p:nvSpPr>
          <p:cNvPr id="5" name="Alt Bilgi Yer Tutucusu 4">
            <a:extLst>
              <a:ext uri="{FF2B5EF4-FFF2-40B4-BE49-F238E27FC236}">
                <a16:creationId xmlns="" xmlns:a16="http://schemas.microsoft.com/office/drawing/2014/main" id="{89679B22-A71F-49E2-AFC0-07E0BF702E15}"/>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418B145-CD9C-4F3F-819B-074864D3A653}"/>
              </a:ext>
            </a:extLst>
          </p:cNvPr>
          <p:cNvSpPr>
            <a:spLocks noGrp="1"/>
          </p:cNvSpPr>
          <p:nvPr>
            <p:ph type="sldNum" sz="quarter" idx="12"/>
          </p:nvPr>
        </p:nvSpPr>
        <p:spPr/>
        <p:txBody>
          <a:bodyPr/>
          <a:lstStyle/>
          <a:p>
            <a:fld id="{60553ECD-7F6D-420D-93CA-D8D15EB427AC}" type="slidenum">
              <a:rPr lang="en-US" smtClean="0"/>
              <a:t>7</a:t>
            </a:fld>
            <a:endParaRPr lang="en-US"/>
          </a:p>
        </p:txBody>
      </p:sp>
    </p:spTree>
    <p:extLst>
      <p:ext uri="{BB962C8B-B14F-4D97-AF65-F5344CB8AC3E}">
        <p14:creationId xmlns:p14="http://schemas.microsoft.com/office/powerpoint/2010/main" val="259668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33E838C8-3283-4A03-A7A0-978DD1290B46}"/>
              </a:ext>
            </a:extLst>
          </p:cNvPr>
          <p:cNvSpPr>
            <a:spLocks noGrp="1"/>
          </p:cNvSpPr>
          <p:nvPr>
            <p:ph type="title"/>
          </p:nvPr>
        </p:nvSpPr>
        <p:spPr>
          <a:xfrm>
            <a:off x="482600" y="728298"/>
            <a:ext cx="10634472" cy="855657"/>
          </a:xfrm>
        </p:spPr>
        <p:txBody>
          <a:bodyPr/>
          <a:lstStyle/>
          <a:p>
            <a:r>
              <a:rPr lang="tr-TR" sz="2800" b="1"/>
              <a:t>Materyal – </a:t>
            </a:r>
            <a:r>
              <a:rPr lang="tr-TR" sz="2800" b="1" err="1"/>
              <a:t>Metod</a:t>
            </a:r>
            <a:r>
              <a:rPr lang="tr-TR" sz="2800" b="1">
                <a:cs typeface="Calibri Light"/>
              </a:rPr>
              <a:t/>
            </a:r>
            <a:br>
              <a:rPr lang="tr-TR" sz="2800" b="1">
                <a:cs typeface="Calibri Light"/>
              </a:rPr>
            </a:br>
            <a:r>
              <a:rPr lang="tr-TR" sz="2800" b="1">
                <a:cs typeface="Calibri Light"/>
              </a:rPr>
              <a:t>Hasta uygunluğu</a:t>
            </a:r>
          </a:p>
        </p:txBody>
      </p:sp>
      <p:sp>
        <p:nvSpPr>
          <p:cNvPr id="3" name="İçerik Yer Tutucusu 2">
            <a:extLst>
              <a:ext uri="{FF2B5EF4-FFF2-40B4-BE49-F238E27FC236}">
                <a16:creationId xmlns="" xmlns:a16="http://schemas.microsoft.com/office/drawing/2014/main" id="{2680BD14-CE3A-4501-A629-2D36EFA4173A}"/>
              </a:ext>
            </a:extLst>
          </p:cNvPr>
          <p:cNvSpPr>
            <a:spLocks noGrp="1"/>
          </p:cNvSpPr>
          <p:nvPr>
            <p:ph idx="1"/>
          </p:nvPr>
        </p:nvSpPr>
        <p:spPr>
          <a:xfrm>
            <a:off x="482600" y="1919111"/>
            <a:ext cx="10506991" cy="3960480"/>
          </a:xfrm>
        </p:spPr>
        <p:txBody>
          <a:bodyPr vert="horz" lIns="91440" tIns="45720" rIns="91440" bIns="45720" rtlCol="0" anchor="t">
            <a:normAutofit/>
          </a:bodyPr>
          <a:lstStyle/>
          <a:p>
            <a:r>
              <a:rPr lang="tr-TR"/>
              <a:t>Dışlanma kriterleri; </a:t>
            </a:r>
          </a:p>
          <a:p>
            <a:pPr marL="342900" indent="-342900">
              <a:buChar char="•"/>
            </a:pPr>
            <a:r>
              <a:rPr lang="tr-TR">
                <a:solidFill>
                  <a:srgbClr val="FF0000"/>
                </a:solidFill>
              </a:rPr>
              <a:t> </a:t>
            </a:r>
            <a:r>
              <a:rPr lang="tr-TR" err="1"/>
              <a:t>Nüks</a:t>
            </a:r>
            <a:r>
              <a:rPr lang="tr-TR"/>
              <a:t> </a:t>
            </a:r>
            <a:r>
              <a:rPr lang="tr-TR" err="1"/>
              <a:t>glioma</a:t>
            </a:r>
            <a:r>
              <a:rPr lang="tr-TR"/>
              <a:t>, </a:t>
            </a:r>
          </a:p>
          <a:p>
            <a:pPr marL="342900" indent="-342900">
              <a:buChar char="•"/>
            </a:pPr>
            <a:r>
              <a:rPr lang="tr-TR"/>
              <a:t>Daha önce </a:t>
            </a:r>
            <a:r>
              <a:rPr lang="tr-TR" err="1"/>
              <a:t>karmustin</a:t>
            </a:r>
            <a:r>
              <a:rPr lang="tr-TR"/>
              <a:t> veya benzer </a:t>
            </a:r>
            <a:r>
              <a:rPr lang="tr-TR" err="1"/>
              <a:t>intratümoral</a:t>
            </a:r>
            <a:r>
              <a:rPr lang="tr-TR"/>
              <a:t> veya </a:t>
            </a:r>
            <a:r>
              <a:rPr lang="tr-TR" err="1"/>
              <a:t>intrakaviter</a:t>
            </a:r>
            <a:r>
              <a:rPr lang="tr-TR"/>
              <a:t> tedavi kullanımı, </a:t>
            </a:r>
          </a:p>
          <a:p>
            <a:pPr marL="342900" indent="-342900">
              <a:buChar char="•"/>
            </a:pPr>
            <a:r>
              <a:rPr lang="tr-TR" err="1"/>
              <a:t>Multifokal</a:t>
            </a:r>
            <a:r>
              <a:rPr lang="tr-TR"/>
              <a:t> hastalık</a:t>
            </a:r>
          </a:p>
          <a:p>
            <a:pPr marL="342900" indent="-342900">
              <a:buChar char="•"/>
            </a:pPr>
            <a:r>
              <a:rPr lang="tr-TR" err="1"/>
              <a:t>Leptomemingeal</a:t>
            </a:r>
            <a:r>
              <a:rPr lang="tr-TR"/>
              <a:t> yayılım </a:t>
            </a:r>
          </a:p>
        </p:txBody>
      </p:sp>
      <p:sp>
        <p:nvSpPr>
          <p:cNvPr id="2" name="Veri Yer Tutucusu 1">
            <a:extLst>
              <a:ext uri="{FF2B5EF4-FFF2-40B4-BE49-F238E27FC236}">
                <a16:creationId xmlns="" xmlns:a16="http://schemas.microsoft.com/office/drawing/2014/main" id="{02741ECB-FBE3-4068-8C6E-971A2C27FAB9}"/>
              </a:ext>
            </a:extLst>
          </p:cNvPr>
          <p:cNvSpPr>
            <a:spLocks noGrp="1"/>
          </p:cNvSpPr>
          <p:nvPr>
            <p:ph type="dt" sz="half" idx="10"/>
          </p:nvPr>
        </p:nvSpPr>
        <p:spPr/>
        <p:txBody>
          <a:bodyPr/>
          <a:lstStyle/>
          <a:p>
            <a:fld id="{4D9561DB-20AA-44FB-8B5C-7145CA9114D3}" type="datetime1">
              <a:rPr lang="en-US" smtClean="0"/>
              <a:t>9/15/2021</a:t>
            </a:fld>
            <a:endParaRPr lang="en-US"/>
          </a:p>
        </p:txBody>
      </p:sp>
      <p:sp>
        <p:nvSpPr>
          <p:cNvPr id="5" name="Alt Bilgi Yer Tutucusu 4">
            <a:extLst>
              <a:ext uri="{FF2B5EF4-FFF2-40B4-BE49-F238E27FC236}">
                <a16:creationId xmlns="" xmlns:a16="http://schemas.microsoft.com/office/drawing/2014/main" id="{74C603B1-4EDD-4DDD-863A-02DD66C43138}"/>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C3302DC9-EF0A-480F-94E4-2A824CA89923}"/>
              </a:ext>
            </a:extLst>
          </p:cNvPr>
          <p:cNvSpPr>
            <a:spLocks noGrp="1"/>
          </p:cNvSpPr>
          <p:nvPr>
            <p:ph type="sldNum" sz="quarter" idx="12"/>
          </p:nvPr>
        </p:nvSpPr>
        <p:spPr/>
        <p:txBody>
          <a:bodyPr/>
          <a:lstStyle/>
          <a:p>
            <a:fld id="{60553ECD-7F6D-420D-93CA-D8D15EB427AC}" type="slidenum">
              <a:rPr lang="en-US" smtClean="0"/>
              <a:t>8</a:t>
            </a:fld>
            <a:endParaRPr lang="en-US"/>
          </a:p>
        </p:txBody>
      </p:sp>
    </p:spTree>
    <p:extLst>
      <p:ext uri="{BB962C8B-B14F-4D97-AF65-F5344CB8AC3E}">
        <p14:creationId xmlns:p14="http://schemas.microsoft.com/office/powerpoint/2010/main" val="2720563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83A871E-7816-48BB-9DED-BEF235B86389}"/>
              </a:ext>
            </a:extLst>
          </p:cNvPr>
          <p:cNvSpPr>
            <a:spLocks noGrp="1"/>
          </p:cNvSpPr>
          <p:nvPr>
            <p:ph type="title"/>
          </p:nvPr>
        </p:nvSpPr>
        <p:spPr>
          <a:xfrm>
            <a:off x="482601" y="457040"/>
            <a:ext cx="10634472" cy="2157984"/>
          </a:xfrm>
        </p:spPr>
        <p:txBody>
          <a:bodyPr/>
          <a:lstStyle/>
          <a:p>
            <a:r>
              <a:rPr lang="tr-TR" sz="3200" b="1">
                <a:ea typeface="+mj-lt"/>
                <a:cs typeface="+mj-lt"/>
              </a:rPr>
              <a:t>Materyal – </a:t>
            </a:r>
            <a:r>
              <a:rPr lang="tr-TR" sz="3200" b="1" err="1">
                <a:ea typeface="+mj-lt"/>
                <a:cs typeface="+mj-lt"/>
              </a:rPr>
              <a:t>Metod</a:t>
            </a:r>
            <a:r>
              <a:rPr lang="tr-TR" sz="3200" b="1">
                <a:ea typeface="+mj-lt"/>
                <a:cs typeface="+mj-lt"/>
              </a:rPr>
              <a:t/>
            </a:r>
            <a:br>
              <a:rPr lang="tr-TR" sz="3200" b="1">
                <a:ea typeface="+mj-lt"/>
                <a:cs typeface="+mj-lt"/>
              </a:rPr>
            </a:br>
            <a:r>
              <a:rPr lang="tr-TR" sz="3200" b="1">
                <a:ea typeface="+mj-lt"/>
                <a:cs typeface="+mj-lt"/>
              </a:rPr>
              <a:t>Hasta uygunluğu</a:t>
            </a:r>
          </a:p>
          <a:p>
            <a:endParaRPr lang="tr-TR" sz="2800" b="1"/>
          </a:p>
        </p:txBody>
      </p:sp>
      <p:sp>
        <p:nvSpPr>
          <p:cNvPr id="3" name="İçerik Yer Tutucusu 2">
            <a:extLst>
              <a:ext uri="{FF2B5EF4-FFF2-40B4-BE49-F238E27FC236}">
                <a16:creationId xmlns="" xmlns:a16="http://schemas.microsoft.com/office/drawing/2014/main" id="{737B7131-35FD-47FD-9944-D6E637B76C7C}"/>
              </a:ext>
            </a:extLst>
          </p:cNvPr>
          <p:cNvSpPr>
            <a:spLocks noGrp="1"/>
          </p:cNvSpPr>
          <p:nvPr>
            <p:ph idx="1"/>
          </p:nvPr>
        </p:nvSpPr>
        <p:spPr>
          <a:xfrm>
            <a:off x="238185" y="2782475"/>
            <a:ext cx="10506991" cy="3815984"/>
          </a:xfrm>
        </p:spPr>
        <p:txBody>
          <a:bodyPr vert="horz" lIns="91440" tIns="45720" rIns="91440" bIns="45720" rtlCol="0" anchor="t">
            <a:normAutofit/>
          </a:bodyPr>
          <a:lstStyle/>
          <a:p>
            <a:r>
              <a:rPr lang="tr-TR">
                <a:ea typeface="+mn-lt"/>
                <a:cs typeface="+mn-lt"/>
              </a:rPr>
              <a:t>Ek dışlama kriterleri;  </a:t>
            </a:r>
            <a:endParaRPr lang="en-US">
              <a:ea typeface="+mn-lt"/>
              <a:cs typeface="+mn-lt"/>
            </a:endParaRPr>
          </a:p>
          <a:p>
            <a:pPr marL="342900" indent="-342900">
              <a:buChar char="•"/>
            </a:pPr>
            <a:r>
              <a:rPr lang="tr-TR">
                <a:ea typeface="+mn-lt"/>
                <a:cs typeface="+mn-lt"/>
              </a:rPr>
              <a:t>Son üç  yılda kemoterapi öyküsü, </a:t>
            </a:r>
            <a:endParaRPr lang="en-US">
              <a:ea typeface="+mn-lt"/>
              <a:cs typeface="+mn-lt"/>
            </a:endParaRPr>
          </a:p>
          <a:p>
            <a:pPr marL="342900" indent="-342900">
              <a:buChar char="•"/>
            </a:pPr>
            <a:r>
              <a:rPr lang="tr-TR">
                <a:ea typeface="+mn-lt"/>
                <a:cs typeface="+mn-lt"/>
              </a:rPr>
              <a:t>Son üç yılda </a:t>
            </a:r>
            <a:r>
              <a:rPr lang="tr-TR" err="1">
                <a:ea typeface="+mn-lt"/>
                <a:cs typeface="+mn-lt"/>
              </a:rPr>
              <a:t>invaziv</a:t>
            </a:r>
            <a:r>
              <a:rPr lang="tr-TR">
                <a:ea typeface="+mn-lt"/>
                <a:cs typeface="+mn-lt"/>
              </a:rPr>
              <a:t> başka bir </a:t>
            </a:r>
            <a:r>
              <a:rPr lang="tr-TR" err="1">
                <a:ea typeface="+mn-lt"/>
                <a:cs typeface="+mn-lt"/>
              </a:rPr>
              <a:t>malignite</a:t>
            </a:r>
            <a:r>
              <a:rPr lang="tr-TR">
                <a:ea typeface="+mn-lt"/>
                <a:cs typeface="+mn-lt"/>
              </a:rPr>
              <a:t> öyküsü, </a:t>
            </a:r>
            <a:endParaRPr lang="en-US">
              <a:ea typeface="+mn-lt"/>
              <a:cs typeface="+mn-lt"/>
            </a:endParaRPr>
          </a:p>
          <a:p>
            <a:pPr marL="342900" indent="-342900">
              <a:buChar char="•"/>
            </a:pPr>
            <a:r>
              <a:rPr lang="tr-TR">
                <a:ea typeface="+mn-lt"/>
                <a:cs typeface="+mn-lt"/>
              </a:rPr>
              <a:t>Tedavi gerektiren ciddi eş zamanlı hastalık </a:t>
            </a:r>
            <a:endParaRPr lang="en-US">
              <a:ea typeface="+mn-lt"/>
              <a:cs typeface="+mn-lt"/>
            </a:endParaRPr>
          </a:p>
          <a:p>
            <a:pPr marL="342900" indent="-342900">
              <a:buChar char="•"/>
            </a:pPr>
            <a:r>
              <a:rPr lang="tr-TR">
                <a:ea typeface="+mn-lt"/>
                <a:cs typeface="+mn-lt"/>
              </a:rPr>
              <a:t>Ve daha önce aynı </a:t>
            </a:r>
            <a:r>
              <a:rPr lang="tr-TR" err="1">
                <a:ea typeface="+mn-lt"/>
                <a:cs typeface="+mn-lt"/>
              </a:rPr>
              <a:t>bolgeye</a:t>
            </a:r>
            <a:r>
              <a:rPr lang="tr-TR">
                <a:ea typeface="+mn-lt"/>
                <a:cs typeface="+mn-lt"/>
              </a:rPr>
              <a:t> radyoterapi almış olmak</a:t>
            </a:r>
            <a:endParaRPr lang="en-US">
              <a:ea typeface="+mn-lt"/>
              <a:cs typeface="+mn-lt"/>
            </a:endParaRPr>
          </a:p>
          <a:p>
            <a:pPr marL="342900" indent="-342900">
              <a:buFont typeface="Arial" panose="020B0604020202020204" pitchFamily="34" charset="0"/>
              <a:buChar char="•"/>
            </a:pPr>
            <a:endParaRPr lang="tr-TR">
              <a:ea typeface="+mn-lt"/>
              <a:cs typeface="+mn-lt"/>
            </a:endParaRPr>
          </a:p>
          <a:p>
            <a:pPr marL="285750" indent="-285750">
              <a:buFont typeface="Arial,Sans-Serif"/>
              <a:buChar char="•"/>
            </a:pPr>
            <a:r>
              <a:rPr lang="tr-TR">
                <a:ea typeface="+mn-lt"/>
                <a:cs typeface="+mn-lt"/>
              </a:rPr>
              <a:t>MR çekilemeyen hastalar çalışma dışı bırakıldı ve kayıttan önceki 14 gün içinde negatif gebelik testi istendi.</a:t>
            </a:r>
            <a:endParaRPr lang="en-US">
              <a:ea typeface="+mn-lt"/>
              <a:cs typeface="+mn-lt"/>
            </a:endParaRPr>
          </a:p>
          <a:p>
            <a:endParaRPr lang="tr-TR"/>
          </a:p>
        </p:txBody>
      </p:sp>
      <p:sp>
        <p:nvSpPr>
          <p:cNvPr id="4" name="Veri Yer Tutucusu 3">
            <a:extLst>
              <a:ext uri="{FF2B5EF4-FFF2-40B4-BE49-F238E27FC236}">
                <a16:creationId xmlns="" xmlns:a16="http://schemas.microsoft.com/office/drawing/2014/main" id="{608B6885-8982-4939-8460-7ACE1B1D28DF}"/>
              </a:ext>
            </a:extLst>
          </p:cNvPr>
          <p:cNvSpPr>
            <a:spLocks noGrp="1"/>
          </p:cNvSpPr>
          <p:nvPr>
            <p:ph type="dt" sz="half" idx="10"/>
          </p:nvPr>
        </p:nvSpPr>
        <p:spPr/>
        <p:txBody>
          <a:bodyPr/>
          <a:lstStyle/>
          <a:p>
            <a:fld id="{47632314-13F4-4D31-8876-53D2F2B3CDEA}" type="datetime1">
              <a:rPr lang="en-US" smtClean="0"/>
              <a:t>9/15/2021</a:t>
            </a:fld>
            <a:endParaRPr lang="en-US"/>
          </a:p>
        </p:txBody>
      </p:sp>
      <p:sp>
        <p:nvSpPr>
          <p:cNvPr id="5" name="Alt Bilgi Yer Tutucusu 4">
            <a:extLst>
              <a:ext uri="{FF2B5EF4-FFF2-40B4-BE49-F238E27FC236}">
                <a16:creationId xmlns="" xmlns:a16="http://schemas.microsoft.com/office/drawing/2014/main" id="{037D1745-C9AD-476F-A92C-30BDF916510D}"/>
              </a:ext>
            </a:extLst>
          </p:cNvPr>
          <p:cNvSpPr>
            <a:spLocks noGrp="1"/>
          </p:cNvSpPr>
          <p:nvPr>
            <p:ph type="ftr" sz="quarter" idx="11"/>
          </p:nvPr>
        </p:nvSpPr>
        <p:spPr/>
        <p:txBody>
          <a:bodyPr/>
          <a:lstStyle/>
          <a:p>
            <a:r>
              <a:rPr lang="en-US"/>
              <a:t>ESOGÜTF Radyasyon Onkolojisi ABD</a:t>
            </a:r>
          </a:p>
        </p:txBody>
      </p:sp>
      <p:sp>
        <p:nvSpPr>
          <p:cNvPr id="6" name="Slayt Numarası Yer Tutucusu 5">
            <a:extLst>
              <a:ext uri="{FF2B5EF4-FFF2-40B4-BE49-F238E27FC236}">
                <a16:creationId xmlns="" xmlns:a16="http://schemas.microsoft.com/office/drawing/2014/main" id="{2B989B19-A3D7-4D5D-8FAB-E7BE042B65B5}"/>
              </a:ext>
            </a:extLst>
          </p:cNvPr>
          <p:cNvSpPr>
            <a:spLocks noGrp="1"/>
          </p:cNvSpPr>
          <p:nvPr>
            <p:ph type="sldNum" sz="quarter" idx="12"/>
          </p:nvPr>
        </p:nvSpPr>
        <p:spPr/>
        <p:txBody>
          <a:bodyPr/>
          <a:lstStyle/>
          <a:p>
            <a:fld id="{60553ECD-7F6D-420D-93CA-D8D15EB427AC}" type="slidenum">
              <a:rPr lang="en-US" smtClean="0"/>
              <a:t>9</a:t>
            </a:fld>
            <a:endParaRPr lang="en-US"/>
          </a:p>
        </p:txBody>
      </p:sp>
    </p:spTree>
    <p:extLst>
      <p:ext uri="{BB962C8B-B14F-4D97-AF65-F5344CB8AC3E}">
        <p14:creationId xmlns:p14="http://schemas.microsoft.com/office/powerpoint/2010/main" val="3241294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1929</Words>
  <Application>Microsoft Office PowerPoint</Application>
  <PresentationFormat>Geniş ekran</PresentationFormat>
  <Paragraphs>330</Paragraphs>
  <Slides>49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Arial,Sans-Serif</vt:lpstr>
      <vt:lpstr>Calibri</vt:lpstr>
      <vt:lpstr>Calibri Light</vt:lpstr>
      <vt:lpstr>Times New Roman</vt:lpstr>
      <vt:lpstr>Wingdings</vt:lpstr>
      <vt:lpstr>Retrospect</vt:lpstr>
      <vt:lpstr>Yeni Teşhis Edilen Glioblastomlu Hastalarda Biyolojik Temelli Hedef Hacim Tanımını Kullanan Doz Yoğunlaştırılmış Kemoradyasyonun  Faz 2 Çalışması</vt:lpstr>
      <vt:lpstr>PowerPoint Sunusu</vt:lpstr>
      <vt:lpstr>Çalışmanın amacı</vt:lpstr>
      <vt:lpstr>GİRİŞ</vt:lpstr>
      <vt:lpstr>PowerPoint Sunusu</vt:lpstr>
      <vt:lpstr>GİRİŞ</vt:lpstr>
      <vt:lpstr>Materyal – Metod Hasta uygunluğu</vt:lpstr>
      <vt:lpstr>Materyal – Metod Hasta uygunluğu</vt:lpstr>
      <vt:lpstr>Materyal – Metod Hasta uygunluğu </vt:lpstr>
      <vt:lpstr>Materyal – Metod  Radyoterapi öncesi MR simülasyonu </vt:lpstr>
      <vt:lpstr>Materyal – Metod 11 C-met PET</vt:lpstr>
      <vt:lpstr>Materyal – Metod  Hiperperfüze ve hiperselüler tümör hacimlerinin saptanması </vt:lpstr>
      <vt:lpstr>Materyal – Metod  TEDAVİ</vt:lpstr>
      <vt:lpstr>PowerPoint Sunusu</vt:lpstr>
      <vt:lpstr>PowerPoint Sunusu</vt:lpstr>
      <vt:lpstr>Materyal – Metod  Cerrahi ve kemoterapi</vt:lpstr>
      <vt:lpstr>Materyal-metod Görüntüleme</vt:lpstr>
      <vt:lpstr>Materyal – Metod  Nörolojik yaşam kalitesi ve nörobilişsel fonksiyon değerlendirmeleri</vt:lpstr>
      <vt:lpstr>Materyal-metod Toksisite </vt:lpstr>
      <vt:lpstr>MATERYAL-METOD  Sağ kalım ve tümör progresyonu</vt:lpstr>
      <vt:lpstr>SONUÇLAR</vt:lpstr>
      <vt:lpstr>SONUÇLAR Kayıt,hasta popülasyonu ve tedavi uygulaması</vt:lpstr>
      <vt:lpstr>PowerPoint Sunusu</vt:lpstr>
      <vt:lpstr>PowerPoint Sunusu</vt:lpstr>
      <vt:lpstr>PowerPoint Sunusu</vt:lpstr>
      <vt:lpstr>SONUÇLAR Görüntüleme özellikleri</vt:lpstr>
      <vt:lpstr>PowerPoint Sunusu</vt:lpstr>
      <vt:lpstr>SONUÇLAR Sağkalım</vt:lpstr>
      <vt:lpstr>PowerPoint Sunusu</vt:lpstr>
      <vt:lpstr>SONUÇLAR 3 aylık yanıt değerlendirmesi ve sağkalım</vt:lpstr>
      <vt:lpstr>PowerPoint Sunusu</vt:lpstr>
      <vt:lpstr>Kaynak: 2016 Türk Radyoloji Derneği doi:10.5152/trs.2016.355 turkradyolojiseminerleri.org</vt:lpstr>
      <vt:lpstr>PowerPoint Sunusu</vt:lpstr>
      <vt:lpstr>PowerPoint Sunusu</vt:lpstr>
      <vt:lpstr>SONUÇLAR Başarısızlık paternleri ve metabolik tümör hacmi ile korelasyon</vt:lpstr>
      <vt:lpstr>PowerPoint Sunusu</vt:lpstr>
      <vt:lpstr>SONUÇLAR Toksisite,tedavi etkisi ve kurtarma tedavileri</vt:lpstr>
      <vt:lpstr>PowerPoint Sunusu</vt:lpstr>
      <vt:lpstr>SONUÇLAR Nörokognitif fonksiyonlar </vt:lpstr>
      <vt:lpstr>Tartışma </vt:lpstr>
      <vt:lpstr>PowerPoint Sunusu</vt:lpstr>
      <vt:lpstr>PowerPoint Sunusu</vt:lpstr>
      <vt:lpstr>TARTIŞMA</vt:lpstr>
      <vt:lpstr>Tartışma</vt:lpstr>
      <vt:lpstr>Tartışma</vt:lpstr>
      <vt:lpstr>Tartışma</vt:lpstr>
      <vt:lpstr>Tartışma</vt:lpstr>
      <vt:lpstr>SONUÇ </vt:lpstr>
      <vt:lpstr>Dinlediğiniz için teşekkür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baytuna</cp:lastModifiedBy>
  <cp:revision>14</cp:revision>
  <dcterms:created xsi:type="dcterms:W3CDTF">2021-09-11T16:19:42Z</dcterms:created>
  <dcterms:modified xsi:type="dcterms:W3CDTF">2021-09-15T07:49:40Z</dcterms:modified>
</cp:coreProperties>
</file>