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7" r:id="rId17"/>
    <p:sldId id="276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311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10" r:id="rId51"/>
    <p:sldId id="309" r:id="rId52"/>
    <p:sldId id="312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07067" y="1371600"/>
            <a:ext cx="7766936" cy="2679236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HEPATOBİLİYER KANSER</a:t>
            </a:r>
            <a:br>
              <a:rPr lang="tr-TR" dirty="0" smtClean="0">
                <a:solidFill>
                  <a:schemeClr val="tx1"/>
                </a:solidFill>
              </a:rPr>
            </a:br>
            <a:r>
              <a:rPr lang="tr-TR" dirty="0">
                <a:solidFill>
                  <a:schemeClr val="tx1"/>
                </a:solidFill>
              </a:rPr>
              <a:t/>
            </a:r>
            <a:br>
              <a:rPr lang="tr-TR" dirty="0">
                <a:solidFill>
                  <a:schemeClr val="tx1"/>
                </a:solidFill>
              </a:rPr>
            </a:br>
            <a:r>
              <a:rPr lang="tr-TR" dirty="0" smtClean="0">
                <a:solidFill>
                  <a:schemeClr val="tx1"/>
                </a:solidFill>
              </a:rPr>
              <a:t>                  </a:t>
            </a:r>
            <a:r>
              <a:rPr lang="tr-TR" sz="2000" dirty="0" smtClean="0">
                <a:solidFill>
                  <a:schemeClr val="tx1"/>
                </a:solidFill>
              </a:rPr>
              <a:t>DR. MUSTAFA CAN BERK YÜCEL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03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852" y="143220"/>
            <a:ext cx="8771349" cy="62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6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GÖRÜNTÜLEME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HCC'den</a:t>
            </a:r>
            <a:r>
              <a:rPr lang="tr-TR" dirty="0"/>
              <a:t> şüphelenilen hastalar genellikle başlangıçta </a:t>
            </a:r>
            <a:r>
              <a:rPr lang="tr-TR" dirty="0" smtClean="0"/>
              <a:t>USG </a:t>
            </a:r>
            <a:r>
              <a:rPr lang="tr-TR" dirty="0"/>
              <a:t>ile </a:t>
            </a:r>
            <a:r>
              <a:rPr lang="tr-TR" dirty="0" smtClean="0"/>
              <a:t>değerlendirilir.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Üç </a:t>
            </a:r>
            <a:r>
              <a:rPr lang="tr-TR" dirty="0"/>
              <a:t>fazlı bilgisayarlı tomografi (BT) ve manyetik rezonans görüntüleme (MRI), görüntüleme tabanlı tanı için birincil yöntemlerdir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Multifazik</a:t>
            </a:r>
            <a:r>
              <a:rPr lang="tr-TR" dirty="0" smtClean="0"/>
              <a:t> görüntüleme(</a:t>
            </a:r>
            <a:r>
              <a:rPr lang="tr-TR" dirty="0" err="1" smtClean="0"/>
              <a:t>arteriyel</a:t>
            </a:r>
            <a:r>
              <a:rPr lang="tr-TR" dirty="0" smtClean="0"/>
              <a:t> </a:t>
            </a:r>
            <a:r>
              <a:rPr lang="tr-TR" dirty="0" err="1"/>
              <a:t>hepatik</a:t>
            </a:r>
            <a:r>
              <a:rPr lang="tr-TR" dirty="0"/>
              <a:t>, portal </a:t>
            </a:r>
            <a:r>
              <a:rPr lang="tr-TR" dirty="0" err="1"/>
              <a:t>ven</a:t>
            </a:r>
            <a:r>
              <a:rPr lang="tr-TR" dirty="0"/>
              <a:t> ve gecikmiş/denge fazı) ile seri </a:t>
            </a:r>
            <a:r>
              <a:rPr lang="tr-TR" dirty="0" err="1"/>
              <a:t>aksiyal</a:t>
            </a:r>
            <a:r>
              <a:rPr lang="tr-TR" dirty="0"/>
              <a:t> görüntüleme lezyon </a:t>
            </a:r>
            <a:r>
              <a:rPr lang="tr-TR" dirty="0" err="1"/>
              <a:t>vaskülaritesini</a:t>
            </a:r>
            <a:r>
              <a:rPr lang="tr-TR" dirty="0"/>
              <a:t>, tümörün yaygınlığını, </a:t>
            </a:r>
            <a:r>
              <a:rPr lang="tr-TR" dirty="0" err="1"/>
              <a:t>vasküler</a:t>
            </a:r>
            <a:r>
              <a:rPr lang="tr-TR" dirty="0"/>
              <a:t> </a:t>
            </a:r>
            <a:r>
              <a:rPr lang="tr-TR" dirty="0" err="1"/>
              <a:t>invazyonu</a:t>
            </a:r>
            <a:r>
              <a:rPr lang="tr-TR" dirty="0"/>
              <a:t> değerlendirmek ve tanı için hayati önem taşır.</a:t>
            </a:r>
          </a:p>
        </p:txBody>
      </p:sp>
    </p:spTree>
    <p:extLst>
      <p:ext uri="{BB962C8B-B14F-4D97-AF65-F5344CB8AC3E}">
        <p14:creationId xmlns:p14="http://schemas.microsoft.com/office/powerpoint/2010/main" val="312842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Ekstrahepatik</a:t>
            </a:r>
            <a:r>
              <a:rPr lang="tr-TR" dirty="0"/>
              <a:t> metastazları değerlendirmek için pozitron emisyon tomografisi (PET)/BT kullanılmıştır; ancak tümörün </a:t>
            </a:r>
            <a:r>
              <a:rPr lang="tr-TR" dirty="0" err="1"/>
              <a:t>hepatik</a:t>
            </a:r>
            <a:r>
              <a:rPr lang="tr-TR" dirty="0"/>
              <a:t> yayılımını değerlendirmede </a:t>
            </a:r>
            <a:r>
              <a:rPr lang="tr-TR" dirty="0" err="1"/>
              <a:t>multifazik</a:t>
            </a:r>
            <a:r>
              <a:rPr lang="tr-TR" dirty="0"/>
              <a:t> karaciğer BT veya MR kadar duyarlı değildir.</a:t>
            </a:r>
          </a:p>
        </p:txBody>
      </p:sp>
    </p:spTree>
    <p:extLst>
      <p:ext uri="{BB962C8B-B14F-4D97-AF65-F5344CB8AC3E}">
        <p14:creationId xmlns:p14="http://schemas.microsoft.com/office/powerpoint/2010/main" val="3261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TANI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Multifazik</a:t>
            </a:r>
            <a:r>
              <a:rPr lang="tr-TR" dirty="0" smtClean="0"/>
              <a:t> BT </a:t>
            </a:r>
            <a:r>
              <a:rPr lang="tr-TR" dirty="0"/>
              <a:t>veya MR görüntüleme, çoğunlukla yüksek </a:t>
            </a:r>
            <a:r>
              <a:rPr lang="tr-TR" dirty="0" err="1"/>
              <a:t>prediktif</a:t>
            </a:r>
            <a:r>
              <a:rPr lang="tr-TR" dirty="0"/>
              <a:t> değeri olan bir </a:t>
            </a:r>
            <a:r>
              <a:rPr lang="tr-TR" dirty="0" err="1"/>
              <a:t>noninvaziv</a:t>
            </a:r>
            <a:r>
              <a:rPr lang="tr-TR" dirty="0"/>
              <a:t> HCC tanısı elde etmek için kullanılır ve çoğu hastada </a:t>
            </a:r>
            <a:r>
              <a:rPr lang="tr-TR" dirty="0" smtClean="0"/>
              <a:t>biyopsi yapılmayabilir.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Amerikan </a:t>
            </a:r>
            <a:r>
              <a:rPr lang="tr-TR" dirty="0"/>
              <a:t>Karaciğer Hastalıkları Çalışmaları Birliği (AASLD) kılavuzları, klasik </a:t>
            </a:r>
            <a:r>
              <a:rPr lang="tr-TR" dirty="0" err="1"/>
              <a:t>arteriyel</a:t>
            </a:r>
            <a:r>
              <a:rPr lang="tr-TR" dirty="0"/>
              <a:t> </a:t>
            </a:r>
            <a:r>
              <a:rPr lang="tr-TR" dirty="0" err="1"/>
              <a:t>kontrastlanma</a:t>
            </a:r>
            <a:r>
              <a:rPr lang="tr-TR" dirty="0"/>
              <a:t> ve gecikmiş </a:t>
            </a:r>
            <a:r>
              <a:rPr lang="tr-TR" dirty="0" err="1" smtClean="0"/>
              <a:t>washout</a:t>
            </a:r>
            <a:r>
              <a:rPr lang="tr-TR" dirty="0" smtClean="0"/>
              <a:t>  </a:t>
            </a:r>
            <a:r>
              <a:rPr lang="tr-TR" dirty="0"/>
              <a:t>varsa, risk altındaki hastalarda 1 cm'den büyük lezyonlardan biyopsi yapılmasını önermez.</a:t>
            </a:r>
          </a:p>
        </p:txBody>
      </p:sp>
    </p:spTree>
    <p:extLst>
      <p:ext uri="{BB962C8B-B14F-4D97-AF65-F5344CB8AC3E}">
        <p14:creationId xmlns:p14="http://schemas.microsoft.com/office/powerpoint/2010/main" val="6749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Şüpheli </a:t>
            </a:r>
            <a:r>
              <a:rPr lang="tr-TR" dirty="0"/>
              <a:t>lezyonlarda </a:t>
            </a:r>
            <a:r>
              <a:rPr lang="tr-TR" dirty="0" smtClean="0"/>
              <a:t>veya </a:t>
            </a:r>
            <a:r>
              <a:rPr lang="tr-TR" dirty="0"/>
              <a:t>risk faktörleri olmayan ancak HCC şüphesi yüksek hastalarda biyopsi veya ikinci görüntüleme yöntemi düşünülmelidir.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1 </a:t>
            </a:r>
            <a:r>
              <a:rPr lang="tr-TR" dirty="0"/>
              <a:t>cm'den küçük lezyonlar için tekrar görüntüleme önerilir.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Perkütan</a:t>
            </a:r>
            <a:r>
              <a:rPr lang="tr-TR" dirty="0" smtClean="0"/>
              <a:t> </a:t>
            </a:r>
            <a:r>
              <a:rPr lang="tr-TR" dirty="0"/>
              <a:t>biyopsi sonrasında küçük bir kanama, enfeksiyon veya tümör </a:t>
            </a:r>
            <a:r>
              <a:rPr lang="tr-TR" dirty="0" smtClean="0"/>
              <a:t>ekim </a:t>
            </a:r>
            <a:r>
              <a:rPr lang="tr-TR" dirty="0"/>
              <a:t>riski vardır. Cerrahi adayı olabilecek hastalar için biyopsi öncesinde bir nakil merkezine sevk </a:t>
            </a:r>
            <a:r>
              <a:rPr lang="tr-TR" dirty="0" smtClean="0"/>
              <a:t>edilmesi düşünülmelidir.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5670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33349"/>
            <a:ext cx="847725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1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33374"/>
            <a:ext cx="9104929" cy="610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56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RT'den</a:t>
            </a:r>
            <a:r>
              <a:rPr lang="tr-TR" dirty="0"/>
              <a:t> sonra </a:t>
            </a:r>
            <a:r>
              <a:rPr lang="tr-TR" dirty="0" err="1"/>
              <a:t>HBV'nin</a:t>
            </a:r>
            <a:r>
              <a:rPr lang="tr-TR" dirty="0"/>
              <a:t> yeniden etkinleştirildiği de rapor edilmiştir; bu nedenle, </a:t>
            </a:r>
            <a:r>
              <a:rPr lang="tr-TR" dirty="0" err="1"/>
              <a:t>RT'ye</a:t>
            </a:r>
            <a:r>
              <a:rPr lang="tr-TR" dirty="0"/>
              <a:t> başlamadan önce aktif </a:t>
            </a:r>
            <a:r>
              <a:rPr lang="tr-TR" dirty="0" err="1"/>
              <a:t>HBV'nin</a:t>
            </a:r>
            <a:r>
              <a:rPr lang="tr-TR" dirty="0"/>
              <a:t> </a:t>
            </a:r>
            <a:r>
              <a:rPr lang="tr-TR" dirty="0" err="1"/>
              <a:t>antiviral</a:t>
            </a:r>
            <a:r>
              <a:rPr lang="tr-TR" dirty="0"/>
              <a:t> tedavi ile tedavisi şiddetle tavsiye edilir.</a:t>
            </a:r>
          </a:p>
        </p:txBody>
      </p:sp>
    </p:spTree>
    <p:extLst>
      <p:ext uri="{BB962C8B-B14F-4D97-AF65-F5344CB8AC3E}">
        <p14:creationId xmlns:p14="http://schemas.microsoft.com/office/powerpoint/2010/main" val="33350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TEDAVİ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60000"/>
              </a:lnSpc>
            </a:pPr>
            <a:r>
              <a:rPr lang="tr-TR" dirty="0"/>
              <a:t>ERKEN </a:t>
            </a:r>
            <a:r>
              <a:rPr lang="tr-TR" dirty="0" err="1"/>
              <a:t>EVRE:Çok</a:t>
            </a:r>
            <a:r>
              <a:rPr lang="tr-TR" dirty="0"/>
              <a:t> erken evre ve erken evre (BCLC evre O ve A) </a:t>
            </a:r>
            <a:r>
              <a:rPr lang="tr-TR" dirty="0" smtClean="0"/>
              <a:t>HCC de çeşitli tedaviler mevcuttur. </a:t>
            </a:r>
            <a:r>
              <a:rPr lang="tr-TR" dirty="0"/>
              <a:t>En </a:t>
            </a:r>
            <a:r>
              <a:rPr lang="tr-TR" dirty="0" smtClean="0"/>
              <a:t>etkili </a:t>
            </a:r>
            <a:r>
              <a:rPr lang="tr-TR" dirty="0"/>
              <a:t>tedaviler </a:t>
            </a:r>
            <a:r>
              <a:rPr lang="tr-TR" dirty="0" err="1"/>
              <a:t>hepatektomi</a:t>
            </a:r>
            <a:r>
              <a:rPr lang="tr-TR" dirty="0"/>
              <a:t>, karaciğer nakli ve </a:t>
            </a:r>
            <a:r>
              <a:rPr lang="tr-TR" dirty="0" err="1"/>
              <a:t>RFA'dır</a:t>
            </a:r>
            <a:r>
              <a:rPr lang="tr-TR" dirty="0" smtClean="0"/>
              <a:t>.</a:t>
            </a:r>
          </a:p>
          <a:p>
            <a:pPr>
              <a:lnSpc>
                <a:spcPct val="160000"/>
              </a:lnSpc>
            </a:pPr>
            <a:r>
              <a:rPr lang="tr-TR" dirty="0"/>
              <a:t>Rezeksiyon ve </a:t>
            </a:r>
            <a:r>
              <a:rPr lang="tr-TR" dirty="0" smtClean="0"/>
              <a:t>transplantasyon ile, </a:t>
            </a:r>
            <a:r>
              <a:rPr lang="tr-TR" dirty="0"/>
              <a:t>5 yıllık OS %50 ila %85 arasında </a:t>
            </a:r>
            <a:r>
              <a:rPr lang="tr-TR" dirty="0" err="1" smtClean="0"/>
              <a:t>sonuçlarlar</a:t>
            </a:r>
            <a:r>
              <a:rPr lang="tr-TR" dirty="0" smtClean="0"/>
              <a:t> vermektedir. 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RFA</a:t>
            </a:r>
            <a:r>
              <a:rPr lang="tr-TR" dirty="0"/>
              <a:t>, seçilmiş küçük </a:t>
            </a:r>
            <a:r>
              <a:rPr lang="tr-TR" dirty="0" err="1"/>
              <a:t>HCC'de</a:t>
            </a:r>
            <a:r>
              <a:rPr lang="tr-TR" dirty="0"/>
              <a:t> mükemmel sonuçlara sahiptir, 5 yıllık OS %33 ila %70 </a:t>
            </a:r>
            <a:r>
              <a:rPr lang="tr-TR" dirty="0" smtClean="0"/>
              <a:t>arasındadır.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MWA</a:t>
            </a:r>
            <a:r>
              <a:rPr lang="tr-TR" dirty="0"/>
              <a:t>, benzer genel </a:t>
            </a:r>
            <a:r>
              <a:rPr lang="tr-TR" dirty="0" err="1"/>
              <a:t>sağkalıma</a:t>
            </a:r>
            <a:r>
              <a:rPr lang="tr-TR" dirty="0"/>
              <a:t> sahip olduğu, ancak daha büyük tümörlerde daha iyi </a:t>
            </a:r>
            <a:r>
              <a:rPr lang="tr-TR" dirty="0" smtClean="0"/>
              <a:t>lokal kontrol </a:t>
            </a:r>
            <a:r>
              <a:rPr lang="tr-TR" dirty="0"/>
              <a:t>sağladığı için </a:t>
            </a:r>
            <a:r>
              <a:rPr lang="tr-TR" dirty="0" err="1"/>
              <a:t>RFA'ya</a:t>
            </a:r>
            <a:r>
              <a:rPr lang="tr-TR" dirty="0"/>
              <a:t> göre giderek daha fazla kullanılmaktadır. </a:t>
            </a:r>
            <a:endParaRPr lang="tr-TR" dirty="0" smtClean="0"/>
          </a:p>
          <a:p>
            <a:pPr>
              <a:lnSpc>
                <a:spcPct val="160000"/>
              </a:lnSpc>
            </a:pPr>
            <a:r>
              <a:rPr lang="tr-TR" dirty="0" smtClean="0"/>
              <a:t>Erken </a:t>
            </a:r>
            <a:r>
              <a:rPr lang="tr-TR" dirty="0"/>
              <a:t>evre HCC için </a:t>
            </a:r>
            <a:r>
              <a:rPr lang="tr-TR" dirty="0" err="1"/>
              <a:t>definitif</a:t>
            </a:r>
            <a:r>
              <a:rPr lang="tr-TR" dirty="0"/>
              <a:t> RT </a:t>
            </a:r>
            <a:r>
              <a:rPr lang="tr-TR" dirty="0" smtClean="0"/>
              <a:t>ile 3 </a:t>
            </a:r>
            <a:r>
              <a:rPr lang="tr-TR" dirty="0"/>
              <a:t>yıllık OS </a:t>
            </a:r>
            <a:r>
              <a:rPr lang="tr-TR" dirty="0" smtClean="0"/>
              <a:t> %67'ye </a:t>
            </a:r>
            <a:r>
              <a:rPr lang="tr-TR" dirty="0"/>
              <a:t>varan yüksek bir literatür ortaya çıkmaktadır.</a:t>
            </a:r>
          </a:p>
        </p:txBody>
      </p:sp>
    </p:spTree>
    <p:extLst>
      <p:ext uri="{BB962C8B-B14F-4D97-AF65-F5344CB8AC3E}">
        <p14:creationId xmlns:p14="http://schemas.microsoft.com/office/powerpoint/2010/main" val="14325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İNTERMEDİATE EVRE: </a:t>
            </a:r>
            <a:r>
              <a:rPr lang="tr-TR" dirty="0" smtClean="0"/>
              <a:t>BCLC </a:t>
            </a:r>
            <a:r>
              <a:rPr lang="tr-TR" dirty="0"/>
              <a:t>Evre </a:t>
            </a:r>
            <a:r>
              <a:rPr lang="tr-TR" dirty="0" smtClean="0"/>
              <a:t>B hastalar rezeksiyon </a:t>
            </a:r>
            <a:r>
              <a:rPr lang="tr-TR" dirty="0"/>
              <a:t>güvenli bir şekilde </a:t>
            </a:r>
            <a:r>
              <a:rPr lang="tr-TR" dirty="0" smtClean="0"/>
              <a:t>yapılabiliyorsa yapılmalıdır. </a:t>
            </a:r>
            <a:r>
              <a:rPr lang="tr-TR" dirty="0" err="1"/>
              <a:t>Rezeke</a:t>
            </a:r>
            <a:r>
              <a:rPr lang="tr-TR" dirty="0"/>
              <a:t> edilemeyen CP-A hastalarında bölgesel tedaviler </a:t>
            </a:r>
            <a:r>
              <a:rPr lang="tr-TR" dirty="0" err="1"/>
              <a:t>sağkalımı</a:t>
            </a:r>
            <a:r>
              <a:rPr lang="tr-TR" dirty="0"/>
              <a:t> </a:t>
            </a:r>
            <a:r>
              <a:rPr lang="tr-TR" dirty="0" smtClean="0"/>
              <a:t>iyileştirmektedir. </a:t>
            </a:r>
            <a:r>
              <a:rPr lang="tr-TR" dirty="0" err="1" smtClean="0"/>
              <a:t>Randomize</a:t>
            </a:r>
            <a:r>
              <a:rPr lang="tr-TR" dirty="0" smtClean="0"/>
              <a:t> </a:t>
            </a:r>
            <a:r>
              <a:rPr lang="tr-TR" dirty="0"/>
              <a:t>çalışmalarda tek </a:t>
            </a:r>
            <a:r>
              <a:rPr lang="tr-TR" dirty="0" smtClean="0"/>
              <a:t>başına TACE  </a:t>
            </a:r>
            <a:r>
              <a:rPr lang="tr-TR" dirty="0"/>
              <a:t>destekleyici </a:t>
            </a:r>
            <a:r>
              <a:rPr lang="tr-TR" dirty="0" smtClean="0"/>
              <a:t>tedaviden iki üç etkili bulunmuştur.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Yayınlanmış </a:t>
            </a:r>
            <a:r>
              <a:rPr lang="tr-TR" dirty="0" err="1"/>
              <a:t>randomize</a:t>
            </a:r>
            <a:r>
              <a:rPr lang="tr-TR" dirty="0"/>
              <a:t> karşılaştırmalı çalışma olmamasına rağmen, </a:t>
            </a:r>
            <a:r>
              <a:rPr lang="tr-TR" dirty="0" err="1"/>
              <a:t>RT'nin</a:t>
            </a:r>
            <a:r>
              <a:rPr lang="tr-TR" dirty="0"/>
              <a:t> yararına dair kanıtlar artmaktadır.</a:t>
            </a:r>
          </a:p>
        </p:txBody>
      </p:sp>
    </p:spTree>
    <p:extLst>
      <p:ext uri="{BB962C8B-B14F-4D97-AF65-F5344CB8AC3E}">
        <p14:creationId xmlns:p14="http://schemas.microsoft.com/office/powerpoint/2010/main" val="14759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Hepatobiliyer</a:t>
            </a:r>
            <a:r>
              <a:rPr lang="tr-TR" dirty="0"/>
              <a:t> </a:t>
            </a:r>
            <a:r>
              <a:rPr lang="tr-TR" dirty="0" err="1"/>
              <a:t>karsinomlar</a:t>
            </a:r>
            <a:r>
              <a:rPr lang="tr-TR" dirty="0"/>
              <a:t>, karaciğer ve safra sisteminin </a:t>
            </a:r>
            <a:r>
              <a:rPr lang="tr-TR" dirty="0" err="1"/>
              <a:t>primer</a:t>
            </a:r>
            <a:r>
              <a:rPr lang="tr-TR" dirty="0"/>
              <a:t> kanserlerini kapsar.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En </a:t>
            </a:r>
            <a:r>
              <a:rPr lang="tr-TR" dirty="0"/>
              <a:t>yaygın </a:t>
            </a:r>
            <a:r>
              <a:rPr lang="tr-TR" dirty="0" err="1"/>
              <a:t>hepatobiliyer</a:t>
            </a:r>
            <a:r>
              <a:rPr lang="tr-TR" dirty="0"/>
              <a:t> kanser </a:t>
            </a:r>
            <a:r>
              <a:rPr lang="tr-TR" dirty="0" err="1"/>
              <a:t>hepatoselüler</a:t>
            </a:r>
            <a:r>
              <a:rPr lang="tr-TR" dirty="0"/>
              <a:t> </a:t>
            </a:r>
            <a:r>
              <a:rPr lang="tr-TR" dirty="0" err="1"/>
              <a:t>karsinomdur</a:t>
            </a:r>
            <a:r>
              <a:rPr lang="tr-TR" dirty="0"/>
              <a:t> (HCC), bunu safra kesesi kanseri (GBCA), </a:t>
            </a:r>
            <a:r>
              <a:rPr lang="tr-TR" dirty="0" err="1"/>
              <a:t>ekstrahepatik</a:t>
            </a:r>
            <a:r>
              <a:rPr lang="tr-TR" dirty="0"/>
              <a:t> </a:t>
            </a:r>
            <a:r>
              <a:rPr lang="tr-TR" dirty="0" err="1"/>
              <a:t>kolanjiokarsinom</a:t>
            </a:r>
            <a:r>
              <a:rPr lang="tr-TR" dirty="0"/>
              <a:t> (EHCC) ve </a:t>
            </a:r>
            <a:r>
              <a:rPr lang="tr-TR" dirty="0" err="1" smtClean="0"/>
              <a:t>intrahepatik</a:t>
            </a:r>
            <a:r>
              <a:rPr lang="tr-TR" dirty="0" smtClean="0"/>
              <a:t> </a:t>
            </a:r>
            <a:r>
              <a:rPr lang="tr-TR" dirty="0" err="1"/>
              <a:t>kolanjiokarsinom</a:t>
            </a:r>
            <a:r>
              <a:rPr lang="tr-TR" dirty="0"/>
              <a:t> (IHCC) takip eder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Karsinoid</a:t>
            </a:r>
            <a:r>
              <a:rPr lang="tr-TR" dirty="0"/>
              <a:t> tümörler, </a:t>
            </a:r>
            <a:r>
              <a:rPr lang="tr-TR" dirty="0" err="1"/>
              <a:t>hepatoblastom</a:t>
            </a:r>
            <a:r>
              <a:rPr lang="tr-TR" dirty="0"/>
              <a:t>, </a:t>
            </a:r>
            <a:r>
              <a:rPr lang="tr-TR" dirty="0" err="1"/>
              <a:t>anjiyosarkom</a:t>
            </a:r>
            <a:r>
              <a:rPr lang="tr-TR" dirty="0"/>
              <a:t> ve </a:t>
            </a:r>
            <a:r>
              <a:rPr lang="tr-TR" dirty="0" err="1"/>
              <a:t>leiomyosarkom</a:t>
            </a:r>
            <a:r>
              <a:rPr lang="tr-TR" dirty="0"/>
              <a:t> gibi diğer karaciğer kanserleri nadirdir.</a:t>
            </a:r>
          </a:p>
        </p:txBody>
      </p:sp>
    </p:spTree>
    <p:extLst>
      <p:ext uri="{BB962C8B-B14F-4D97-AF65-F5344CB8AC3E}">
        <p14:creationId xmlns:p14="http://schemas.microsoft.com/office/powerpoint/2010/main" val="147018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İLERİ EVRE: </a:t>
            </a:r>
            <a:r>
              <a:rPr lang="tr-TR" dirty="0" err="1"/>
              <a:t>Vasküler</a:t>
            </a:r>
            <a:r>
              <a:rPr lang="tr-TR" dirty="0"/>
              <a:t> tutulumu olan ileri evre (BCLC Evre C) hastaların genellikle tedavi edilemez olduğu </a:t>
            </a:r>
            <a:r>
              <a:rPr lang="tr-TR" dirty="0" smtClean="0"/>
              <a:t>düşünülür. </a:t>
            </a:r>
            <a:r>
              <a:rPr lang="tr-TR" dirty="0" err="1" smtClean="0"/>
              <a:t>Sorafenib</a:t>
            </a:r>
            <a:r>
              <a:rPr lang="tr-TR" dirty="0"/>
              <a:t> </a:t>
            </a:r>
            <a:r>
              <a:rPr lang="tr-TR" dirty="0" smtClean="0"/>
              <a:t>verilebilir.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Alternatif olarak, </a:t>
            </a:r>
            <a:r>
              <a:rPr lang="tr-TR" dirty="0"/>
              <a:t>TACE ve </a:t>
            </a:r>
            <a:r>
              <a:rPr lang="tr-TR" dirty="0" err="1"/>
              <a:t>RT'nin</a:t>
            </a:r>
            <a:r>
              <a:rPr lang="tr-TR" dirty="0"/>
              <a:t> bir kombinasyonunu veya tek başına RT </a:t>
            </a:r>
            <a:r>
              <a:rPr lang="tr-TR" dirty="0" smtClean="0"/>
              <a:t>uygulanabilir.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SBRT'nin</a:t>
            </a:r>
            <a:r>
              <a:rPr lang="tr-TR" dirty="0"/>
              <a:t> ciddi derecede bozulmuş başlangıç karaciğer fonksiyonu olan hastalarda </a:t>
            </a:r>
            <a:r>
              <a:rPr lang="tr-TR" dirty="0" smtClean="0"/>
              <a:t>yararı tartışılmaktadır.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315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TERMİNAL DÖNEM: </a:t>
            </a:r>
            <a:r>
              <a:rPr lang="tr-TR" dirty="0" smtClean="0"/>
              <a:t>Destekleyici </a:t>
            </a:r>
            <a:r>
              <a:rPr lang="tr-TR" dirty="0"/>
              <a:t>bakım önerilir. Performans durumu veya karaciğer fonksiyonu düzelirse, lokal veya sistemik tedaviler düşünülebilir.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Birçok </a:t>
            </a:r>
            <a:r>
              <a:rPr lang="tr-TR" dirty="0"/>
              <a:t>hastada </a:t>
            </a:r>
            <a:r>
              <a:rPr lang="tr-TR" dirty="0" err="1"/>
              <a:t>hepatik</a:t>
            </a:r>
            <a:r>
              <a:rPr lang="tr-TR" dirty="0"/>
              <a:t> ağrı veya rahatsızlık gelişir; hasta ağrısını azaltmak amacıyla düşük doz palyatif RT kullanılabilir. Bir çalışmada, tüm karaciğere </a:t>
            </a:r>
            <a:r>
              <a:rPr lang="tr-TR" dirty="0" smtClean="0"/>
              <a:t>tek </a:t>
            </a:r>
            <a:r>
              <a:rPr lang="tr-TR" dirty="0"/>
              <a:t>fraksiyonda 8 </a:t>
            </a:r>
            <a:r>
              <a:rPr lang="tr-TR" dirty="0" err="1"/>
              <a:t>Gy</a:t>
            </a:r>
            <a:r>
              <a:rPr lang="tr-TR" dirty="0"/>
              <a:t>, hastaların %50'sinde </a:t>
            </a:r>
            <a:r>
              <a:rPr lang="tr-TR" dirty="0" smtClean="0"/>
              <a:t>rahatlama sağlamıştır.</a:t>
            </a:r>
          </a:p>
          <a:p>
            <a:pPr>
              <a:lnSpc>
                <a:spcPct val="150000"/>
              </a:lnSpc>
            </a:pPr>
            <a:r>
              <a:rPr lang="tr-TR" dirty="0"/>
              <a:t>Diğer palyatif </a:t>
            </a:r>
            <a:r>
              <a:rPr lang="tr-TR" dirty="0" err="1"/>
              <a:t>fraksiyonasyonlar</a:t>
            </a:r>
            <a:r>
              <a:rPr lang="tr-TR" dirty="0"/>
              <a:t>, 5 fraksiyonda 10 </a:t>
            </a:r>
            <a:r>
              <a:rPr lang="tr-TR" dirty="0" err="1"/>
              <a:t>Gy</a:t>
            </a:r>
            <a:r>
              <a:rPr lang="tr-TR" dirty="0"/>
              <a:t> ve 7 fraksiyonda 21 </a:t>
            </a:r>
            <a:r>
              <a:rPr lang="tr-TR" dirty="0" err="1" smtClean="0"/>
              <a:t>Gy</a:t>
            </a:r>
            <a:r>
              <a:rPr lang="tr-TR" dirty="0" smtClean="0"/>
              <a:t>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153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HCC’DE RADYOTERAPİ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RT tarihsel olarak lokal ileri HCC için standart bir tedavi olarak kabul edilmemesine rağmen, çok sayıda </a:t>
            </a:r>
            <a:r>
              <a:rPr lang="tr-TR" dirty="0" err="1"/>
              <a:t>prospektif</a:t>
            </a:r>
            <a:r>
              <a:rPr lang="tr-TR" dirty="0"/>
              <a:t> klinik çalışma </a:t>
            </a:r>
            <a:r>
              <a:rPr lang="tr-TR" dirty="0" err="1"/>
              <a:t>HCC'nin</a:t>
            </a:r>
            <a:r>
              <a:rPr lang="tr-TR" dirty="0"/>
              <a:t> </a:t>
            </a:r>
            <a:r>
              <a:rPr lang="tr-TR" dirty="0" err="1"/>
              <a:t>radyosensitif</a:t>
            </a:r>
            <a:r>
              <a:rPr lang="tr-TR" dirty="0"/>
              <a:t> bir tümör olduğunu göstermektedir.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RT</a:t>
            </a:r>
            <a:r>
              <a:rPr lang="tr-TR" dirty="0"/>
              <a:t>, özellikle diğer lokal tedaviler mümkün değilse, seçilmiş hastalarda </a:t>
            </a:r>
            <a:r>
              <a:rPr lang="tr-TR" dirty="0" err="1" smtClean="0"/>
              <a:t>definitif</a:t>
            </a:r>
            <a:r>
              <a:rPr lang="tr-TR" dirty="0" smtClean="0"/>
              <a:t> </a:t>
            </a:r>
            <a:r>
              <a:rPr lang="tr-TR" dirty="0"/>
              <a:t>veya ardışık tedavi olarak düşünülmelidir. Buradaki zorluk, karaciğer </a:t>
            </a:r>
            <a:r>
              <a:rPr lang="tr-TR" dirty="0" err="1"/>
              <a:t>toksisitesine</a:t>
            </a:r>
            <a:r>
              <a:rPr lang="tr-TR" dirty="0"/>
              <a:t> neden olmadan tümör kontrolü için yeterli dozu sağlamaktır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1311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3" y="133350"/>
            <a:ext cx="9163881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smtClean="0"/>
              <a:t>Hiçbir </a:t>
            </a:r>
            <a:r>
              <a:rPr lang="tr-TR" dirty="0" err="1"/>
              <a:t>randomize</a:t>
            </a:r>
            <a:r>
              <a:rPr lang="tr-TR" dirty="0"/>
              <a:t> klinik çalışma, </a:t>
            </a:r>
            <a:r>
              <a:rPr lang="tr-TR" dirty="0" err="1"/>
              <a:t>SBRT'yi</a:t>
            </a:r>
            <a:r>
              <a:rPr lang="tr-TR" dirty="0"/>
              <a:t> diğer </a:t>
            </a:r>
            <a:r>
              <a:rPr lang="tr-TR" dirty="0" smtClean="0"/>
              <a:t>lokal </a:t>
            </a:r>
            <a:r>
              <a:rPr lang="tr-TR" dirty="0"/>
              <a:t>tedavilerle doğrudan </a:t>
            </a:r>
            <a:r>
              <a:rPr lang="tr-TR" dirty="0" smtClean="0"/>
              <a:t>karşılaştırmamıştır, birden </a:t>
            </a:r>
            <a:r>
              <a:rPr lang="tr-TR" dirty="0"/>
              <a:t>fazla Faz II ila Faz III </a:t>
            </a:r>
            <a:r>
              <a:rPr lang="tr-TR" dirty="0" smtClean="0"/>
              <a:t>çalışma devam </a:t>
            </a:r>
            <a:r>
              <a:rPr lang="tr-TR" dirty="0"/>
              <a:t>etmektedir.</a:t>
            </a:r>
          </a:p>
        </p:txBody>
      </p:sp>
    </p:spTree>
    <p:extLst>
      <p:ext uri="{BB962C8B-B14F-4D97-AF65-F5344CB8AC3E}">
        <p14:creationId xmlns:p14="http://schemas.microsoft.com/office/powerpoint/2010/main" val="268845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RT VE DİĞER LOKAL TEDAVİ KOMBİNASYONU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s-ES" dirty="0"/>
              <a:t>En yaygın kombinasyon TACE </a:t>
            </a:r>
            <a:r>
              <a:rPr lang="es-ES" dirty="0" smtClean="0"/>
              <a:t>ve</a:t>
            </a:r>
            <a:r>
              <a:rPr lang="tr-TR" dirty="0" smtClean="0"/>
              <a:t> </a:t>
            </a:r>
            <a:r>
              <a:rPr lang="tr-TR" dirty="0" err="1" smtClean="0"/>
              <a:t>RT’dir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/>
              <a:t>17 çalışmanın ve 1476 hastanın 2009 tarihli bir meta-analizi, </a:t>
            </a:r>
            <a:r>
              <a:rPr lang="tr-TR" dirty="0" smtClean="0"/>
              <a:t>TACE+RT </a:t>
            </a:r>
            <a:r>
              <a:rPr lang="tr-TR" dirty="0"/>
              <a:t>ile tedavi edilen hastaların, tek başına TACE ile tedavi edilen hastalara kıyasla </a:t>
            </a:r>
            <a:r>
              <a:rPr lang="tr-TR" dirty="0" err="1"/>
              <a:t>sağkalım</a:t>
            </a:r>
            <a:r>
              <a:rPr lang="tr-TR" dirty="0"/>
              <a:t> oranlarını iyileştirdiğini </a:t>
            </a:r>
            <a:r>
              <a:rPr lang="tr-TR" dirty="0" smtClean="0"/>
              <a:t>buldu.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483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79" y="1743075"/>
            <a:ext cx="949349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5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İNTRAHEPATİK KOLANJİOKARSİNOM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 err="1"/>
              <a:t>Kolanjiokarsinomlar</a:t>
            </a:r>
            <a:r>
              <a:rPr lang="tr-TR" dirty="0"/>
              <a:t>, safra kanalı </a:t>
            </a:r>
            <a:r>
              <a:rPr lang="tr-TR" dirty="0" err="1"/>
              <a:t>epitelinin</a:t>
            </a:r>
            <a:r>
              <a:rPr lang="tr-TR" dirty="0"/>
              <a:t> tüm </a:t>
            </a:r>
            <a:r>
              <a:rPr lang="tr-TR" dirty="0" err="1"/>
              <a:t>malign</a:t>
            </a:r>
            <a:r>
              <a:rPr lang="tr-TR" dirty="0"/>
              <a:t> tümörlerini kapsar ve </a:t>
            </a:r>
            <a:r>
              <a:rPr lang="tr-TR" dirty="0" err="1"/>
              <a:t>intrahepatik</a:t>
            </a:r>
            <a:r>
              <a:rPr lang="tr-TR" dirty="0"/>
              <a:t> veya </a:t>
            </a:r>
            <a:r>
              <a:rPr lang="tr-TR" dirty="0" err="1"/>
              <a:t>ekstrahepatik</a:t>
            </a:r>
            <a:r>
              <a:rPr lang="tr-TR" dirty="0"/>
              <a:t> olarak sınıflandırılır. </a:t>
            </a:r>
            <a:r>
              <a:rPr lang="tr-TR" dirty="0" err="1"/>
              <a:t>IHCC'ler</a:t>
            </a:r>
            <a:r>
              <a:rPr lang="tr-TR" dirty="0"/>
              <a:t> </a:t>
            </a:r>
            <a:r>
              <a:rPr lang="tr-TR" dirty="0" err="1"/>
              <a:t>intrahepatik</a:t>
            </a:r>
            <a:r>
              <a:rPr lang="tr-TR" dirty="0"/>
              <a:t> </a:t>
            </a:r>
            <a:r>
              <a:rPr lang="tr-TR" dirty="0" err="1"/>
              <a:t>malignitelerdir</a:t>
            </a:r>
            <a:r>
              <a:rPr lang="tr-TR" dirty="0"/>
              <a:t> ve </a:t>
            </a:r>
            <a:r>
              <a:rPr lang="tr-TR" dirty="0" err="1"/>
              <a:t>sekonder</a:t>
            </a:r>
            <a:r>
              <a:rPr lang="tr-TR" dirty="0"/>
              <a:t> </a:t>
            </a:r>
            <a:r>
              <a:rPr lang="tr-TR" dirty="0" err="1"/>
              <a:t>biliyer</a:t>
            </a:r>
            <a:r>
              <a:rPr lang="tr-TR" dirty="0"/>
              <a:t> dalların </a:t>
            </a:r>
            <a:r>
              <a:rPr lang="tr-TR" dirty="0" err="1"/>
              <a:t>proksimalindeki</a:t>
            </a:r>
            <a:r>
              <a:rPr lang="tr-TR" dirty="0"/>
              <a:t> karaciğer </a:t>
            </a:r>
            <a:r>
              <a:rPr lang="tr-TR" dirty="0" err="1"/>
              <a:t>parankimindeki</a:t>
            </a:r>
            <a:r>
              <a:rPr lang="tr-TR" dirty="0"/>
              <a:t> </a:t>
            </a:r>
            <a:r>
              <a:rPr lang="tr-TR" dirty="0" err="1"/>
              <a:t>periferik</a:t>
            </a:r>
            <a:r>
              <a:rPr lang="tr-TR" dirty="0"/>
              <a:t> safra kanallarından kaynaklanır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Kolanjiokarsinom</a:t>
            </a:r>
            <a:r>
              <a:rPr lang="tr-TR" dirty="0"/>
              <a:t> gelişimi için risk faktörleri </a:t>
            </a:r>
            <a:r>
              <a:rPr lang="tr-TR" dirty="0" smtClean="0"/>
              <a:t>arasında:</a:t>
            </a:r>
          </a:p>
          <a:p>
            <a:pPr>
              <a:lnSpc>
                <a:spcPct val="150000"/>
              </a:lnSpc>
            </a:pPr>
            <a:r>
              <a:rPr lang="tr-TR" dirty="0"/>
              <a:t>K</a:t>
            </a:r>
            <a:r>
              <a:rPr lang="tr-TR" dirty="0" smtClean="0"/>
              <a:t>araciğer parazit enfeksiyonu</a:t>
            </a:r>
            <a:r>
              <a:rPr lang="tr-TR" dirty="0"/>
              <a:t>, </a:t>
            </a:r>
            <a:r>
              <a:rPr lang="tr-TR" dirty="0" err="1"/>
              <a:t>hepatolitiazis</a:t>
            </a:r>
            <a:r>
              <a:rPr lang="tr-TR" dirty="0"/>
              <a:t>, koledok kistleri ve toryum dioksite maruz </a:t>
            </a:r>
            <a:r>
              <a:rPr lang="tr-TR" dirty="0" smtClean="0"/>
              <a:t>kalma,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 err="1"/>
              <a:t>sklerozan</a:t>
            </a:r>
            <a:r>
              <a:rPr lang="tr-TR" dirty="0"/>
              <a:t> </a:t>
            </a:r>
            <a:r>
              <a:rPr lang="tr-TR" dirty="0" err="1" smtClean="0"/>
              <a:t>kolanjit</a:t>
            </a:r>
            <a:r>
              <a:rPr lang="tr-TR" dirty="0" smtClean="0"/>
              <a:t>, siroz HBV ve HCV enfeksiyonu vardır.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051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tr-TR" dirty="0" smtClean="0">
                <a:solidFill>
                  <a:schemeClr val="tx1"/>
                </a:solidFill>
              </a:rPr>
              <a:t>SEMPTOM VE BULGULAR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IHCC'li</a:t>
            </a:r>
            <a:r>
              <a:rPr lang="tr-TR" dirty="0"/>
              <a:t> hastalar, </a:t>
            </a:r>
            <a:r>
              <a:rPr lang="tr-TR" dirty="0" err="1"/>
              <a:t>HCC'ye</a:t>
            </a:r>
            <a:r>
              <a:rPr lang="tr-TR" dirty="0"/>
              <a:t> benzer sağ üst karın ağrısı ile başvurabilirler.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Ancak, hastaların </a:t>
            </a:r>
            <a:r>
              <a:rPr lang="tr-TR" dirty="0"/>
              <a:t>yorgunluk ve kilo kaybı gibi sistemik değişikliklere neden olan yaygın hastalık ile geç başvurmaları daha olasıdır.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Tümör </a:t>
            </a:r>
            <a:r>
              <a:rPr lang="tr-TR" dirty="0"/>
              <a:t>yerleşimi nadiren </a:t>
            </a:r>
            <a:r>
              <a:rPr lang="tr-TR" dirty="0" err="1"/>
              <a:t>koledok'a</a:t>
            </a:r>
            <a:r>
              <a:rPr lang="tr-TR" dirty="0"/>
              <a:t> uzandığından, </a:t>
            </a:r>
            <a:r>
              <a:rPr lang="tr-TR" dirty="0" err="1"/>
              <a:t>IHCC'nin</a:t>
            </a:r>
            <a:r>
              <a:rPr lang="tr-TR" dirty="0"/>
              <a:t> tıkanma sarılığı ile ortaya çıkması olası değildir.</a:t>
            </a:r>
          </a:p>
        </p:txBody>
      </p:sp>
    </p:spTree>
    <p:extLst>
      <p:ext uri="{BB962C8B-B14F-4D97-AF65-F5344CB8AC3E}">
        <p14:creationId xmlns:p14="http://schemas.microsoft.com/office/powerpoint/2010/main" val="270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GÖRÜNTÜLEME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 smtClean="0"/>
              <a:t>Multifazik</a:t>
            </a:r>
            <a:r>
              <a:rPr lang="tr-TR" dirty="0" smtClean="0"/>
              <a:t> BT veya MR çekilmelidir.</a:t>
            </a:r>
          </a:p>
          <a:p>
            <a:pPr>
              <a:lnSpc>
                <a:spcPct val="150000"/>
              </a:lnSpc>
            </a:pPr>
            <a:r>
              <a:rPr lang="tr-TR" dirty="0"/>
              <a:t>Manyetik rezonans </a:t>
            </a:r>
            <a:r>
              <a:rPr lang="tr-TR" dirty="0" err="1"/>
              <a:t>kolanjiyopankreatografi</a:t>
            </a:r>
            <a:r>
              <a:rPr lang="tr-TR" dirty="0"/>
              <a:t> (MRCP), </a:t>
            </a:r>
            <a:r>
              <a:rPr lang="tr-TR" dirty="0" err="1"/>
              <a:t>hepatobiliyer</a:t>
            </a:r>
            <a:r>
              <a:rPr lang="tr-TR" dirty="0"/>
              <a:t> </a:t>
            </a:r>
            <a:r>
              <a:rPr lang="tr-TR" dirty="0" smtClean="0"/>
              <a:t>dalların ayrıntılı </a:t>
            </a:r>
            <a:r>
              <a:rPr lang="tr-TR" dirty="0" err="1" smtClean="0"/>
              <a:t>noninvaziv</a:t>
            </a:r>
            <a:r>
              <a:rPr lang="tr-TR" dirty="0" smtClean="0"/>
              <a:t> görüntülerini </a:t>
            </a:r>
            <a:r>
              <a:rPr lang="tr-TR" dirty="0"/>
              <a:t>oluşturmak için kullanılan özel bir MRI türüdür; T2 ağırlıklı </a:t>
            </a:r>
            <a:r>
              <a:rPr lang="tr-TR" dirty="0" smtClean="0"/>
              <a:t>sekanslar, </a:t>
            </a:r>
            <a:r>
              <a:rPr lang="tr-TR" dirty="0" err="1"/>
              <a:t>hepatik</a:t>
            </a:r>
            <a:r>
              <a:rPr lang="tr-TR" dirty="0"/>
              <a:t> kanallar içindeki statik veya yavaş hareket eden sıvıları vurgular. MRCP, </a:t>
            </a:r>
            <a:r>
              <a:rPr lang="tr-TR" dirty="0" err="1"/>
              <a:t>noninvaziv</a:t>
            </a:r>
            <a:r>
              <a:rPr lang="tr-TR" dirty="0"/>
              <a:t> olmasının yanı sıra safra kanalı tutulumunun yerini ve kapsamını tanımlamada %95'lik bir doğruluğa sahiptir.</a:t>
            </a:r>
          </a:p>
        </p:txBody>
      </p:sp>
    </p:spTree>
    <p:extLst>
      <p:ext uri="{BB962C8B-B14F-4D97-AF65-F5344CB8AC3E}">
        <p14:creationId xmlns:p14="http://schemas.microsoft.com/office/powerpoint/2010/main" val="1315660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EPİDEMİYOLOJİ VE ETYOLOJİ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Küresel olarak, </a:t>
            </a:r>
            <a:r>
              <a:rPr lang="tr-TR" dirty="0" err="1"/>
              <a:t>hepatobiliyer</a:t>
            </a:r>
            <a:r>
              <a:rPr lang="tr-TR" dirty="0"/>
              <a:t> </a:t>
            </a:r>
            <a:r>
              <a:rPr lang="tr-TR" dirty="0" err="1"/>
              <a:t>karsinom</a:t>
            </a:r>
            <a:r>
              <a:rPr lang="tr-TR" dirty="0"/>
              <a:t>, kanserin altıncı en yaygın nedeni ve kansere bağlı ölümlerin en sık ikinci nedenidir</a:t>
            </a:r>
            <a:r>
              <a:rPr lang="tr-TR" dirty="0" smtClean="0"/>
              <a:t>. </a:t>
            </a:r>
            <a:r>
              <a:rPr lang="tr-TR" dirty="0" err="1"/>
              <a:t>İnsidans</a:t>
            </a:r>
            <a:r>
              <a:rPr lang="tr-TR" dirty="0"/>
              <a:t>, Amerika Birleşik Devletleri'nde 1980'den beri üç katına çıkarak </a:t>
            </a:r>
            <a:r>
              <a:rPr lang="tr-TR" dirty="0" err="1"/>
              <a:t>HCC'yi</a:t>
            </a:r>
            <a:r>
              <a:rPr lang="tr-TR" dirty="0"/>
              <a:t> </a:t>
            </a:r>
            <a:r>
              <a:rPr lang="tr-TR" dirty="0" err="1"/>
              <a:t>insidansında</a:t>
            </a:r>
            <a:r>
              <a:rPr lang="tr-TR" dirty="0"/>
              <a:t> en hızlı artışa sahip </a:t>
            </a:r>
            <a:r>
              <a:rPr lang="tr-TR" dirty="0" err="1"/>
              <a:t>malignitelerden</a:t>
            </a:r>
            <a:r>
              <a:rPr lang="tr-TR" dirty="0"/>
              <a:t> biri haline getirmiştir</a:t>
            </a:r>
            <a:r>
              <a:rPr lang="tr-TR" dirty="0" smtClean="0"/>
              <a:t>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 smtClean="0"/>
              <a:t>HCC erkeklerde kadınlara göre iki kat sık görülür.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Asya ve </a:t>
            </a:r>
            <a:r>
              <a:rPr lang="tr-TR" dirty="0"/>
              <a:t>Sahra altı Afrika'da HCC, Kuzey Amerika'dakinden 15 ila 100 kat daha yaygındır ve hepatit B enfeksiyonu </a:t>
            </a:r>
            <a:r>
              <a:rPr lang="tr-TR" dirty="0" err="1"/>
              <a:t>insidansını</a:t>
            </a:r>
            <a:r>
              <a:rPr lang="tr-TR" dirty="0"/>
              <a:t> yakından takip eder.</a:t>
            </a:r>
          </a:p>
        </p:txBody>
      </p:sp>
    </p:spTree>
    <p:extLst>
      <p:ext uri="{BB962C8B-B14F-4D97-AF65-F5344CB8AC3E}">
        <p14:creationId xmlns:p14="http://schemas.microsoft.com/office/powerpoint/2010/main" val="18867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PRİMER TEDAVİ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O</a:t>
            </a:r>
            <a:r>
              <a:rPr lang="tr-TR" dirty="0" smtClean="0"/>
              <a:t>nkolojik </a:t>
            </a:r>
            <a:r>
              <a:rPr lang="tr-TR" dirty="0" err="1" smtClean="0"/>
              <a:t>eksizyon</a:t>
            </a:r>
            <a:r>
              <a:rPr lang="tr-TR" dirty="0"/>
              <a:t> </a:t>
            </a:r>
            <a:r>
              <a:rPr lang="tr-TR" dirty="0" smtClean="0"/>
              <a:t>+/- lenf </a:t>
            </a:r>
            <a:r>
              <a:rPr lang="tr-TR" dirty="0" err="1" smtClean="0"/>
              <a:t>nodu</a:t>
            </a:r>
            <a:r>
              <a:rPr lang="tr-TR" dirty="0" smtClean="0"/>
              <a:t> </a:t>
            </a:r>
            <a:r>
              <a:rPr lang="tr-TR" dirty="0" err="1" smtClean="0"/>
              <a:t>diseksiyonu</a:t>
            </a:r>
            <a:r>
              <a:rPr lang="tr-TR" dirty="0" smtClean="0"/>
              <a:t> IHCC </a:t>
            </a:r>
            <a:r>
              <a:rPr lang="tr-TR" dirty="0"/>
              <a:t>hastaları için tercih edilen tedavidir, ancak </a:t>
            </a:r>
            <a:r>
              <a:rPr lang="tr-TR" dirty="0" smtClean="0"/>
              <a:t>genellikle yaygın karaciğer tutulumuna bağlı olarak %</a:t>
            </a:r>
            <a:r>
              <a:rPr lang="tr-TR" dirty="0"/>
              <a:t>20'den azı rezeksiyon için adaydır.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Rezeke</a:t>
            </a:r>
            <a:r>
              <a:rPr lang="tr-TR" dirty="0" smtClean="0"/>
              <a:t> </a:t>
            </a:r>
            <a:r>
              <a:rPr lang="tr-TR" dirty="0"/>
              <a:t>edilenlerin %60'ından </a:t>
            </a:r>
            <a:r>
              <a:rPr lang="tr-TR" dirty="0" smtClean="0"/>
              <a:t>fazlası </a:t>
            </a:r>
            <a:r>
              <a:rPr lang="tr-TR" dirty="0" err="1" smtClean="0"/>
              <a:t>nüks</a:t>
            </a:r>
            <a:r>
              <a:rPr lang="tr-TR" dirty="0" smtClean="0"/>
              <a:t> </a:t>
            </a:r>
            <a:r>
              <a:rPr lang="tr-TR" dirty="0"/>
              <a:t>eder. Tam rezeksiyon (R0) </a:t>
            </a:r>
            <a:r>
              <a:rPr lang="tr-TR" dirty="0" err="1" smtClean="0"/>
              <a:t>sağkalım</a:t>
            </a:r>
            <a:r>
              <a:rPr lang="tr-TR" dirty="0" smtClean="0"/>
              <a:t> için önemlidir, </a:t>
            </a:r>
            <a:r>
              <a:rPr lang="tr-TR" dirty="0"/>
              <a:t>ancak pozitif sınırlar </a:t>
            </a:r>
            <a:r>
              <a:rPr lang="tr-TR" dirty="0" smtClean="0"/>
              <a:t>yaygındır.</a:t>
            </a:r>
          </a:p>
          <a:p>
            <a:pPr>
              <a:lnSpc>
                <a:spcPct val="150000"/>
              </a:lnSpc>
            </a:pPr>
            <a:r>
              <a:rPr lang="tr-TR" dirty="0"/>
              <a:t>Rezeksiyon sonrası beş yıllık OS, tüm hastalar için %17 ila %40 ve R0 </a:t>
            </a:r>
            <a:r>
              <a:rPr lang="tr-TR" dirty="0" smtClean="0"/>
              <a:t>hastalar için </a:t>
            </a:r>
            <a:r>
              <a:rPr lang="tr-TR" dirty="0"/>
              <a:t>%44 ila %63 aralığında olup, medyan </a:t>
            </a:r>
            <a:r>
              <a:rPr lang="tr-TR" dirty="0" err="1"/>
              <a:t>sağkalım</a:t>
            </a:r>
            <a:r>
              <a:rPr lang="tr-TR" dirty="0"/>
              <a:t> yaklaşık </a:t>
            </a:r>
            <a:r>
              <a:rPr lang="tr-TR" dirty="0" smtClean="0"/>
              <a:t>3 yıldır.</a:t>
            </a:r>
          </a:p>
          <a:p>
            <a:pPr>
              <a:lnSpc>
                <a:spcPct val="150000"/>
              </a:lnSpc>
            </a:pPr>
            <a:r>
              <a:rPr lang="tr-TR" dirty="0"/>
              <a:t>IHCC için karaciğer transplantasyonu, yüksek </a:t>
            </a:r>
            <a:r>
              <a:rPr lang="tr-TR" dirty="0" err="1"/>
              <a:t>relaps</a:t>
            </a:r>
            <a:r>
              <a:rPr lang="tr-TR" dirty="0"/>
              <a:t> oranları ve sadece %20 ila %30'luk 5 yıllık OS nedeniyle </a:t>
            </a:r>
            <a:r>
              <a:rPr lang="tr-TR" dirty="0" smtClean="0"/>
              <a:t>standart tedavi </a:t>
            </a:r>
            <a:r>
              <a:rPr lang="tr-TR" dirty="0"/>
              <a:t>değildir</a:t>
            </a:r>
          </a:p>
        </p:txBody>
      </p:sp>
    </p:spTree>
    <p:extLst>
      <p:ext uri="{BB962C8B-B14F-4D97-AF65-F5344CB8AC3E}">
        <p14:creationId xmlns:p14="http://schemas.microsoft.com/office/powerpoint/2010/main" val="36227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2425"/>
            <a:ext cx="9105003" cy="601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88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6" y="692937"/>
            <a:ext cx="9305924" cy="50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SAFRA KESESİ KANSERİ VE EKSTRAHEPATİK KOLANJİOKARSİNOM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EHCC'ler</a:t>
            </a:r>
            <a:r>
              <a:rPr lang="tr-TR" dirty="0"/>
              <a:t>, </a:t>
            </a:r>
            <a:r>
              <a:rPr lang="tr-TR" dirty="0" smtClean="0"/>
              <a:t>anatomik </a:t>
            </a:r>
            <a:r>
              <a:rPr lang="tr-TR" dirty="0"/>
              <a:t>konumlarına göre kategorize edilir.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Safra </a:t>
            </a:r>
            <a:r>
              <a:rPr lang="tr-TR" dirty="0"/>
              <a:t>yollarının </a:t>
            </a:r>
            <a:r>
              <a:rPr lang="tr-TR" dirty="0" err="1" smtClean="0"/>
              <a:t>proksimal</a:t>
            </a:r>
            <a:r>
              <a:rPr lang="tr-TR" dirty="0" smtClean="0"/>
              <a:t> (</a:t>
            </a:r>
            <a:r>
              <a:rPr lang="tr-TR" dirty="0" err="1" smtClean="0"/>
              <a:t>perihiler</a:t>
            </a:r>
            <a:r>
              <a:rPr lang="tr-TR" dirty="0" smtClean="0"/>
              <a:t> </a:t>
            </a:r>
            <a:r>
              <a:rPr lang="tr-TR" dirty="0"/>
              <a:t>bölge - sağ, sol ve ana safra kanalı dahil) ve </a:t>
            </a:r>
            <a:r>
              <a:rPr lang="tr-TR" dirty="0" err="1"/>
              <a:t>distal</a:t>
            </a:r>
            <a:r>
              <a:rPr lang="tr-TR" dirty="0"/>
              <a:t> </a:t>
            </a:r>
            <a:r>
              <a:rPr lang="tr-TR" dirty="0" err="1"/>
              <a:t>maligniteleri</a:t>
            </a:r>
            <a:r>
              <a:rPr lang="tr-TR" dirty="0"/>
              <a:t> kapsar ve </a:t>
            </a:r>
            <a:r>
              <a:rPr lang="tr-TR" dirty="0" err="1"/>
              <a:t>kolanjiokarsinomların</a:t>
            </a:r>
            <a:r>
              <a:rPr lang="tr-TR" dirty="0"/>
              <a:t> çoğunluğunu temsil eder. Farklı biyolojiye rağmen, safra kesesinin birincil kanserleri sıklıkla EHCC ile gruplandırılır. Genel olarak safra yolu kanserlerinin en yaygın olanlarıdır.</a:t>
            </a:r>
          </a:p>
        </p:txBody>
      </p:sp>
    </p:spTree>
    <p:extLst>
      <p:ext uri="{BB962C8B-B14F-4D97-AF65-F5344CB8AC3E}">
        <p14:creationId xmlns:p14="http://schemas.microsoft.com/office/powerpoint/2010/main" val="34292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Kolanjiokarsinomların</a:t>
            </a:r>
            <a:r>
              <a:rPr lang="tr-TR" dirty="0"/>
              <a:t> yarısı </a:t>
            </a:r>
            <a:r>
              <a:rPr lang="tr-TR" dirty="0" err="1"/>
              <a:t>perihiler</a:t>
            </a:r>
            <a:r>
              <a:rPr lang="tr-TR" dirty="0"/>
              <a:t> bölgede ortaya çıkar (</a:t>
            </a:r>
            <a:r>
              <a:rPr lang="tr-TR" dirty="0" err="1"/>
              <a:t>Klatskin</a:t>
            </a:r>
            <a:r>
              <a:rPr lang="tr-TR" dirty="0"/>
              <a:t> tümörü).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EHCC </a:t>
            </a:r>
            <a:r>
              <a:rPr lang="tr-TR" dirty="0"/>
              <a:t>yaklaşık olarak eşit erkek/kadın sıklığına sahiptir ve belirli bir ırk korelasyonu </a:t>
            </a:r>
            <a:r>
              <a:rPr lang="tr-TR" dirty="0" smtClean="0"/>
              <a:t>yoktur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GBCA </a:t>
            </a:r>
            <a:r>
              <a:rPr lang="tr-TR" dirty="0"/>
              <a:t>için geleneksel risk faktörleri kadın cinsiyet ve kronik </a:t>
            </a:r>
            <a:r>
              <a:rPr lang="tr-TR" dirty="0" err="1" smtClean="0"/>
              <a:t>kolelitiazistir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GBCA'lı</a:t>
            </a:r>
            <a:r>
              <a:rPr lang="tr-TR" dirty="0"/>
              <a:t> hastaların üçte ikisinden fazlasında </a:t>
            </a:r>
            <a:r>
              <a:rPr lang="tr-TR" dirty="0" err="1"/>
              <a:t>kolelitiazis</a:t>
            </a:r>
            <a:r>
              <a:rPr lang="tr-TR" dirty="0"/>
              <a:t> olmasına rağmen, </a:t>
            </a:r>
            <a:r>
              <a:rPr lang="tr-TR" dirty="0" err="1"/>
              <a:t>kolelitiazisli</a:t>
            </a:r>
            <a:r>
              <a:rPr lang="tr-TR" dirty="0"/>
              <a:t> hastaların sadece %1 ila %3'ünde GBCA </a:t>
            </a:r>
            <a:r>
              <a:rPr lang="tr-TR" dirty="0" smtClean="0"/>
              <a:t>gelişmektedir.</a:t>
            </a: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42276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SEMPTOM VE BULGULAR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EHCC veya </a:t>
            </a:r>
            <a:r>
              <a:rPr lang="tr-TR" dirty="0" err="1"/>
              <a:t>GBCA'lı</a:t>
            </a:r>
            <a:r>
              <a:rPr lang="tr-TR" dirty="0"/>
              <a:t> hastalar genellikle </a:t>
            </a:r>
            <a:r>
              <a:rPr lang="tr-TR" dirty="0" smtClean="0"/>
              <a:t>sarılık ile başvurur </a:t>
            </a:r>
            <a:r>
              <a:rPr lang="tr-TR" dirty="0"/>
              <a:t>ve muayenede </a:t>
            </a:r>
            <a:r>
              <a:rPr lang="tr-TR" dirty="0" err="1"/>
              <a:t>hepatomegali</a:t>
            </a:r>
            <a:r>
              <a:rPr lang="tr-TR" dirty="0"/>
              <a:t> veya sağ üst kadran hassasiyeti olabilir.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/>
              <a:t>P</a:t>
            </a:r>
            <a:r>
              <a:rPr lang="tr-TR" dirty="0" err="1" smtClean="0"/>
              <a:t>eriumbilikal</a:t>
            </a:r>
            <a:r>
              <a:rPr lang="tr-TR" dirty="0" smtClean="0"/>
              <a:t> </a:t>
            </a:r>
            <a:r>
              <a:rPr lang="tr-TR" dirty="0" err="1"/>
              <a:t>lenfadenopati</a:t>
            </a:r>
            <a:r>
              <a:rPr lang="tr-TR" dirty="0"/>
              <a:t> (</a:t>
            </a:r>
            <a:r>
              <a:rPr lang="tr-TR" dirty="0" err="1"/>
              <a:t>Sister</a:t>
            </a:r>
            <a:r>
              <a:rPr lang="tr-TR" dirty="0"/>
              <a:t> Joseph düğümleri), sol </a:t>
            </a:r>
            <a:r>
              <a:rPr lang="tr-TR" dirty="0" err="1"/>
              <a:t>supraklaviküler</a:t>
            </a:r>
            <a:r>
              <a:rPr lang="tr-TR" dirty="0"/>
              <a:t> </a:t>
            </a:r>
            <a:r>
              <a:rPr lang="tr-TR" dirty="0" err="1"/>
              <a:t>adenopati</a:t>
            </a:r>
            <a:r>
              <a:rPr lang="tr-TR" dirty="0"/>
              <a:t> (</a:t>
            </a:r>
            <a:r>
              <a:rPr lang="tr-TR" dirty="0" err="1"/>
              <a:t>Virchow</a:t>
            </a:r>
            <a:r>
              <a:rPr lang="tr-TR" dirty="0"/>
              <a:t> düğümü) ve dijital </a:t>
            </a:r>
            <a:r>
              <a:rPr lang="tr-TR" dirty="0" err="1"/>
              <a:t>rektal</a:t>
            </a:r>
            <a:r>
              <a:rPr lang="tr-TR" dirty="0"/>
              <a:t> muayenede (</a:t>
            </a:r>
            <a:r>
              <a:rPr lang="tr-TR" dirty="0" err="1"/>
              <a:t>Blumer</a:t>
            </a:r>
            <a:r>
              <a:rPr lang="tr-TR" dirty="0"/>
              <a:t> rafı) </a:t>
            </a:r>
            <a:r>
              <a:rPr lang="tr-TR" dirty="0" err="1"/>
              <a:t>palpe</a:t>
            </a:r>
            <a:r>
              <a:rPr lang="tr-TR" dirty="0"/>
              <a:t> edilebilen bir </a:t>
            </a:r>
            <a:r>
              <a:rPr lang="tr-TR" dirty="0" err="1"/>
              <a:t>rektal</a:t>
            </a:r>
            <a:r>
              <a:rPr lang="tr-TR" dirty="0"/>
              <a:t> kitleye neden olan </a:t>
            </a:r>
            <a:r>
              <a:rPr lang="tr-TR" dirty="0" err="1"/>
              <a:t>pelvik</a:t>
            </a:r>
            <a:r>
              <a:rPr lang="tr-TR" dirty="0"/>
              <a:t> </a:t>
            </a:r>
            <a:r>
              <a:rPr lang="tr-TR" dirty="0" smtClean="0"/>
              <a:t>ekim bulunabilir.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56527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Biliyer</a:t>
            </a:r>
            <a:r>
              <a:rPr lang="tr-TR" dirty="0"/>
              <a:t> ağaç tutulumunun yerini ve kapsamını değerlendirmek için MRCP önerilir. MRCP, lezyonun </a:t>
            </a:r>
            <a:r>
              <a:rPr lang="tr-TR" dirty="0" err="1"/>
              <a:t>proksimalindeki</a:t>
            </a:r>
            <a:r>
              <a:rPr lang="tr-TR" dirty="0"/>
              <a:t> safra kanallarının değerlendirilmesinde aslında endoskopik </a:t>
            </a:r>
            <a:r>
              <a:rPr lang="tr-TR" dirty="0" err="1"/>
              <a:t>retrograd</a:t>
            </a:r>
            <a:r>
              <a:rPr lang="tr-TR" dirty="0"/>
              <a:t> </a:t>
            </a:r>
            <a:r>
              <a:rPr lang="tr-TR" dirty="0" err="1"/>
              <a:t>kolanjiyopankreatografiden</a:t>
            </a:r>
            <a:r>
              <a:rPr lang="tr-TR" dirty="0"/>
              <a:t> (ERCP) daha </a:t>
            </a:r>
            <a:r>
              <a:rPr lang="tr-TR" dirty="0" smtClean="0"/>
              <a:t>iyi bir tercihtir. Ancak, </a:t>
            </a:r>
            <a:r>
              <a:rPr lang="tr-TR" dirty="0" err="1"/>
              <a:t>biliyer</a:t>
            </a:r>
            <a:r>
              <a:rPr lang="tr-TR" dirty="0"/>
              <a:t> </a:t>
            </a:r>
            <a:r>
              <a:rPr lang="tr-TR" dirty="0" err="1"/>
              <a:t>stentleme</a:t>
            </a:r>
            <a:r>
              <a:rPr lang="tr-TR" dirty="0"/>
              <a:t> gerekliyse </a:t>
            </a:r>
            <a:r>
              <a:rPr lang="tr-TR" dirty="0" err="1"/>
              <a:t>terapötik</a:t>
            </a:r>
            <a:r>
              <a:rPr lang="tr-TR" dirty="0"/>
              <a:t> </a:t>
            </a:r>
            <a:r>
              <a:rPr lang="tr-TR" dirty="0" err="1"/>
              <a:t>dekompresyon</a:t>
            </a:r>
            <a:r>
              <a:rPr lang="tr-TR" dirty="0"/>
              <a:t> için </a:t>
            </a:r>
            <a:r>
              <a:rPr lang="tr-TR" dirty="0" smtClean="0"/>
              <a:t>ERCP </a:t>
            </a:r>
            <a:r>
              <a:rPr lang="tr-TR" dirty="0"/>
              <a:t>gerekli olabilir.</a:t>
            </a:r>
          </a:p>
        </p:txBody>
      </p:sp>
    </p:spTree>
    <p:extLst>
      <p:ext uri="{BB962C8B-B14F-4D97-AF65-F5344CB8AC3E}">
        <p14:creationId xmlns:p14="http://schemas.microsoft.com/office/powerpoint/2010/main" val="9563967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TANI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Endoskopik US, </a:t>
            </a:r>
            <a:r>
              <a:rPr lang="tr-TR" dirty="0" err="1"/>
              <a:t>hiler</a:t>
            </a:r>
            <a:r>
              <a:rPr lang="tr-TR" dirty="0"/>
              <a:t> </a:t>
            </a:r>
            <a:r>
              <a:rPr lang="tr-TR" dirty="0" err="1"/>
              <a:t>kolanjiokarsinom</a:t>
            </a:r>
            <a:r>
              <a:rPr lang="tr-TR" dirty="0"/>
              <a:t> şüphesi olan hastaların değerlendirilmesinde faydalı olabilir, ancak tümör ekilme riski nedeniyle </a:t>
            </a:r>
            <a:r>
              <a:rPr lang="tr-TR" dirty="0" err="1" smtClean="0"/>
              <a:t>transperitoneal</a:t>
            </a:r>
            <a:r>
              <a:rPr lang="tr-TR" dirty="0" smtClean="0"/>
              <a:t> </a:t>
            </a:r>
            <a:r>
              <a:rPr lang="tr-TR" dirty="0"/>
              <a:t>ince iğne </a:t>
            </a:r>
            <a:r>
              <a:rPr lang="tr-TR" dirty="0" err="1"/>
              <a:t>aspirasyonu</a:t>
            </a:r>
            <a:r>
              <a:rPr lang="tr-TR" dirty="0"/>
              <a:t> önerilmez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GBCA </a:t>
            </a:r>
            <a:r>
              <a:rPr lang="tr-TR" dirty="0"/>
              <a:t>genellikle </a:t>
            </a:r>
            <a:r>
              <a:rPr lang="tr-TR" dirty="0" err="1" smtClean="0"/>
              <a:t>kolesistit</a:t>
            </a:r>
            <a:r>
              <a:rPr lang="tr-TR" dirty="0" smtClean="0"/>
              <a:t> tanısıyla basit </a:t>
            </a:r>
            <a:r>
              <a:rPr lang="tr-TR" dirty="0" err="1"/>
              <a:t>kolesistektomiden</a:t>
            </a:r>
            <a:r>
              <a:rPr lang="tr-TR" dirty="0"/>
              <a:t> sonra tesadüfen teşhis edilir.</a:t>
            </a:r>
          </a:p>
        </p:txBody>
      </p:sp>
    </p:spTree>
    <p:extLst>
      <p:ext uri="{BB962C8B-B14F-4D97-AF65-F5344CB8AC3E}">
        <p14:creationId xmlns:p14="http://schemas.microsoft.com/office/powerpoint/2010/main" val="14213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609599"/>
            <a:ext cx="8873992" cy="582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34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341709"/>
            <a:ext cx="9206865" cy="5754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HCC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HCC için </a:t>
            </a:r>
            <a:r>
              <a:rPr lang="tr-TR" dirty="0" err="1" smtClean="0"/>
              <a:t>primer</a:t>
            </a:r>
            <a:r>
              <a:rPr lang="tr-TR" dirty="0" smtClean="0"/>
              <a:t> </a:t>
            </a:r>
            <a:r>
              <a:rPr lang="tr-TR" dirty="0"/>
              <a:t>risk faktörü kronik </a:t>
            </a:r>
            <a:r>
              <a:rPr lang="tr-TR" dirty="0" err="1"/>
              <a:t>viral</a:t>
            </a:r>
            <a:r>
              <a:rPr lang="tr-TR" dirty="0"/>
              <a:t> hepatit enfeksiyonudur. Gelişmekte olan ülkelerde, </a:t>
            </a:r>
            <a:r>
              <a:rPr lang="tr-TR" dirty="0" err="1"/>
              <a:t>HCC'nin</a:t>
            </a:r>
            <a:r>
              <a:rPr lang="tr-TR" dirty="0"/>
              <a:t> yaklaşık %60'ına hepatit B virüsü (HBV) neden olur ve %33'üne hepatit C virüsü (HCV) neden olur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HBV taşıyıcılarında HCC riski </a:t>
            </a:r>
            <a:r>
              <a:rPr lang="tr-TR" dirty="0"/>
              <a:t>200 kat </a:t>
            </a:r>
            <a:r>
              <a:rPr lang="tr-TR" dirty="0" smtClean="0"/>
              <a:t>artmıştır. 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Viral</a:t>
            </a:r>
            <a:r>
              <a:rPr lang="tr-TR" dirty="0" smtClean="0"/>
              <a:t> </a:t>
            </a:r>
            <a:r>
              <a:rPr lang="tr-TR" dirty="0"/>
              <a:t>olmayan etiyolojilerden (alkol, NASH, </a:t>
            </a:r>
            <a:r>
              <a:rPr lang="tr-TR" dirty="0" err="1"/>
              <a:t>otoimmün</a:t>
            </a:r>
            <a:r>
              <a:rPr lang="tr-TR" dirty="0"/>
              <a:t> kronik aktif hepatit, </a:t>
            </a:r>
            <a:r>
              <a:rPr lang="tr-TR" dirty="0" err="1"/>
              <a:t>hemokromatoz</a:t>
            </a:r>
            <a:r>
              <a:rPr lang="tr-TR" dirty="0"/>
              <a:t> ve alfa-1-antitripsin eksikliği dahil) kaynaklanan siroz, Amerika Birleşik Devletleri'ndeki </a:t>
            </a:r>
            <a:r>
              <a:rPr lang="tr-TR" dirty="0" err="1"/>
              <a:t>HCC'nin</a:t>
            </a:r>
            <a:r>
              <a:rPr lang="tr-TR" dirty="0"/>
              <a:t> önemli bir kısmından sorumludur.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52951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" y="571500"/>
            <a:ext cx="9001811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9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EHCC ayrıca, </a:t>
            </a:r>
            <a:r>
              <a:rPr lang="tr-TR" dirty="0" smtClean="0"/>
              <a:t>anatomik yerleşimine göre Bizmut-</a:t>
            </a:r>
            <a:r>
              <a:rPr lang="tr-TR" dirty="0" err="1" smtClean="0"/>
              <a:t>Corlette</a:t>
            </a:r>
            <a:r>
              <a:rPr lang="tr-TR" dirty="0" smtClean="0"/>
              <a:t> </a:t>
            </a:r>
            <a:r>
              <a:rPr lang="tr-TR" dirty="0"/>
              <a:t>sistemi tarafından da kategorize edilebilir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805" y="3115635"/>
            <a:ext cx="6943725" cy="292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54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TEDAVİ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GBCA için tek </a:t>
            </a:r>
            <a:r>
              <a:rPr lang="tr-TR" dirty="0" err="1"/>
              <a:t>küratif</a:t>
            </a:r>
            <a:r>
              <a:rPr lang="tr-TR" dirty="0"/>
              <a:t> tedavi tam cerrahi </a:t>
            </a:r>
            <a:r>
              <a:rPr lang="tr-TR" dirty="0" smtClean="0"/>
              <a:t>rezeksiyondur.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Ne </a:t>
            </a:r>
            <a:r>
              <a:rPr lang="tr-TR" dirty="0"/>
              <a:t>yazık ki, tesadüfi olmayan bir şekilde </a:t>
            </a:r>
            <a:r>
              <a:rPr lang="tr-TR" dirty="0" smtClean="0"/>
              <a:t>saptanan </a:t>
            </a:r>
            <a:r>
              <a:rPr lang="tr-TR" dirty="0" err="1"/>
              <a:t>GBCA'ların</a:t>
            </a:r>
            <a:r>
              <a:rPr lang="tr-TR" dirty="0"/>
              <a:t> çoğu </a:t>
            </a:r>
            <a:r>
              <a:rPr lang="tr-TR" dirty="0" err="1" smtClean="0"/>
              <a:t>rezektabl</a:t>
            </a:r>
            <a:r>
              <a:rPr lang="tr-TR" dirty="0" smtClean="0"/>
              <a:t> </a:t>
            </a:r>
            <a:r>
              <a:rPr lang="tr-TR" dirty="0"/>
              <a:t>değildir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  <a:r>
              <a:rPr lang="tr-TR" dirty="0"/>
              <a:t>Ameliyat </a:t>
            </a:r>
            <a:r>
              <a:rPr lang="tr-TR" dirty="0" err="1"/>
              <a:t>küratif</a:t>
            </a:r>
            <a:r>
              <a:rPr lang="tr-TR" dirty="0"/>
              <a:t> amaçla yapıldığında bile, vakaların sadece yarısında R0 rezeksiyonu </a:t>
            </a:r>
            <a:r>
              <a:rPr lang="tr-TR" dirty="0" smtClean="0"/>
              <a:t>sağlanır.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Çoğu </a:t>
            </a:r>
            <a:r>
              <a:rPr lang="tr-TR" dirty="0"/>
              <a:t>T1 kanser, </a:t>
            </a:r>
            <a:r>
              <a:rPr lang="tr-TR" dirty="0" err="1"/>
              <a:t>kolelitiazis</a:t>
            </a:r>
            <a:r>
              <a:rPr lang="tr-TR" dirty="0"/>
              <a:t> için </a:t>
            </a:r>
            <a:r>
              <a:rPr lang="tr-TR" dirty="0" err="1"/>
              <a:t>kolesistektomiden</a:t>
            </a:r>
            <a:r>
              <a:rPr lang="tr-TR" dirty="0"/>
              <a:t> sonra tesadüfen </a:t>
            </a:r>
            <a:r>
              <a:rPr lang="tr-TR" dirty="0" smtClean="0"/>
              <a:t>keşfedilir.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T1a kanserler için basit </a:t>
            </a:r>
            <a:r>
              <a:rPr lang="tr-TR" dirty="0" err="1" smtClean="0"/>
              <a:t>kolesistektomi</a:t>
            </a:r>
            <a:r>
              <a:rPr lang="tr-TR" dirty="0" smtClean="0"/>
              <a:t> yeterlidir. </a:t>
            </a:r>
          </a:p>
          <a:p>
            <a:pPr>
              <a:lnSpc>
                <a:spcPct val="150000"/>
              </a:lnSpc>
            </a:pPr>
            <a:r>
              <a:rPr lang="tr-TR" dirty="0"/>
              <a:t>T1b kanserli hastalar için </a:t>
            </a:r>
            <a:r>
              <a:rPr lang="tr-TR" dirty="0" smtClean="0"/>
              <a:t>2 </a:t>
            </a:r>
            <a:r>
              <a:rPr lang="tr-TR" dirty="0"/>
              <a:t>cm karaciğer marjının en blok rezeksiyonu ve N1 lenf </a:t>
            </a:r>
            <a:r>
              <a:rPr lang="tr-TR" dirty="0" err="1"/>
              <a:t>nodlarının</a:t>
            </a:r>
            <a:r>
              <a:rPr lang="tr-TR" dirty="0"/>
              <a:t> </a:t>
            </a:r>
            <a:r>
              <a:rPr lang="tr-TR" dirty="0" err="1"/>
              <a:t>diseksiyonu</a:t>
            </a:r>
            <a:r>
              <a:rPr lang="tr-TR" dirty="0"/>
              <a:t> dahil olmak üzere genişletilmiş </a:t>
            </a:r>
            <a:r>
              <a:rPr lang="tr-TR" dirty="0" err="1"/>
              <a:t>kolesistektomi</a:t>
            </a:r>
            <a:r>
              <a:rPr lang="tr-TR" dirty="0"/>
              <a:t>, </a:t>
            </a:r>
            <a:r>
              <a:rPr lang="tr-TR" dirty="0" smtClean="0"/>
              <a:t>faydalı </a:t>
            </a:r>
            <a:r>
              <a:rPr lang="tr-TR" dirty="0"/>
              <a:t>olabilir.</a:t>
            </a:r>
          </a:p>
        </p:txBody>
      </p:sp>
    </p:spTree>
    <p:extLst>
      <p:ext uri="{BB962C8B-B14F-4D97-AF65-F5344CB8AC3E}">
        <p14:creationId xmlns:p14="http://schemas.microsoft.com/office/powerpoint/2010/main" val="261287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T2 kanserli </a:t>
            </a:r>
            <a:r>
              <a:rPr lang="tr-TR" dirty="0" smtClean="0"/>
              <a:t>hastalarda genişletilmiş </a:t>
            </a:r>
            <a:r>
              <a:rPr lang="tr-TR" dirty="0" err="1" smtClean="0"/>
              <a:t>kolesistektomi</a:t>
            </a:r>
            <a:r>
              <a:rPr lang="tr-TR" dirty="0"/>
              <a:t>, daha iyi </a:t>
            </a:r>
            <a:r>
              <a:rPr lang="tr-TR" dirty="0" err="1"/>
              <a:t>sağkalım</a:t>
            </a:r>
            <a:r>
              <a:rPr lang="tr-TR" dirty="0"/>
              <a:t> ile ilişkilidir</a:t>
            </a:r>
            <a:r>
              <a:rPr lang="tr-TR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Nüks</a:t>
            </a:r>
            <a:r>
              <a:rPr lang="tr-TR" dirty="0" smtClean="0"/>
              <a:t> </a:t>
            </a:r>
            <a:r>
              <a:rPr lang="tr-TR" dirty="0"/>
              <a:t>için en önemli </a:t>
            </a:r>
            <a:r>
              <a:rPr lang="tr-TR" dirty="0" err="1"/>
              <a:t>prognostik</a:t>
            </a:r>
            <a:r>
              <a:rPr lang="tr-TR" dirty="0"/>
              <a:t> faktör lenf </a:t>
            </a:r>
            <a:r>
              <a:rPr lang="tr-TR" dirty="0" err="1"/>
              <a:t>nodu</a:t>
            </a:r>
            <a:r>
              <a:rPr lang="tr-TR" dirty="0"/>
              <a:t> metastazlarıdır.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Pozitif </a:t>
            </a:r>
            <a:r>
              <a:rPr lang="tr-TR" dirty="0" err="1"/>
              <a:t>nodlar</a:t>
            </a:r>
            <a:r>
              <a:rPr lang="tr-TR" dirty="0"/>
              <a:t> T2 kanserlerinin yaklaşık yarısında bulunur, en yaygın olarak </a:t>
            </a:r>
            <a:r>
              <a:rPr lang="tr-TR" dirty="0" err="1"/>
              <a:t>perikoledok</a:t>
            </a:r>
            <a:r>
              <a:rPr lang="tr-TR" dirty="0"/>
              <a:t> ve </a:t>
            </a:r>
            <a:r>
              <a:rPr lang="tr-TR" dirty="0" err="1" smtClean="0"/>
              <a:t>perisistik</a:t>
            </a:r>
            <a:r>
              <a:rPr lang="tr-TR" dirty="0" smtClean="0"/>
              <a:t> </a:t>
            </a:r>
            <a:r>
              <a:rPr lang="tr-TR" dirty="0" err="1"/>
              <a:t>nodal</a:t>
            </a:r>
            <a:r>
              <a:rPr lang="tr-TR" dirty="0"/>
              <a:t> bölgelerde, ardından portal </a:t>
            </a:r>
            <a:r>
              <a:rPr lang="tr-TR" dirty="0" err="1"/>
              <a:t>ven</a:t>
            </a:r>
            <a:r>
              <a:rPr lang="tr-TR" dirty="0"/>
              <a:t>, </a:t>
            </a:r>
            <a:r>
              <a:rPr lang="tr-TR" dirty="0" err="1"/>
              <a:t>hepatik</a:t>
            </a:r>
            <a:r>
              <a:rPr lang="tr-TR" dirty="0"/>
              <a:t> arter ve </a:t>
            </a:r>
            <a:r>
              <a:rPr lang="tr-TR" dirty="0" err="1"/>
              <a:t>peripankreatik</a:t>
            </a:r>
            <a:r>
              <a:rPr lang="tr-TR" dirty="0"/>
              <a:t> </a:t>
            </a:r>
            <a:r>
              <a:rPr lang="tr-TR" dirty="0" err="1"/>
              <a:t>nodlar</a:t>
            </a:r>
            <a:r>
              <a:rPr lang="tr-TR" dirty="0"/>
              <a:t> bulunur.</a:t>
            </a:r>
          </a:p>
        </p:txBody>
      </p:sp>
    </p:spTree>
    <p:extLst>
      <p:ext uri="{BB962C8B-B14F-4D97-AF65-F5344CB8AC3E}">
        <p14:creationId xmlns:p14="http://schemas.microsoft.com/office/powerpoint/2010/main" val="15750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r-TR" dirty="0" err="1"/>
              <a:t>GBCA'nın</a:t>
            </a:r>
            <a:r>
              <a:rPr lang="tr-TR" dirty="0"/>
              <a:t> agresif doğası göz önüne alındığında, tam rezeksiyon oranlarını iyileştirme hedefiyle </a:t>
            </a:r>
            <a:r>
              <a:rPr lang="tr-TR" dirty="0" err="1"/>
              <a:t>neoadjuvan</a:t>
            </a:r>
            <a:r>
              <a:rPr lang="tr-TR" dirty="0"/>
              <a:t> tedavi için </a:t>
            </a:r>
            <a:r>
              <a:rPr lang="tr-TR" dirty="0" smtClean="0"/>
              <a:t>gelişen yaklaşımlar vardır</a:t>
            </a:r>
            <a:r>
              <a:rPr lang="tr-TR" dirty="0"/>
              <a:t>, ancak </a:t>
            </a:r>
            <a:r>
              <a:rPr lang="tr-TR" dirty="0" smtClean="0"/>
              <a:t>Faz </a:t>
            </a:r>
            <a:r>
              <a:rPr lang="tr-TR" dirty="0"/>
              <a:t>III </a:t>
            </a:r>
            <a:r>
              <a:rPr lang="tr-TR" dirty="0" smtClean="0"/>
              <a:t>çalışmalar eksiktir. </a:t>
            </a:r>
          </a:p>
          <a:p>
            <a:pPr>
              <a:lnSpc>
                <a:spcPct val="160000"/>
              </a:lnSpc>
            </a:pPr>
            <a:r>
              <a:rPr lang="tr-TR" dirty="0" smtClean="0"/>
              <a:t>Klinik </a:t>
            </a:r>
            <a:r>
              <a:rPr lang="tr-TR" dirty="0"/>
              <a:t>olarak pozitif </a:t>
            </a:r>
            <a:r>
              <a:rPr lang="tr-TR" dirty="0" err="1"/>
              <a:t>paraaortik</a:t>
            </a:r>
            <a:r>
              <a:rPr lang="tr-TR" dirty="0"/>
              <a:t> lenf </a:t>
            </a:r>
            <a:r>
              <a:rPr lang="tr-TR" dirty="0" err="1" smtClean="0"/>
              <a:t>nodu</a:t>
            </a:r>
            <a:r>
              <a:rPr lang="tr-TR" dirty="0" smtClean="0"/>
              <a:t> olan  </a:t>
            </a:r>
            <a:r>
              <a:rPr lang="tr-TR" dirty="0" err="1"/>
              <a:t>neoadjuvan</a:t>
            </a:r>
            <a:r>
              <a:rPr lang="tr-TR" dirty="0"/>
              <a:t> CRT (</a:t>
            </a:r>
            <a:r>
              <a:rPr lang="tr-TR" dirty="0" err="1"/>
              <a:t>sisplatin</a:t>
            </a:r>
            <a:r>
              <a:rPr lang="tr-TR" dirty="0"/>
              <a:t> ile 45 </a:t>
            </a:r>
            <a:r>
              <a:rPr lang="tr-TR" dirty="0" err="1"/>
              <a:t>Gy</a:t>
            </a:r>
            <a:r>
              <a:rPr lang="tr-TR" dirty="0"/>
              <a:t>) ile </a:t>
            </a:r>
            <a:r>
              <a:rPr lang="tr-TR" dirty="0" smtClean="0"/>
              <a:t>ardından </a:t>
            </a:r>
            <a:r>
              <a:rPr lang="tr-TR" dirty="0" err="1"/>
              <a:t>neoadjuvan</a:t>
            </a:r>
            <a:r>
              <a:rPr lang="tr-TR" dirty="0"/>
              <a:t> </a:t>
            </a:r>
            <a:r>
              <a:rPr lang="tr-TR" dirty="0" err="1"/>
              <a:t>gemsitabin</a:t>
            </a:r>
            <a:r>
              <a:rPr lang="tr-TR" dirty="0"/>
              <a:t> artı </a:t>
            </a:r>
            <a:r>
              <a:rPr lang="tr-TR" dirty="0" err="1"/>
              <a:t>sisplatin</a:t>
            </a:r>
            <a:r>
              <a:rPr lang="tr-TR" dirty="0"/>
              <a:t> ile tedavi edilen </a:t>
            </a:r>
            <a:r>
              <a:rPr lang="tr-TR" dirty="0" err="1"/>
              <a:t>GBCA'lı</a:t>
            </a:r>
            <a:r>
              <a:rPr lang="tr-TR" dirty="0"/>
              <a:t> 40 hastayı kapsayan küçük bir çalışma, uzun süreli tedavilerde mükemmel </a:t>
            </a:r>
            <a:r>
              <a:rPr lang="tr-TR" dirty="0" smtClean="0"/>
              <a:t>yanıtlar elde edilmiştir.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42273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T2 ve/veya N1 hastalığı olan hastaların </a:t>
            </a:r>
            <a:r>
              <a:rPr lang="tr-TR" dirty="0" err="1"/>
              <a:t>adjuvan</a:t>
            </a:r>
            <a:r>
              <a:rPr lang="tr-TR" dirty="0"/>
              <a:t> </a:t>
            </a:r>
            <a:r>
              <a:rPr lang="tr-TR" dirty="0" err="1"/>
              <a:t>CRT'den</a:t>
            </a:r>
            <a:r>
              <a:rPr lang="tr-TR" dirty="0"/>
              <a:t> </a:t>
            </a:r>
            <a:r>
              <a:rPr lang="tr-TR" dirty="0" err="1"/>
              <a:t>sağkalım</a:t>
            </a:r>
            <a:r>
              <a:rPr lang="tr-TR" dirty="0"/>
              <a:t> avantajı elde </a:t>
            </a:r>
            <a:r>
              <a:rPr lang="tr-TR" dirty="0" smtClean="0"/>
              <a:t>ettiği düşünülmektedir.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200" y="3914774"/>
            <a:ext cx="7490936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40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Hiler</a:t>
            </a:r>
            <a:r>
              <a:rPr lang="tr-TR" dirty="0"/>
              <a:t> EHCC için </a:t>
            </a:r>
            <a:r>
              <a:rPr lang="tr-TR" dirty="0" err="1"/>
              <a:t>küratif</a:t>
            </a:r>
            <a:r>
              <a:rPr lang="tr-TR" dirty="0"/>
              <a:t> </a:t>
            </a:r>
            <a:r>
              <a:rPr lang="tr-TR" dirty="0" smtClean="0"/>
              <a:t>seçenekler </a:t>
            </a:r>
            <a:r>
              <a:rPr lang="tr-TR" dirty="0" err="1"/>
              <a:t>neoadjuvan</a:t>
            </a:r>
            <a:r>
              <a:rPr lang="tr-TR" dirty="0"/>
              <a:t> CRT</a:t>
            </a:r>
            <a:r>
              <a:rPr lang="tr-TR" dirty="0" smtClean="0"/>
              <a:t> </a:t>
            </a:r>
            <a:r>
              <a:rPr lang="tr-TR" dirty="0"/>
              <a:t>cerrahi rezeksiyon ve </a:t>
            </a:r>
            <a:r>
              <a:rPr lang="tr-TR" dirty="0" smtClean="0"/>
              <a:t> </a:t>
            </a:r>
            <a:r>
              <a:rPr lang="tr-TR" dirty="0"/>
              <a:t>takiben karaciğer transplantasyonunu </a:t>
            </a:r>
            <a:r>
              <a:rPr lang="tr-TR" dirty="0" smtClean="0"/>
              <a:t>içerir.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R0 rezeksiyon oranı %20-40 aralığındadır.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Standart </a:t>
            </a:r>
            <a:r>
              <a:rPr lang="tr-TR" dirty="0"/>
              <a:t>cerrahi rezeksiyon </a:t>
            </a:r>
            <a:r>
              <a:rPr lang="tr-TR" dirty="0" err="1"/>
              <a:t>lober</a:t>
            </a:r>
            <a:r>
              <a:rPr lang="tr-TR" dirty="0"/>
              <a:t> </a:t>
            </a:r>
            <a:r>
              <a:rPr lang="tr-TR" dirty="0" err="1"/>
              <a:t>hepatik</a:t>
            </a:r>
            <a:r>
              <a:rPr lang="tr-TR" dirty="0"/>
              <a:t> ve safra kanalı rezeksiyonu, bölgesel lenf </a:t>
            </a:r>
            <a:r>
              <a:rPr lang="tr-TR" dirty="0" err="1"/>
              <a:t>nodu</a:t>
            </a:r>
            <a:r>
              <a:rPr lang="tr-TR" dirty="0"/>
              <a:t> </a:t>
            </a:r>
            <a:r>
              <a:rPr lang="tr-TR" dirty="0" err="1"/>
              <a:t>diseksiyonu</a:t>
            </a:r>
            <a:r>
              <a:rPr lang="tr-TR" dirty="0"/>
              <a:t> ve </a:t>
            </a:r>
            <a:r>
              <a:rPr lang="tr-TR" dirty="0" err="1"/>
              <a:t>Roux</a:t>
            </a:r>
            <a:r>
              <a:rPr lang="tr-TR" dirty="0"/>
              <a:t>-en-Y </a:t>
            </a:r>
            <a:r>
              <a:rPr lang="tr-TR" dirty="0" err="1"/>
              <a:t>hepatikojejunostomiden</a:t>
            </a:r>
            <a:r>
              <a:rPr lang="tr-TR" dirty="0"/>
              <a:t> oluşur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tr-TR" dirty="0" err="1"/>
              <a:t>Distal</a:t>
            </a:r>
            <a:r>
              <a:rPr lang="tr-TR" dirty="0"/>
              <a:t> </a:t>
            </a:r>
            <a:r>
              <a:rPr lang="tr-TR" dirty="0" err="1" smtClean="0"/>
              <a:t>kolanjiokarsinomda</a:t>
            </a:r>
            <a:r>
              <a:rPr lang="tr-TR" dirty="0" smtClean="0"/>
              <a:t> </a:t>
            </a:r>
            <a:r>
              <a:rPr lang="tr-TR" dirty="0"/>
              <a:t>en </a:t>
            </a:r>
            <a:r>
              <a:rPr lang="tr-TR" dirty="0" smtClean="0"/>
              <a:t>iyi tedavi </a:t>
            </a:r>
            <a:r>
              <a:rPr lang="tr-TR" dirty="0" err="1" smtClean="0"/>
              <a:t>pankreatikoduodenektomidir</a:t>
            </a:r>
            <a:r>
              <a:rPr lang="tr-TR" dirty="0" smtClean="0"/>
              <a:t>. </a:t>
            </a:r>
            <a:r>
              <a:rPr lang="tr-TR" dirty="0"/>
              <a:t>R0 rezeksiyonu </a:t>
            </a:r>
            <a:r>
              <a:rPr lang="tr-TR" dirty="0" err="1"/>
              <a:t>distal</a:t>
            </a:r>
            <a:r>
              <a:rPr lang="tr-TR" dirty="0"/>
              <a:t> EHCC için %80'e yaklaşan oranlarla daha sık elde edilir. Lenf </a:t>
            </a:r>
            <a:r>
              <a:rPr lang="tr-TR" dirty="0" err="1"/>
              <a:t>nodu</a:t>
            </a:r>
            <a:r>
              <a:rPr lang="tr-TR" dirty="0"/>
              <a:t> metastazları %60'a varan oranlarla </a:t>
            </a:r>
            <a:r>
              <a:rPr lang="tr-TR" dirty="0" err="1"/>
              <a:t>distal</a:t>
            </a:r>
            <a:r>
              <a:rPr lang="tr-TR" dirty="0"/>
              <a:t> </a:t>
            </a:r>
            <a:r>
              <a:rPr lang="tr-TR" dirty="0" err="1"/>
              <a:t>EHCC'de</a:t>
            </a:r>
            <a:r>
              <a:rPr lang="tr-TR" dirty="0"/>
              <a:t> daha sık rapor edilir.</a:t>
            </a:r>
          </a:p>
        </p:txBody>
      </p:sp>
    </p:spTree>
    <p:extLst>
      <p:ext uri="{BB962C8B-B14F-4D97-AF65-F5344CB8AC3E}">
        <p14:creationId xmlns:p14="http://schemas.microsoft.com/office/powerpoint/2010/main" val="14009170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Hiler</a:t>
            </a:r>
            <a:r>
              <a:rPr lang="tr-TR" dirty="0"/>
              <a:t> </a:t>
            </a:r>
            <a:r>
              <a:rPr lang="tr-TR" dirty="0" err="1"/>
              <a:t>EHCC'nin</a:t>
            </a:r>
            <a:r>
              <a:rPr lang="tr-TR" dirty="0"/>
              <a:t> baskın lokal </a:t>
            </a:r>
            <a:r>
              <a:rPr lang="tr-TR" dirty="0" err="1"/>
              <a:t>relaps</a:t>
            </a:r>
            <a:r>
              <a:rPr lang="tr-TR" dirty="0"/>
              <a:t> </a:t>
            </a:r>
            <a:r>
              <a:rPr lang="tr-TR" dirty="0" err="1"/>
              <a:t>paterni</a:t>
            </a:r>
            <a:r>
              <a:rPr lang="tr-TR" dirty="0"/>
              <a:t> göz önüne alındığında, karaciğer transplantasyonu, tümörleri </a:t>
            </a:r>
            <a:r>
              <a:rPr lang="tr-TR" dirty="0" err="1"/>
              <a:t>rezeke</a:t>
            </a:r>
            <a:r>
              <a:rPr lang="tr-TR" dirty="0"/>
              <a:t> edilemeyen hastalar için </a:t>
            </a:r>
            <a:r>
              <a:rPr lang="tr-TR" dirty="0" smtClean="0"/>
              <a:t>iyi </a:t>
            </a:r>
            <a:r>
              <a:rPr lang="tr-TR" dirty="0"/>
              <a:t>bir </a:t>
            </a:r>
            <a:r>
              <a:rPr lang="tr-TR" dirty="0" smtClean="0"/>
              <a:t>seçenektir. </a:t>
            </a:r>
            <a:r>
              <a:rPr lang="tr-TR" dirty="0"/>
              <a:t>Sadece transplantasyon ile erken sonuçlar, %84 gibi yüksek </a:t>
            </a:r>
            <a:r>
              <a:rPr lang="tr-TR" dirty="0" err="1"/>
              <a:t>relaps</a:t>
            </a:r>
            <a:r>
              <a:rPr lang="tr-TR" dirty="0"/>
              <a:t> oranları ve %25 ila %30'luk 5 yıllık OS </a:t>
            </a:r>
            <a:r>
              <a:rPr lang="tr-TR" dirty="0" smtClean="0"/>
              <a:t>ile düşük bulunmuştur. </a:t>
            </a:r>
            <a:r>
              <a:rPr lang="tr-TR" dirty="0"/>
              <a:t>İlginç bir şekilde, </a:t>
            </a:r>
            <a:r>
              <a:rPr lang="tr-TR" dirty="0" err="1"/>
              <a:t>relapsların</a:t>
            </a:r>
            <a:r>
              <a:rPr lang="tr-TR" dirty="0"/>
              <a:t> yaklaşık yarısı karaciğer </a:t>
            </a:r>
            <a:r>
              <a:rPr lang="tr-TR" dirty="0" err="1"/>
              <a:t>allogreftindeydi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91856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Mayo </a:t>
            </a:r>
            <a:r>
              <a:rPr lang="tr-TR" dirty="0" err="1" smtClean="0"/>
              <a:t>Clinic'te</a:t>
            </a:r>
            <a:r>
              <a:rPr lang="tr-TR" dirty="0" smtClean="0"/>
              <a:t> </a:t>
            </a:r>
            <a:r>
              <a:rPr lang="tr-TR" dirty="0" err="1" smtClean="0"/>
              <a:t>neoadjuvan</a:t>
            </a:r>
            <a:r>
              <a:rPr lang="tr-TR" dirty="0" smtClean="0"/>
              <a:t> </a:t>
            </a:r>
            <a:r>
              <a:rPr lang="tr-TR" dirty="0"/>
              <a:t>CRT ve </a:t>
            </a:r>
            <a:r>
              <a:rPr lang="tr-TR" dirty="0" err="1"/>
              <a:t>brakiterapi</a:t>
            </a:r>
            <a:r>
              <a:rPr lang="tr-TR" dirty="0"/>
              <a:t> ve ardından karaciğer transplantasyonuna ilişkin bir pilot çalışma geliştirildi. </a:t>
            </a:r>
            <a:r>
              <a:rPr lang="tr-TR" dirty="0" smtClean="0"/>
              <a:t>RT, </a:t>
            </a:r>
            <a:r>
              <a:rPr lang="tr-TR" dirty="0"/>
              <a:t>günde iki kez 1.5 </a:t>
            </a:r>
            <a:r>
              <a:rPr lang="tr-TR" dirty="0" err="1"/>
              <a:t>Gy</a:t>
            </a:r>
            <a:r>
              <a:rPr lang="tr-TR" dirty="0"/>
              <a:t> fraksiyonlarda 45 </a:t>
            </a:r>
            <a:r>
              <a:rPr lang="tr-TR" dirty="0" err="1"/>
              <a:t>Gy</a:t>
            </a:r>
            <a:r>
              <a:rPr lang="tr-TR" dirty="0"/>
              <a:t> ile eşzamanlı </a:t>
            </a:r>
            <a:r>
              <a:rPr lang="tr-TR" dirty="0" smtClean="0"/>
              <a:t>5-FU veya </a:t>
            </a:r>
            <a:r>
              <a:rPr lang="tr-TR" dirty="0" err="1"/>
              <a:t>kapesitabin</a:t>
            </a:r>
            <a:r>
              <a:rPr lang="tr-TR" dirty="0"/>
              <a:t> ve ardından 20-30 </a:t>
            </a:r>
            <a:r>
              <a:rPr lang="tr-TR" dirty="0" err="1"/>
              <a:t>Gy</a:t>
            </a:r>
            <a:r>
              <a:rPr lang="tr-TR" dirty="0"/>
              <a:t> </a:t>
            </a:r>
            <a:r>
              <a:rPr lang="tr-TR" dirty="0" err="1"/>
              <a:t>brakiterapiyi</a:t>
            </a:r>
            <a:r>
              <a:rPr lang="tr-TR" dirty="0"/>
              <a:t> içeriyordu.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Hastalık </a:t>
            </a:r>
            <a:r>
              <a:rPr lang="tr-TR" dirty="0"/>
              <a:t>kontrolü ve </a:t>
            </a:r>
            <a:r>
              <a:rPr lang="tr-TR" dirty="0" err="1"/>
              <a:t>sağkalım</a:t>
            </a:r>
            <a:r>
              <a:rPr lang="tr-TR" dirty="0"/>
              <a:t>, transplantasyon için </a:t>
            </a:r>
            <a:r>
              <a:rPr lang="tr-TR" dirty="0" smtClean="0"/>
              <a:t>mükemmel bulundu </a:t>
            </a:r>
            <a:r>
              <a:rPr lang="tr-TR" dirty="0"/>
              <a:t>(%12 </a:t>
            </a:r>
            <a:r>
              <a:rPr lang="tr-TR" dirty="0" err="1"/>
              <a:t>nüks</a:t>
            </a:r>
            <a:r>
              <a:rPr lang="tr-TR" dirty="0"/>
              <a:t> oranı [RR] ve 5 yılda %82 OS</a:t>
            </a:r>
            <a:r>
              <a:rPr lang="tr-TR" dirty="0" smtClean="0"/>
              <a:t>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444422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Lokorejyonel</a:t>
            </a:r>
            <a:r>
              <a:rPr lang="tr-TR" dirty="0"/>
              <a:t> </a:t>
            </a:r>
            <a:r>
              <a:rPr lang="tr-TR" dirty="0" err="1"/>
              <a:t>nüks</a:t>
            </a:r>
            <a:r>
              <a:rPr lang="tr-TR" dirty="0"/>
              <a:t> </a:t>
            </a:r>
            <a:r>
              <a:rPr lang="tr-TR" dirty="0" err="1"/>
              <a:t>hiler</a:t>
            </a:r>
            <a:r>
              <a:rPr lang="tr-TR" dirty="0"/>
              <a:t> EHCC için baskın </a:t>
            </a:r>
            <a:r>
              <a:rPr lang="tr-TR" dirty="0" err="1"/>
              <a:t>nüks</a:t>
            </a:r>
            <a:r>
              <a:rPr lang="tr-TR" dirty="0"/>
              <a:t> </a:t>
            </a:r>
            <a:r>
              <a:rPr lang="tr-TR" dirty="0" err="1"/>
              <a:t>paternidir</a:t>
            </a:r>
            <a:r>
              <a:rPr lang="tr-TR" dirty="0"/>
              <a:t> ve </a:t>
            </a:r>
            <a:r>
              <a:rPr lang="tr-TR" dirty="0" err="1"/>
              <a:t>rezeke</a:t>
            </a:r>
            <a:r>
              <a:rPr lang="tr-TR" dirty="0"/>
              <a:t> edilen hastaların %50'sinden fazlasında </a:t>
            </a:r>
            <a:r>
              <a:rPr lang="tr-TR" dirty="0" smtClean="0"/>
              <a:t>bildirilmiştir, buna </a:t>
            </a:r>
            <a:r>
              <a:rPr lang="tr-TR" dirty="0"/>
              <a:t>rağmen, </a:t>
            </a:r>
            <a:r>
              <a:rPr lang="tr-TR" dirty="0" err="1"/>
              <a:t>adjuvan</a:t>
            </a:r>
            <a:r>
              <a:rPr lang="tr-TR" dirty="0"/>
              <a:t> </a:t>
            </a:r>
            <a:r>
              <a:rPr lang="tr-TR" dirty="0" err="1"/>
              <a:t>RT'nin</a:t>
            </a:r>
            <a:r>
              <a:rPr lang="tr-TR" dirty="0"/>
              <a:t> rolünü değerlendiren ileriye dönük veri eksikliği vardır.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Postoperatif</a:t>
            </a:r>
            <a:r>
              <a:rPr lang="tr-TR" dirty="0" smtClean="0"/>
              <a:t> </a:t>
            </a:r>
            <a:r>
              <a:rPr lang="tr-TR" dirty="0"/>
              <a:t>KRT için potansiyel </a:t>
            </a:r>
            <a:r>
              <a:rPr lang="tr-TR" dirty="0" err="1"/>
              <a:t>endikasyonlar</a:t>
            </a:r>
            <a:r>
              <a:rPr lang="tr-TR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  <a:r>
              <a:rPr lang="tr-TR" dirty="0"/>
              <a:t>eksik rezeksiyon (R2</a:t>
            </a:r>
            <a:r>
              <a:rPr lang="tr-TR" dirty="0" smtClean="0"/>
              <a:t>),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  <a:r>
              <a:rPr lang="tr-TR" dirty="0"/>
              <a:t>pozitif sınırlar (R1) </a:t>
            </a:r>
            <a:r>
              <a:rPr lang="tr-TR" dirty="0" smtClean="0"/>
              <a:t>ve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 </a:t>
            </a:r>
            <a:r>
              <a:rPr lang="tr-TR" dirty="0"/>
              <a:t>bölgesel lenf </a:t>
            </a:r>
            <a:r>
              <a:rPr lang="tr-TR" dirty="0" err="1"/>
              <a:t>nodu</a:t>
            </a:r>
            <a:r>
              <a:rPr lang="tr-TR" dirty="0"/>
              <a:t> </a:t>
            </a:r>
            <a:r>
              <a:rPr lang="tr-TR" dirty="0" smtClean="0"/>
              <a:t>metastazı olmasıdır.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041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NASH, </a:t>
            </a:r>
            <a:r>
              <a:rPr lang="tr-TR" dirty="0" err="1"/>
              <a:t>metabolik</a:t>
            </a:r>
            <a:r>
              <a:rPr lang="tr-TR" dirty="0"/>
              <a:t> sendrom, </a:t>
            </a:r>
            <a:r>
              <a:rPr lang="tr-TR" dirty="0" err="1"/>
              <a:t>obezite</a:t>
            </a:r>
            <a:r>
              <a:rPr lang="tr-TR" dirty="0"/>
              <a:t>, insülin direnci </a:t>
            </a:r>
            <a:r>
              <a:rPr lang="tr-TR" dirty="0" err="1"/>
              <a:t>hipertrigliseridemi</a:t>
            </a:r>
            <a:r>
              <a:rPr lang="tr-TR" dirty="0"/>
              <a:t> ve düşük yoğunluklu </a:t>
            </a:r>
            <a:r>
              <a:rPr lang="tr-TR" dirty="0" err="1"/>
              <a:t>lipoproteinden</a:t>
            </a:r>
            <a:r>
              <a:rPr lang="tr-TR" dirty="0"/>
              <a:t> kaynaklanır. Karaciğerde artan serbest yağ asitleri, NF-KB aktivasyonuna ve ardından </a:t>
            </a:r>
            <a:r>
              <a:rPr lang="tr-TR" dirty="0" err="1"/>
              <a:t>inflamasyon</a:t>
            </a:r>
            <a:r>
              <a:rPr lang="tr-TR" dirty="0"/>
              <a:t> ve siroza yol açabilir.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Afrika </a:t>
            </a:r>
            <a:r>
              <a:rPr lang="tr-TR" dirty="0"/>
              <a:t>ve Asya'nın nemli bölgelerinde depolanan tahıl ve yer fıstığında bulunan </a:t>
            </a:r>
            <a:r>
              <a:rPr lang="tr-TR" dirty="0" err="1"/>
              <a:t>Aspergillus</a:t>
            </a:r>
            <a:r>
              <a:rPr lang="tr-TR" dirty="0"/>
              <a:t> </a:t>
            </a:r>
            <a:r>
              <a:rPr lang="tr-TR" dirty="0" err="1"/>
              <a:t>flavus'un</a:t>
            </a:r>
            <a:r>
              <a:rPr lang="tr-TR" dirty="0"/>
              <a:t> bir </a:t>
            </a:r>
            <a:r>
              <a:rPr lang="tr-TR" dirty="0" err="1"/>
              <a:t>metaboliti</a:t>
            </a:r>
            <a:r>
              <a:rPr lang="tr-TR" dirty="0"/>
              <a:t> olan </a:t>
            </a:r>
            <a:r>
              <a:rPr lang="tr-TR" dirty="0" err="1"/>
              <a:t>aflatoksin</a:t>
            </a:r>
            <a:r>
              <a:rPr lang="tr-TR" dirty="0"/>
              <a:t> B, HCC gelişimi ile </a:t>
            </a:r>
            <a:r>
              <a:rPr lang="tr-TR" dirty="0" smtClean="0"/>
              <a:t>ilişkilendirilmiştir.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7236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chemeClr val="tx1"/>
                </a:solidFill>
              </a:rPr>
              <a:t>DOZ LİMİTLERİ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Standart </a:t>
            </a:r>
            <a:r>
              <a:rPr lang="tr-TR" dirty="0" err="1"/>
              <a:t>fraksiyonasyon</a:t>
            </a:r>
            <a:r>
              <a:rPr lang="tr-TR" dirty="0"/>
              <a:t> için, CP-A karaciğer fonksiyonu olan hastalarda ortalama karaciğer dozunun 28 </a:t>
            </a:r>
            <a:r>
              <a:rPr lang="tr-TR" dirty="0" err="1"/>
              <a:t>Gy'den</a:t>
            </a:r>
            <a:r>
              <a:rPr lang="tr-TR" dirty="0"/>
              <a:t> az olması önerilir.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SBRT için 3-5 fraksiyonda D800cc &lt; 18Gy önerilir.</a:t>
            </a:r>
          </a:p>
          <a:p>
            <a:pPr>
              <a:lnSpc>
                <a:spcPct val="150000"/>
              </a:lnSpc>
            </a:pPr>
            <a:r>
              <a:rPr lang="tr-TR" dirty="0"/>
              <a:t>CP-B veya CP-</a:t>
            </a:r>
            <a:r>
              <a:rPr lang="tr-TR" dirty="0" err="1"/>
              <a:t>C'li</a:t>
            </a:r>
            <a:r>
              <a:rPr lang="tr-TR" dirty="0"/>
              <a:t> hastalar, başlangıçtaki karaciğer fonksiyon bozukluğu ve beklenen zayıf karaciğer rezervi göz önüne alındığında, karaciğer </a:t>
            </a:r>
            <a:r>
              <a:rPr lang="tr-TR" dirty="0" err="1"/>
              <a:t>toksisitesi</a:t>
            </a:r>
            <a:r>
              <a:rPr lang="tr-TR" dirty="0"/>
              <a:t> açısından çok daha yüksek risk altındadır. 4 ila 6 fraksiyonla tedavi edilen CP-B hastaları için, ortalama karaciğer dozu mümkün olduğu kadar düşük </a:t>
            </a:r>
            <a:r>
              <a:rPr lang="tr-TR" dirty="0" smtClean="0"/>
              <a:t>tutulmalıdır.(&lt;16Gy)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4403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Radyasyona bağlı karaciğer hastalığı (RILD), “klasik” ve “klasik olmayan” RILD olarak ayrılır.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Klasik </a:t>
            </a:r>
            <a:r>
              <a:rPr lang="tr-TR" dirty="0"/>
              <a:t>RILD, tipik olarak RT veya </a:t>
            </a:r>
            <a:r>
              <a:rPr lang="tr-TR" dirty="0" err="1"/>
              <a:t>CRT'den</a:t>
            </a:r>
            <a:r>
              <a:rPr lang="tr-TR" dirty="0"/>
              <a:t> 2 hafta ila 3 ay sonra ortaya çıkan ve yüksek </a:t>
            </a:r>
            <a:r>
              <a:rPr lang="tr-TR" dirty="0" smtClean="0"/>
              <a:t>ALP ile </a:t>
            </a:r>
            <a:r>
              <a:rPr lang="tr-TR" dirty="0"/>
              <a:t>ortaya çıkan </a:t>
            </a:r>
            <a:r>
              <a:rPr lang="tr-TR" dirty="0" err="1"/>
              <a:t>anikterik</a:t>
            </a:r>
            <a:r>
              <a:rPr lang="tr-TR" dirty="0"/>
              <a:t> </a:t>
            </a:r>
            <a:r>
              <a:rPr lang="tr-TR" dirty="0" err="1"/>
              <a:t>hepatomegali</a:t>
            </a:r>
            <a:r>
              <a:rPr lang="tr-TR" dirty="0"/>
              <a:t> ve asit ile kendini </a:t>
            </a:r>
            <a:r>
              <a:rPr lang="tr-TR" dirty="0" smtClean="0"/>
              <a:t>gösterir.  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Klasik </a:t>
            </a:r>
            <a:r>
              <a:rPr lang="tr-TR" dirty="0"/>
              <a:t>olmayan </a:t>
            </a:r>
            <a:r>
              <a:rPr lang="tr-TR" dirty="0" err="1"/>
              <a:t>RILD'yi</a:t>
            </a:r>
            <a:r>
              <a:rPr lang="tr-TR" dirty="0"/>
              <a:t> önlemek daha zordur ve </a:t>
            </a:r>
            <a:r>
              <a:rPr lang="tr-TR" dirty="0" smtClean="0"/>
              <a:t>RT’ den </a:t>
            </a:r>
            <a:r>
              <a:rPr lang="tr-TR" dirty="0"/>
              <a:t>sonraki 3 ay içinde meydana gelen herhangi bir karaciğer </a:t>
            </a:r>
            <a:r>
              <a:rPr lang="tr-TR" dirty="0" err="1"/>
              <a:t>toksisitesini</a:t>
            </a:r>
            <a:r>
              <a:rPr lang="tr-TR" dirty="0"/>
              <a:t> içerir (</a:t>
            </a:r>
            <a:r>
              <a:rPr lang="tr-TR" dirty="0" err="1"/>
              <a:t>örn</a:t>
            </a:r>
            <a:r>
              <a:rPr lang="tr-TR" dirty="0"/>
              <a:t>. CP skorunda düşüş veya karaciğer enzimlerinde yükselme).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Başlangıçda</a:t>
            </a:r>
            <a:r>
              <a:rPr lang="tr-TR" dirty="0" smtClean="0"/>
              <a:t> </a:t>
            </a:r>
            <a:r>
              <a:rPr lang="tr-TR" dirty="0"/>
              <a:t>sirozu veya CP-B veya CP-C karaciğer hastalığı olan hastalarda daha olasıdır. RILD hastaları için yeniden </a:t>
            </a:r>
            <a:r>
              <a:rPr lang="tr-TR" dirty="0" err="1"/>
              <a:t>evreleme</a:t>
            </a:r>
            <a:r>
              <a:rPr lang="tr-TR" dirty="0"/>
              <a:t>, hastalığın nüksetmesini ekarte etmek için asit sıvısının </a:t>
            </a:r>
            <a:r>
              <a:rPr lang="tr-TR" dirty="0" smtClean="0"/>
              <a:t> </a:t>
            </a:r>
            <a:r>
              <a:rPr lang="tr-TR" dirty="0" err="1"/>
              <a:t>parasentezi</a:t>
            </a:r>
            <a:r>
              <a:rPr lang="tr-TR" dirty="0"/>
              <a:t> </a:t>
            </a:r>
            <a:r>
              <a:rPr lang="tr-TR" dirty="0" smtClean="0"/>
              <a:t>önerilir. </a:t>
            </a:r>
            <a:r>
              <a:rPr lang="tr-TR" dirty="0"/>
              <a:t>RILD, </a:t>
            </a:r>
            <a:r>
              <a:rPr lang="tr-TR" dirty="0" err="1"/>
              <a:t>diüretikler</a:t>
            </a:r>
            <a:r>
              <a:rPr lang="tr-TR" dirty="0"/>
              <a:t>, </a:t>
            </a:r>
            <a:r>
              <a:rPr lang="tr-TR" dirty="0" err="1"/>
              <a:t>steroidler</a:t>
            </a:r>
            <a:r>
              <a:rPr lang="tr-TR" dirty="0"/>
              <a:t> ve bazen </a:t>
            </a:r>
            <a:r>
              <a:rPr lang="tr-TR" dirty="0" err="1"/>
              <a:t>antikoagülasyon</a:t>
            </a:r>
            <a:r>
              <a:rPr lang="tr-TR" dirty="0"/>
              <a:t> ile </a:t>
            </a:r>
            <a:r>
              <a:rPr lang="tr-TR" dirty="0" smtClean="0"/>
              <a:t>tedavi edilebilir.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529500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r-TR" sz="2800" b="1" dirty="0" smtClean="0"/>
          </a:p>
          <a:p>
            <a:endParaRPr lang="tr-TR" sz="2800" b="1" dirty="0"/>
          </a:p>
          <a:p>
            <a:endParaRPr lang="tr-TR" sz="2800" b="1" dirty="0" smtClean="0"/>
          </a:p>
          <a:p>
            <a:endParaRPr lang="tr-TR" sz="2800" b="1" dirty="0"/>
          </a:p>
          <a:p>
            <a:endParaRPr lang="tr-TR" sz="2800" b="1" dirty="0" smtClean="0"/>
          </a:p>
          <a:p>
            <a:pPr marL="0" indent="0">
              <a:buNone/>
            </a:pPr>
            <a:r>
              <a:rPr lang="tr-TR" sz="2800" b="1" dirty="0"/>
              <a:t> </a:t>
            </a:r>
            <a:r>
              <a:rPr lang="tr-TR" sz="2800" b="1" dirty="0" smtClean="0"/>
              <a:t>                                            TEŞEKKÜRLER</a:t>
            </a:r>
          </a:p>
          <a:p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96235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ÖNLEME VE ERKEN TANI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6 ila 14 yaşındakiler arasında HCC </a:t>
            </a:r>
            <a:r>
              <a:rPr lang="tr-TR" dirty="0" err="1"/>
              <a:t>insidansı</a:t>
            </a:r>
            <a:r>
              <a:rPr lang="tr-TR" dirty="0"/>
              <a:t> 100.000'de 0.70'den 0.36'ya önemli ölçüde </a:t>
            </a:r>
            <a:r>
              <a:rPr lang="tr-TR" dirty="0" smtClean="0"/>
              <a:t>düşmüştür.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HCV </a:t>
            </a:r>
            <a:r>
              <a:rPr lang="tr-TR" dirty="0"/>
              <a:t>tedavisi geleneksel olarak interferon (IFN) bazlı tedavi ile olmuştur ve ateş, ağrı, depresyon, baş ağrısı ve yorgunluk gibi tedavi yan etkileri ile sınırlandırılmıştır.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err="1" smtClean="0"/>
              <a:t>Ledipasvir-sofosbuvir</a:t>
            </a:r>
            <a:r>
              <a:rPr lang="tr-TR" dirty="0" smtClean="0"/>
              <a:t>, </a:t>
            </a:r>
            <a:r>
              <a:rPr lang="tr-TR" dirty="0"/>
              <a:t>gibi doğrudan etkili </a:t>
            </a:r>
            <a:r>
              <a:rPr lang="tr-TR" dirty="0" err="1"/>
              <a:t>antiviral</a:t>
            </a:r>
            <a:r>
              <a:rPr lang="tr-TR" dirty="0"/>
              <a:t> tedavilerin tanıtılması, kronik </a:t>
            </a:r>
            <a:r>
              <a:rPr lang="tr-TR" dirty="0" err="1"/>
              <a:t>HCV'nin</a:t>
            </a:r>
            <a:r>
              <a:rPr lang="tr-TR" dirty="0"/>
              <a:t> iyi </a:t>
            </a:r>
            <a:r>
              <a:rPr lang="tr-TR" dirty="0" err="1"/>
              <a:t>tolere</a:t>
            </a:r>
            <a:r>
              <a:rPr lang="tr-TR" dirty="0"/>
              <a:t> edilen ve iyileştirici tedavisine olanak sağlamıştır. Ne yazık ki, </a:t>
            </a:r>
            <a:r>
              <a:rPr lang="tr-TR" dirty="0" smtClean="0"/>
              <a:t>tedavi ücretleri yüksek olduğu için küresel </a:t>
            </a:r>
            <a:r>
              <a:rPr lang="tr-TR" dirty="0"/>
              <a:t>olarak </a:t>
            </a:r>
            <a:r>
              <a:rPr lang="tr-TR" smtClean="0"/>
              <a:t>alımı düşüktür.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654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dirty="0"/>
              <a:t>Karaciğer ultrasonu (ABD), tek başına veya alfa-</a:t>
            </a:r>
            <a:r>
              <a:rPr lang="tr-TR" dirty="0" err="1"/>
              <a:t>fetoprotein</a:t>
            </a:r>
            <a:r>
              <a:rPr lang="tr-TR" dirty="0"/>
              <a:t> (AFP) ile birlikte, yüksek riskli popülasyonlarda erken evre </a:t>
            </a:r>
            <a:r>
              <a:rPr lang="tr-TR" dirty="0" err="1"/>
              <a:t>HCC'yi</a:t>
            </a:r>
            <a:r>
              <a:rPr lang="tr-TR" dirty="0"/>
              <a:t> saptamak için yararlı bir tarama aracı olmuştur.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Çin'de </a:t>
            </a:r>
            <a:r>
              <a:rPr lang="tr-TR" dirty="0"/>
              <a:t>yapılan bir </a:t>
            </a:r>
            <a:r>
              <a:rPr lang="tr-TR" dirty="0" smtClean="0"/>
              <a:t>çalışmada, </a:t>
            </a:r>
            <a:r>
              <a:rPr lang="tr-TR" dirty="0"/>
              <a:t>gözleme kıyasla her 6 ayda bir AFP ve </a:t>
            </a:r>
            <a:r>
              <a:rPr lang="tr-TR" dirty="0" smtClean="0"/>
              <a:t>USG </a:t>
            </a:r>
            <a:r>
              <a:rPr lang="tr-TR" dirty="0"/>
              <a:t>taraması için yaklaşık 19.000 kişi </a:t>
            </a:r>
            <a:r>
              <a:rPr lang="tr-TR" dirty="0" err="1"/>
              <a:t>randomize</a:t>
            </a:r>
            <a:r>
              <a:rPr lang="tr-TR" dirty="0"/>
              <a:t> edildi. </a:t>
            </a:r>
            <a:r>
              <a:rPr lang="tr-TR" dirty="0" smtClean="0"/>
              <a:t>Taranan </a:t>
            </a:r>
            <a:r>
              <a:rPr lang="tr-TR" dirty="0"/>
              <a:t>hastalarda </a:t>
            </a:r>
            <a:r>
              <a:rPr lang="tr-TR" dirty="0" err="1"/>
              <a:t>HCC'den</a:t>
            </a:r>
            <a:r>
              <a:rPr lang="tr-TR" dirty="0"/>
              <a:t> ölüm önemli ölçüde daha düşüktü (83/100.000'e karşı 132/100.000) ve </a:t>
            </a:r>
            <a:r>
              <a:rPr lang="tr-TR" dirty="0" err="1"/>
              <a:t>sağkalım</a:t>
            </a:r>
            <a:r>
              <a:rPr lang="tr-TR" dirty="0"/>
              <a:t> önemli ölçüde daha iyiydi (5 yıllık OS, %46'ya karşı %0</a:t>
            </a:r>
            <a:r>
              <a:rPr lang="tr-TR" dirty="0" smtClean="0"/>
              <a:t>).NCCN, </a:t>
            </a:r>
            <a:r>
              <a:rPr lang="tr-TR" dirty="0"/>
              <a:t>HCC için yüksek risk altında (siroz ve/veya HBV </a:t>
            </a:r>
            <a:r>
              <a:rPr lang="tr-TR" dirty="0" smtClean="0"/>
              <a:t>) hastaların, USG </a:t>
            </a:r>
            <a:r>
              <a:rPr lang="tr-TR" dirty="0"/>
              <a:t>ve isteğe bağlı AFP ile her 6 ayda </a:t>
            </a:r>
            <a:r>
              <a:rPr lang="tr-TR" dirty="0" smtClean="0"/>
              <a:t>bir taranmasını öneriyor.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5585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5825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SEMPTOM VE BULGULAR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 err="1"/>
              <a:t>Primer</a:t>
            </a:r>
            <a:r>
              <a:rPr lang="tr-TR" dirty="0"/>
              <a:t> karaciğer tümörü olan hastalarda en sık görülen fiziksel bulgu </a:t>
            </a:r>
            <a:r>
              <a:rPr lang="tr-TR" dirty="0" err="1" smtClean="0"/>
              <a:t>hepatomegali'dir</a:t>
            </a:r>
            <a:r>
              <a:rPr lang="tr-TR" dirty="0" smtClean="0"/>
              <a:t>, </a:t>
            </a:r>
            <a:r>
              <a:rPr lang="tr-TR" dirty="0"/>
              <a:t>ancak bu, sirozda bulunan </a:t>
            </a:r>
            <a:r>
              <a:rPr lang="tr-TR" dirty="0" err="1"/>
              <a:t>fibrotik</a:t>
            </a:r>
            <a:r>
              <a:rPr lang="tr-TR" dirty="0"/>
              <a:t> küçülme nedeniyle </a:t>
            </a:r>
            <a:r>
              <a:rPr lang="tr-TR" dirty="0" err="1"/>
              <a:t>HCC'de</a:t>
            </a:r>
            <a:r>
              <a:rPr lang="tr-TR" dirty="0"/>
              <a:t> değişken olabilir.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dirty="0" smtClean="0"/>
              <a:t>Karaciğer </a:t>
            </a:r>
            <a:r>
              <a:rPr lang="tr-TR" dirty="0"/>
              <a:t>konturu genellikle düzgündür ancak tümör veya sirozdan dolayı </a:t>
            </a:r>
            <a:r>
              <a:rPr lang="tr-TR" dirty="0" err="1"/>
              <a:t>nodüler</a:t>
            </a:r>
            <a:r>
              <a:rPr lang="tr-TR" dirty="0"/>
              <a:t> </a:t>
            </a:r>
            <a:r>
              <a:rPr lang="tr-TR" dirty="0" smtClean="0"/>
              <a:t>olabilir. </a:t>
            </a:r>
          </a:p>
          <a:p>
            <a:pPr>
              <a:lnSpc>
                <a:spcPct val="150000"/>
              </a:lnSpc>
            </a:pPr>
            <a:r>
              <a:rPr lang="tr-TR" dirty="0" err="1" smtClean="0"/>
              <a:t>Splenomegali</a:t>
            </a:r>
            <a:r>
              <a:rPr lang="tr-TR" dirty="0" smtClean="0"/>
              <a:t> </a:t>
            </a:r>
            <a:r>
              <a:rPr lang="tr-TR" dirty="0"/>
              <a:t>sirozlu hastalarda veya portal </a:t>
            </a:r>
            <a:r>
              <a:rPr lang="tr-TR" dirty="0" err="1"/>
              <a:t>venin</a:t>
            </a:r>
            <a:r>
              <a:rPr lang="tr-TR" dirty="0"/>
              <a:t> tümör </a:t>
            </a:r>
            <a:r>
              <a:rPr lang="tr-TR" dirty="0" err="1"/>
              <a:t>invazyonuna</a:t>
            </a:r>
            <a:r>
              <a:rPr lang="tr-TR" dirty="0"/>
              <a:t> bağlı portal hipertansiyonda da yaygındır.</a:t>
            </a:r>
          </a:p>
        </p:txBody>
      </p:sp>
    </p:spTree>
    <p:extLst>
      <p:ext uri="{BB962C8B-B14F-4D97-AF65-F5344CB8AC3E}">
        <p14:creationId xmlns:p14="http://schemas.microsoft.com/office/powerpoint/2010/main" val="36519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r-TR" dirty="0"/>
              <a:t>Asit özellikle </a:t>
            </a:r>
            <a:r>
              <a:rPr lang="tr-TR" dirty="0" smtClean="0"/>
              <a:t>kötü </a:t>
            </a:r>
            <a:r>
              <a:rPr lang="tr-TR" dirty="0" err="1" smtClean="0"/>
              <a:t>prognoz</a:t>
            </a:r>
            <a:r>
              <a:rPr lang="tr-TR" dirty="0" smtClean="0"/>
              <a:t> bulgusudur </a:t>
            </a:r>
            <a:r>
              <a:rPr lang="tr-TR" dirty="0"/>
              <a:t>çünkü ya </a:t>
            </a:r>
            <a:r>
              <a:rPr lang="tr-TR" dirty="0" err="1"/>
              <a:t>peritoneal</a:t>
            </a:r>
            <a:r>
              <a:rPr lang="tr-TR" dirty="0"/>
              <a:t> tümör tutulumunu, ilerlemiş sirozdan kaynaklanan önemli karaciğer fonksiyon bozukluğunu ya da </a:t>
            </a:r>
            <a:r>
              <a:rPr lang="tr-TR" dirty="0" err="1"/>
              <a:t>vasküler</a:t>
            </a:r>
            <a:r>
              <a:rPr lang="tr-TR" dirty="0"/>
              <a:t> tümör </a:t>
            </a:r>
            <a:r>
              <a:rPr lang="tr-TR" dirty="0" err="1"/>
              <a:t>invazyonunu</a:t>
            </a:r>
            <a:r>
              <a:rPr lang="tr-TR" dirty="0"/>
              <a:t> temsil eder. </a:t>
            </a:r>
          </a:p>
        </p:txBody>
      </p:sp>
    </p:spTree>
    <p:extLst>
      <p:ext uri="{BB962C8B-B14F-4D97-AF65-F5344CB8AC3E}">
        <p14:creationId xmlns:p14="http://schemas.microsoft.com/office/powerpoint/2010/main" val="31266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1665</TotalTime>
  <Words>2363</Words>
  <Application>Microsoft Office PowerPoint</Application>
  <PresentationFormat>Geniş ekran</PresentationFormat>
  <Paragraphs>128</Paragraphs>
  <Slides>52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6" baseType="lpstr">
      <vt:lpstr>Arial</vt:lpstr>
      <vt:lpstr>Trebuchet MS</vt:lpstr>
      <vt:lpstr>Wingdings 3</vt:lpstr>
      <vt:lpstr>Yüzeyler</vt:lpstr>
      <vt:lpstr>HEPATOBİLİYER KANSER                    DR. MUSTAFA CAN BERK YÜCEL</vt:lpstr>
      <vt:lpstr>PowerPoint Sunusu</vt:lpstr>
      <vt:lpstr>EPİDEMİYOLOJİ VE ETYOLOJİ</vt:lpstr>
      <vt:lpstr>HCC</vt:lpstr>
      <vt:lpstr>PowerPoint Sunusu</vt:lpstr>
      <vt:lpstr>ÖNLEME VE ERKEN TANI</vt:lpstr>
      <vt:lpstr>PowerPoint Sunusu</vt:lpstr>
      <vt:lpstr>SEMPTOM VE BULGULAR</vt:lpstr>
      <vt:lpstr>PowerPoint Sunusu</vt:lpstr>
      <vt:lpstr>PowerPoint Sunusu</vt:lpstr>
      <vt:lpstr>GÖRÜNTÜLEME</vt:lpstr>
      <vt:lpstr>PowerPoint Sunusu</vt:lpstr>
      <vt:lpstr>TANI</vt:lpstr>
      <vt:lpstr>PowerPoint Sunusu</vt:lpstr>
      <vt:lpstr>PowerPoint Sunusu</vt:lpstr>
      <vt:lpstr>PowerPoint Sunusu</vt:lpstr>
      <vt:lpstr>PowerPoint Sunusu</vt:lpstr>
      <vt:lpstr>TEDAVİ</vt:lpstr>
      <vt:lpstr>PowerPoint Sunusu</vt:lpstr>
      <vt:lpstr>PowerPoint Sunusu</vt:lpstr>
      <vt:lpstr>PowerPoint Sunusu</vt:lpstr>
      <vt:lpstr>HCC’DE RADYOTERAPİ</vt:lpstr>
      <vt:lpstr>PowerPoint Sunusu</vt:lpstr>
      <vt:lpstr>PowerPoint Sunusu</vt:lpstr>
      <vt:lpstr>RT VE DİĞER LOKAL TEDAVİ KOMBİNASYONU</vt:lpstr>
      <vt:lpstr>PowerPoint Sunusu</vt:lpstr>
      <vt:lpstr>İNTRAHEPATİK KOLANJİOKARSİNOM</vt:lpstr>
      <vt:lpstr>SEMPTOM VE BULGULAR</vt:lpstr>
      <vt:lpstr>GÖRÜNTÜLEME</vt:lpstr>
      <vt:lpstr>PRİMER TEDAVİ</vt:lpstr>
      <vt:lpstr>PowerPoint Sunusu</vt:lpstr>
      <vt:lpstr>PowerPoint Sunusu</vt:lpstr>
      <vt:lpstr>SAFRA KESESİ KANSERİ VE EKSTRAHEPATİK KOLANJİOKARSİNOM</vt:lpstr>
      <vt:lpstr>PowerPoint Sunusu</vt:lpstr>
      <vt:lpstr>SEMPTOM VE BULGULAR</vt:lpstr>
      <vt:lpstr>PowerPoint Sunusu</vt:lpstr>
      <vt:lpstr>TANI</vt:lpstr>
      <vt:lpstr>PowerPoint Sunusu</vt:lpstr>
      <vt:lpstr>PowerPoint Sunusu</vt:lpstr>
      <vt:lpstr>PowerPoint Sunusu</vt:lpstr>
      <vt:lpstr>PowerPoint Sunusu</vt:lpstr>
      <vt:lpstr>TEDAVİ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DOZ LİMİTLERİ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HEPATOBİLİYER KANSER</dc:title>
  <dc:creator>Windows Kullanıcısı</dc:creator>
  <cp:lastModifiedBy>baytuna</cp:lastModifiedBy>
  <cp:revision>51</cp:revision>
  <dcterms:created xsi:type="dcterms:W3CDTF">2022-03-06T11:54:45Z</dcterms:created>
  <dcterms:modified xsi:type="dcterms:W3CDTF">2022-03-10T09:26:31Z</dcterms:modified>
</cp:coreProperties>
</file>