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5" r:id="rId4"/>
    <p:sldId id="259" r:id="rId5"/>
    <p:sldId id="338" r:id="rId6"/>
    <p:sldId id="261" r:id="rId7"/>
    <p:sldId id="339" r:id="rId8"/>
    <p:sldId id="262" r:id="rId9"/>
    <p:sldId id="257" r:id="rId10"/>
    <p:sldId id="268" r:id="rId11"/>
    <p:sldId id="263" r:id="rId12"/>
    <p:sldId id="346" r:id="rId13"/>
    <p:sldId id="348" r:id="rId14"/>
    <p:sldId id="264" r:id="rId15"/>
    <p:sldId id="269" r:id="rId16"/>
    <p:sldId id="265" r:id="rId17"/>
    <p:sldId id="270" r:id="rId18"/>
    <p:sldId id="271" r:id="rId19"/>
    <p:sldId id="266" r:id="rId20"/>
    <p:sldId id="267" r:id="rId21"/>
    <p:sldId id="347" r:id="rId22"/>
    <p:sldId id="272" r:id="rId23"/>
    <p:sldId id="273" r:id="rId24"/>
    <p:sldId id="294" r:id="rId25"/>
    <p:sldId id="340" r:id="rId26"/>
    <p:sldId id="274" r:id="rId27"/>
    <p:sldId id="275" r:id="rId28"/>
    <p:sldId id="295" r:id="rId29"/>
    <p:sldId id="341" r:id="rId30"/>
    <p:sldId id="296" r:id="rId31"/>
    <p:sldId id="349" r:id="rId32"/>
    <p:sldId id="350" r:id="rId33"/>
    <p:sldId id="297" r:id="rId34"/>
    <p:sldId id="342" r:id="rId35"/>
    <p:sldId id="276" r:id="rId36"/>
    <p:sldId id="351" r:id="rId37"/>
    <p:sldId id="298" r:id="rId38"/>
    <p:sldId id="299" r:id="rId39"/>
    <p:sldId id="300" r:id="rId40"/>
    <p:sldId id="293" r:id="rId41"/>
    <p:sldId id="302" r:id="rId42"/>
    <p:sldId id="334" r:id="rId43"/>
    <p:sldId id="301" r:id="rId44"/>
    <p:sldId id="303" r:id="rId45"/>
    <p:sldId id="304" r:id="rId46"/>
    <p:sldId id="305" r:id="rId47"/>
    <p:sldId id="306" r:id="rId48"/>
    <p:sldId id="307" r:id="rId49"/>
    <p:sldId id="277" r:id="rId50"/>
    <p:sldId id="278" r:id="rId51"/>
    <p:sldId id="311" r:id="rId52"/>
    <p:sldId id="312" r:id="rId53"/>
    <p:sldId id="314" r:id="rId54"/>
    <p:sldId id="315" r:id="rId55"/>
    <p:sldId id="280" r:id="rId56"/>
    <p:sldId id="281" r:id="rId57"/>
    <p:sldId id="285" r:id="rId58"/>
    <p:sldId id="282" r:id="rId59"/>
    <p:sldId id="337" r:id="rId60"/>
    <p:sldId id="316" r:id="rId61"/>
    <p:sldId id="317" r:id="rId62"/>
    <p:sldId id="284" r:id="rId63"/>
    <p:sldId id="318" r:id="rId64"/>
    <p:sldId id="343" r:id="rId65"/>
    <p:sldId id="319" r:id="rId66"/>
    <p:sldId id="286" r:id="rId67"/>
    <p:sldId id="287" r:id="rId68"/>
    <p:sldId id="288" r:id="rId69"/>
    <p:sldId id="320" r:id="rId70"/>
    <p:sldId id="321" r:id="rId71"/>
    <p:sldId id="322" r:id="rId72"/>
    <p:sldId id="323" r:id="rId73"/>
    <p:sldId id="344" r:id="rId74"/>
    <p:sldId id="324" r:id="rId75"/>
    <p:sldId id="345" r:id="rId76"/>
    <p:sldId id="289" r:id="rId77"/>
    <p:sldId id="326" r:id="rId78"/>
    <p:sldId id="290" r:id="rId79"/>
    <p:sldId id="291" r:id="rId80"/>
    <p:sldId id="327" r:id="rId81"/>
    <p:sldId id="283" r:id="rId82"/>
    <p:sldId id="292" r:id="rId83"/>
    <p:sldId id="333" r:id="rId8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2472" y="-1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30A26F8-FCF2-4A39-A18E-D1F41F1A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800AA2A6-E765-47CD-877E-4C6F8DB4E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F108B5D-A4EF-40EE-91ED-803BC9EA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D97819B6-60A8-49AB-A36F-633805E7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79C61F6-CD8E-4A64-AE44-CA7E4A5C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31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20F6BB6-4633-4141-BEE0-78413877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DCC06DA6-C182-43EB-B320-15366B675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F7065CC-DBEE-4AAB-8940-937F0691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3D33A74-D82A-40D9-A389-6F565D67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F0AE72F-001F-4EEE-AD82-CB616ADB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51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F3D370FA-DC2C-483E-A834-7C30AD51C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40AC3CA7-12A2-4699-902C-FDDABC48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BFF0B98-F5C0-401C-85EF-2839AF20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1D94112-AE45-4C22-94D3-D3DD8E64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40DDA86-E179-4DF0-AE48-20083DE1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88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2A4F425-580C-4EE1-BE01-8BF0EE33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D47F105-5AC0-476D-B6A5-1EF971E07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26F4A43-8699-4BFC-A177-D351BA72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69821DF6-2DF6-4D84-B5C5-363A0956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9FF4A80-4D3A-4A69-BB3C-8664D3D6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1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72C4551-AF41-41D0-8C0C-58E77C02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BF4FCCD-003D-486C-84A3-9F20DC34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5F8793F-CC42-451A-8626-1223A869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4637B09-3BDE-4913-A7B1-D0ECDA5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AFAC1E4-DA48-4C52-84F5-4A29394D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63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9D155AA-0714-4E4C-A5D0-C62859B4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50B5C4-1B7E-410E-A05F-10A83886E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E558D45-0F3B-4F32-8F44-3F999B48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D1658664-7EB0-491B-A3C3-ACD9B4D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F1FA06C-D047-4296-BC35-F6EDA6B7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340C283-B020-46C5-9FC3-B4EAC99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2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F188828-B893-4C32-A94E-63E0EE65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06F6756-3C11-4F5A-9540-0F2BB04BA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1760FC20-A9B2-4A0B-8CA0-1CF4F3B66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0A495EA8-8212-4C71-87DE-FB1DDB343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FB5F28D2-A267-4B53-847C-4665F5493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22BA5902-F7EE-48EC-B0B3-CA30CE8C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37F3C7D1-41FB-4262-A8F4-ADC92099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FAF4D1FE-C685-400F-B5F3-58E9FBB4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66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0E796F4-8B27-4A40-B49C-9D799AB7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AC63A0CA-F68B-4C18-A93F-81B182B7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3E43C2E6-9A90-4A2C-AACD-A3FAE0B8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305872D4-31D1-4983-9A42-9EF7F1DF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5038993A-31C2-4AB6-B7B1-C353F1EC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D3EC39C7-32D0-459F-81C3-41CE914D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275FBFE0-1481-4B53-9988-D5E23AC0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1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AC42C19-A66C-4200-BBAE-CC13085F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9120015-788B-4347-82B6-2397E87E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647F2B41-F1C6-44C4-8968-5B400F585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1F51D61-B902-4F6C-951B-E7FF39C7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D523E67-6A69-427D-B12C-5B19A587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14D25E8-72B8-4E86-A495-BBBA031B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1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0014671-E638-4AD8-B094-1C41509A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2BE63B1B-0D74-452A-AA77-3D879F1B3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C49133FC-7240-4E81-BDD1-BCF24F5D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343274B-5D2B-452A-B1B4-365A254B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EA138D82-F5C5-4EE0-B06D-09E99EBE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E635F82E-085E-412B-86A6-F5AB217D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0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04B96DBE-41C0-47E8-9DC8-8C26623A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EC0B1606-CDAF-46D8-AEAE-CD28F5E3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153B2F3-C6EE-4414-BAF9-23DE699DB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64B8-3CB3-4015-85E7-402FD6BF100C}" type="datetimeFigureOut">
              <a:rPr lang="tr-TR" smtClean="0"/>
              <a:t>10.9.2021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735E260-6F9F-42E7-881F-13DDD6B74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D931AD02-5E8F-417B-ADEE-549825FB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E268-0380-4993-94D0-0FB943AA3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5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F51F992-9737-48F5-81AE-070AAF1EE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Tümörleri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30FE9E92-270C-4FD8-AF3C-037A1067B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Alaattin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ÖZEN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10/09/2021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65A0C4F-8DFE-44AE-A7E7-0012B50B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2D52A50-4C53-433B-8251-815C51D3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9210448E-6704-4B02-9C64-6A856C81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21" y="685826"/>
            <a:ext cx="5670046" cy="54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9AB3EC2-885D-485D-9E90-1A8696DA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73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/ Değerlendirme /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Evreleme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1C19323-67A8-4BDE-BF7E-FCCA26E1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898625"/>
            <a:ext cx="10817772" cy="52972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Çoğu veri cerrahi serilerin sonucunda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Yerleşim, boyut ve ödem varlığı 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semptomların oluşumunda önemli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Kafa tabanı yerleşimi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kafa çifti tutulumu, </a:t>
            </a:r>
            <a:r>
              <a:rPr lang="tr-TR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fenoid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kanat yerleşimi nöbet ile ilişkili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Kafa travması, baş ağrısı nedeni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ile çekilen kontrastlı BT ve MR ile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insidental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yakalama yüksek, sıklıkla küçük ve zaman içerisinde boyut artışı tespit edilir</a:t>
            </a:r>
          </a:p>
          <a:p>
            <a:pPr algn="just">
              <a:lnSpc>
                <a:spcPct val="150000"/>
              </a:lnSpc>
            </a:pPr>
            <a:r>
              <a:rPr lang="tr-TR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Genç yaş ve büyük boyut 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progresyon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açısından yüksek riskli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Kontrastlı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kranial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MR ilk seçenek</a:t>
            </a:r>
          </a:p>
          <a:p>
            <a:pPr algn="just">
              <a:lnSpc>
                <a:spcPct val="150000"/>
              </a:lnSpc>
            </a:pPr>
            <a:r>
              <a:rPr lang="tr-TR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Kafa tabanı yerleşimli lezyonlarda BT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ile </a:t>
            </a:r>
            <a:r>
              <a:rPr lang="tr-T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hiperostozis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kemik </a:t>
            </a:r>
            <a:r>
              <a:rPr lang="tr-T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invazyonu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tr-T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foramina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invazyonu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kalsifikasyon görülebilir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-DOTATATE Avrupa’da RT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planlamada kullanılmakta</a:t>
            </a:r>
          </a:p>
        </p:txBody>
      </p:sp>
    </p:spTree>
    <p:extLst>
      <p:ext uri="{BB962C8B-B14F-4D97-AF65-F5344CB8AC3E}">
        <p14:creationId xmlns:p14="http://schemas.microsoft.com/office/powerpoint/2010/main" val="21216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95" y="32480"/>
            <a:ext cx="6948873" cy="682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Histology (WHO Grade I)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1C7ADE2-2D11-4CE5-A3E7-11EDA0E1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Tedavi: Cerrahi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81CB3E9-151E-4C93-86B5-E5F1D88A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3" y="1825625"/>
            <a:ext cx="10802007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hem tedavi hem de histoloji ve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bilgisi sağlar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Rezeksiyonun boyutu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ilişkili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1957,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 265 hasta, cerrahi, </a:t>
            </a:r>
            <a:r>
              <a:rPr 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rezeksiyon </a:t>
            </a:r>
            <a:r>
              <a:rPr lang="tr-T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gradlama</a:t>
            </a:r>
            <a:r>
              <a:rPr 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</a:t>
            </a:r>
            <a:endParaRPr lang="tr-T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sonrası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en önemli faktörler</a:t>
            </a:r>
          </a:p>
          <a:p>
            <a:pPr lvl="1" algn="just">
              <a:lnSpc>
                <a:spcPct val="150000"/>
              </a:lnSpc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rezeksiyon genişliği, daha önce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peritümöral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 varlığı</a:t>
            </a:r>
          </a:p>
        </p:txBody>
      </p:sp>
    </p:spTree>
    <p:extLst>
      <p:ext uri="{BB962C8B-B14F-4D97-AF65-F5344CB8AC3E}">
        <p14:creationId xmlns:p14="http://schemas.microsoft.com/office/powerpoint/2010/main" val="7913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8EBB0C4-57EA-4418-9525-5B764C05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C3BA0AA-C169-4E40-ADEF-6CEC7522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3B53804-C875-4C30-89C3-DB8BB746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48" y="-1"/>
            <a:ext cx="6779261" cy="68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5511A0F-BE0C-4EF7-B514-971C389D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33"/>
            <a:ext cx="10515600" cy="1325563"/>
          </a:xfrm>
        </p:spPr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C49FCF4-83BB-4CAF-8204-95550611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3490"/>
            <a:ext cx="10896600" cy="49976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I yeni tanılı ve tam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rezeke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önerilmiyor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çalışma olmamasına rağmen STR sonrası RT  </a:t>
            </a:r>
            <a:r>
              <a:rPr 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 </a:t>
            </a:r>
            <a:r>
              <a:rPr 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ancak salvaj seçeneğide mümkün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Retrospektif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seriler </a:t>
            </a:r>
            <a:r>
              <a:rPr lang="tr-TR" sz="240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subtotal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rezeksiyon sonrası </a:t>
            </a:r>
            <a:r>
              <a:rPr lang="tr-TR" sz="240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lokal kontrolü arttırdığını gösterdi</a:t>
            </a:r>
          </a:p>
          <a:p>
            <a:pPr algn="just">
              <a:lnSpc>
                <a:spcPct val="150000"/>
              </a:lnSpc>
            </a:pPr>
            <a:r>
              <a:rPr lang="en-US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Goldsmith 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hasta,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subtotal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 için doz yanıt ilişkisini gösterdi, &gt;52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PFS artışı var (10 yıl için %93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%65), ayrıca CT ya da MR temelli tedavi planlaması ile sonuçlar daha iyi</a:t>
            </a:r>
          </a:p>
        </p:txBody>
      </p:sp>
    </p:spTree>
    <p:extLst>
      <p:ext uri="{BB962C8B-B14F-4D97-AF65-F5344CB8AC3E}">
        <p14:creationId xmlns:p14="http://schemas.microsoft.com/office/powerpoint/2010/main" val="30003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828453D-CEE9-40EA-85B4-0DA84C20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4F213EB-BC88-4DDA-9BD2-C5AD4926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B1D2858D-682D-416A-AEC5-479C4293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95" y="135242"/>
            <a:ext cx="7611028" cy="66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3442065-1202-4B35-96AB-E30F43E1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66333BB9-1BE7-4AD3-802F-8B6B1FD85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547" y="145503"/>
            <a:ext cx="7450788" cy="6491775"/>
          </a:xfrm>
        </p:spPr>
      </p:pic>
    </p:spTree>
    <p:extLst>
      <p:ext uri="{BB962C8B-B14F-4D97-AF65-F5344CB8AC3E}">
        <p14:creationId xmlns:p14="http://schemas.microsoft.com/office/powerpoint/2010/main" val="17479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02F7B14-E732-46DB-B65C-41A9CE9C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0188B25-105F-4415-AF5E-3AE510C4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560786"/>
            <a:ext cx="11240813" cy="46161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tekrar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görülme ihtimali yeni tanılı hastalarda daha yüksek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ile tümör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progresyon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oranı daha düşük</a:t>
            </a:r>
          </a:p>
          <a:p>
            <a:pPr lvl="1" algn="just">
              <a:lnSpc>
                <a:spcPct val="150000"/>
              </a:lnSpc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 ilk </a:t>
            </a:r>
            <a:r>
              <a:rPr lang="tr-TR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sonrası lokal kontrol avantajını gösterdiler </a:t>
            </a:r>
          </a:p>
          <a:p>
            <a:pPr lvl="2" algn="just">
              <a:lnSpc>
                <a:spcPct val="150000"/>
              </a:lnSpc>
            </a:pP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yıl için %88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%30</a:t>
            </a:r>
          </a:p>
          <a:p>
            <a:pPr lvl="1" algn="just">
              <a:lnSpc>
                <a:spcPct val="150000"/>
              </a:lnSpc>
            </a:pP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Miralbel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8 yıl için %78 </a:t>
            </a:r>
            <a:r>
              <a:rPr lang="tr-TR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%11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RTOG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0539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protokolüne göre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hastalık orta risk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olarak değerlendirilmiş ve yeni tanılı gr II hastalık ile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 I hastalık arasında tedavi sonuçları açısından fark YOK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F97F4A5-63A3-45BC-A358-58FF6B9E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034"/>
            <a:ext cx="10515600" cy="43639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Menenjiomlar</a:t>
            </a:r>
            <a:endParaRPr lang="tr-T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Beyin ve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spinal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kordu saran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meningeal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yapılardan köken alır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Vestibüler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schwannoma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Sinir kılıfı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tm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2E167D2-7274-4B5E-A2B0-23165F8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5E6FA77-FF67-4050-AB4D-21B3E3CF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592317"/>
            <a:ext cx="10849303" cy="4884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1960-70’lerdeki verilere göre lokal kontrol açısından cerrahiye kıyasla daha kötü (%47);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 yetersiz, 2D tedavi, 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Konformal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tekniklerle 5-10 yıllık lokal kontrol %90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45-57,6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1,8-2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sıklıkla 50-54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tr-TR" sz="2400" b="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dönemde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fraksiyone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 (FSRT) ile mükemmel lokal kontrol ve daha iyi fonksiyonel sonuçlar bildirildi, örneğin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kavernöz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sinüs, Ancak büyük tümörlerde bu etki bilinmiyor</a:t>
            </a:r>
          </a:p>
        </p:txBody>
      </p:sp>
    </p:spTree>
    <p:extLst>
      <p:ext uri="{BB962C8B-B14F-4D97-AF65-F5344CB8AC3E}">
        <p14:creationId xmlns:p14="http://schemas.microsoft.com/office/powerpoint/2010/main" val="26735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KAVERNÖZ SİNÜS İÇERİSİNDEN GEÇEN YAPILAR:</a:t>
            </a:r>
          </a:p>
          <a:p>
            <a:pPr lvl="1" algn="just"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İnternal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karotid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 sifonu,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okülomotor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sinir (CN III),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Troklear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sinir (CN IV],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Abdusens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siniri (CN VI],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trigeminal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sinirin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oftalmik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(V1)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maksiller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(V2) ve dalları bulunur.</a:t>
            </a:r>
          </a:p>
        </p:txBody>
      </p:sp>
    </p:spTree>
    <p:extLst>
      <p:ext uri="{BB962C8B-B14F-4D97-AF65-F5344CB8AC3E}">
        <p14:creationId xmlns:p14="http://schemas.microsoft.com/office/powerpoint/2010/main" val="19776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61B4F6F-7D8A-48D3-BE72-2C42A8F3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CF10B4AC-5E75-4240-A782-EBCC48237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943" y="163729"/>
            <a:ext cx="5151108" cy="6517730"/>
          </a:xfrm>
        </p:spPr>
      </p:pic>
    </p:spTree>
    <p:extLst>
      <p:ext uri="{BB962C8B-B14F-4D97-AF65-F5344CB8AC3E}">
        <p14:creationId xmlns:p14="http://schemas.microsoft.com/office/powerpoint/2010/main" val="177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D81E5C2-84EA-4BEC-92DF-FD519C42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FB9B32C-7754-4A52-BE0C-AADB0CA6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BB248734-72DE-47D2-BA7C-0FF433B4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" y="256873"/>
            <a:ext cx="10832143" cy="63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6A3B5C7-209C-4F3E-9E31-3148ABFF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31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1653C8-8386-4DD6-84B7-25AD43C7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1529255"/>
            <a:ext cx="11382703" cy="50764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 cm, Uzun dönem lokal kontrol %85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lezyonlarda SRS ile cerrahi lokal kontrol açısından benzer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Pollock 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PFS açısından 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 I cerrahi ile SRS benzer,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ancak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2-4 cerrahide daha kötü</a:t>
            </a:r>
          </a:p>
          <a:p>
            <a:pPr algn="just">
              <a:lnSpc>
                <a:spcPct val="150000"/>
              </a:lnSpc>
            </a:pP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Kano ve ark. 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kavernöz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sinüs yerleşimlilerde 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mikrocerrahini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katkısının olmadığını gösterdi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Pittsburgh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Uzun dönem sonuçlar,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medyan doz, nörolojik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toksisite</a:t>
            </a: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%5, </a:t>
            </a:r>
          </a:p>
          <a:p>
            <a:pPr lvl="1" algn="just">
              <a:lnSpc>
                <a:spcPct val="150000"/>
              </a:lnSpc>
            </a:pPr>
            <a:r>
              <a:rPr lang="tr-T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 hasta ile yapılan güncellemede medyan doz 14 </a:t>
            </a:r>
            <a:r>
              <a:rPr lang="tr-TR" sz="22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serilerde 12 </a:t>
            </a:r>
            <a:r>
              <a:rPr lang="tr-TR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lokal kontrol iyi</a:t>
            </a:r>
          </a:p>
        </p:txBody>
      </p:sp>
    </p:spTree>
    <p:extLst>
      <p:ext uri="{BB962C8B-B14F-4D97-AF65-F5344CB8AC3E}">
        <p14:creationId xmlns:p14="http://schemas.microsoft.com/office/powerpoint/2010/main" val="35676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28345"/>
            <a:ext cx="10515600" cy="40486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yanıtında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boyutu çok önemli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DiBiase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 5 yıllık DFS, 10cc, %91,9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%68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Kondziolka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benzer şekilde boyut arttıkça kontrol oranı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azalmakta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2ABF01D-E213-4E31-8DEB-DB2EA1E2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FC8C32F-7E12-4887-A2AF-A4087F45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5891C0F-0ECF-4787-984E-29D74F80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69" y="158228"/>
            <a:ext cx="7409793" cy="64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069F853-EA1B-4DA5-9F82-9F8DBAD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D200A2E-E153-48F1-9CA0-79C86660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44EFDDA-4384-4B41-91DB-53064F25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6" y="1166648"/>
            <a:ext cx="11232513" cy="45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03B6F16-9008-40E8-B85E-6990D872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Hipofraksiyone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BFB6A58-37CF-4168-8E71-7C3FD024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60" y="1876097"/>
            <a:ext cx="10912366" cy="4776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Fraksiyone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stereotaktik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(FSRT)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&gt;4,9 cc tümörlerde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fraksiyone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 ile ödem gelişme riski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SRS’e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 daha düşük</a:t>
            </a:r>
          </a:p>
          <a:p>
            <a:pPr algn="just">
              <a:lnSpc>
                <a:spcPct val="150000"/>
              </a:lnSpc>
            </a:pPr>
            <a:r>
              <a:rPr lang="tr-T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boyutlu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tümörlerde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güvenli 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tedavi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 229 hasta, 245 lezyon, FSRT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SRS, </a:t>
            </a:r>
          </a:p>
          <a:p>
            <a:pPr lvl="1" algn="just">
              <a:lnSpc>
                <a:spcPct val="150000"/>
              </a:lnSpc>
            </a:pPr>
            <a:r>
              <a:rPr lang="tr-TR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volümü, yerleşimi, </a:t>
            </a:r>
            <a:r>
              <a:rPr lang="tr-TR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tr-TR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beyin ile olan ilişkisi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peritümöral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 ile direk ilişkili ancak </a:t>
            </a:r>
            <a:r>
              <a:rPr lang="tr-TR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fraksiyonasyon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ilişki YOK, 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kafa tabanı lezyonlarında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 YOK</a:t>
            </a:r>
          </a:p>
        </p:txBody>
      </p:sp>
    </p:spTree>
    <p:extLst>
      <p:ext uri="{BB962C8B-B14F-4D97-AF65-F5344CB8AC3E}">
        <p14:creationId xmlns:p14="http://schemas.microsoft.com/office/powerpoint/2010/main" val="29641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4855" y="1403131"/>
            <a:ext cx="10738945" cy="4682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 sinir yakınlığı ve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reirradiasyon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potansiyel uygulama alanları 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sık rapor edilen şema 25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için &lt;3 cm ya da 4 cc ve iyi sınırlı,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3-5 cm ya da &lt;12-15 cc,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onvansiyonel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daha büyük, sınırları belirsiz, kötü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paranlim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mutifokal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relaps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yaygın ödem </a:t>
            </a:r>
          </a:p>
        </p:txBody>
      </p:sp>
    </p:spTree>
    <p:extLst>
      <p:ext uri="{BB962C8B-B14F-4D97-AF65-F5344CB8AC3E}">
        <p14:creationId xmlns:p14="http://schemas.microsoft.com/office/powerpoint/2010/main" val="19923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MENENJİOMLAR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EA0F085-DA71-4A29-AABC-5DBD36B3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İnsidental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tespit edilenler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5EC6B7F-36E9-42DF-9AEC-C9631477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649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 kullanımının artması ile görülme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sıklığı arttı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 seri görüntülemelerle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progresyona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kadar takip edilebilir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 yaş, büyük boyut, kafa tabanı dışı yerleşim, kalsifikasyonun olmaması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daha riskli</a:t>
            </a:r>
          </a:p>
        </p:txBody>
      </p:sp>
    </p:spTree>
    <p:extLst>
      <p:ext uri="{BB962C8B-B14F-4D97-AF65-F5344CB8AC3E}">
        <p14:creationId xmlns:p14="http://schemas.microsoft.com/office/powerpoint/2010/main" val="39941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Riskli, Hastalar (WHO Gr II/III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Histoloji (WHO Gr II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5203814-68A7-4134-861D-660A3C5C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2CBE062-DC2F-41BC-8D48-2F4057B0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4" y="1860331"/>
            <a:ext cx="10957034" cy="43008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riski daha yüksek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&gt;53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&gt;60 CGE ile lokal kontrol daha iyi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salvaj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tedaviye göre lokal kontrolde daha iyi (%12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%40, </a:t>
            </a:r>
            <a:r>
              <a:rPr lang="en-US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0.003)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yıllık PFS daha iyi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69% vs. 28%, log-rank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0.001); 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Hakim ve ark. SRS, 15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medyan doz, 4 yıllık lokal kontrol %83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kontol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iyi olabilir ancak alan kenarı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nükslerine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dikkat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Aghi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108 hasta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histoloji ve GTR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 I,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yıllık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oranı %41</a:t>
            </a:r>
          </a:p>
        </p:txBody>
      </p:sp>
    </p:spTree>
    <p:extLst>
      <p:ext uri="{BB962C8B-B14F-4D97-AF65-F5344CB8AC3E}">
        <p14:creationId xmlns:p14="http://schemas.microsoft.com/office/powerpoint/2010/main" val="7860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559" y="1907627"/>
            <a:ext cx="10786241" cy="42693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RTOG-0539,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histoloji,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subtotal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rezeksiyon sonrası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54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30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sonuçları bekleniyor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BN-003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GTR WHO Gr II, IMRT 59,4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33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sonuçları bekleniyor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FADBE35-B2FC-4B63-8E58-75887AE4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2FC9F1F-0246-449C-88F2-146D36D9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50C4546-FB72-41E1-BF73-E58427693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31" y="397624"/>
            <a:ext cx="6888604" cy="5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Maling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Histoloji (WHO Gr III) </a:t>
            </a:r>
          </a:p>
        </p:txBody>
      </p:sp>
    </p:spTree>
    <p:extLst>
      <p:ext uri="{BB962C8B-B14F-4D97-AF65-F5344CB8AC3E}">
        <p14:creationId xmlns:p14="http://schemas.microsoft.com/office/powerpoint/2010/main" val="2341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EA38FE1-F0A1-4E1F-8244-A898DA67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D1F7BD9-B6E9-43C6-8BE4-DA8B1E4B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45021"/>
            <a:ext cx="10754710" cy="463194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yıllık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oranı %72-78, 5 yıllık GS %32-64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gelişen hastalarda sonuçlar kötü ve sıklıkla ölüm ile sonuçlanır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 başına cerrahi, </a:t>
            </a: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Cleveland Clinic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ile artmış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Dziuk</a:t>
            </a: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ile 5 yıllık DFS %80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%15 </a:t>
            </a: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0.002</a:t>
            </a: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 yanıt ilişkisi var</a:t>
            </a:r>
          </a:p>
          <a:p>
            <a:pPr lvl="1" algn="just">
              <a:lnSpc>
                <a:spcPct val="150000"/>
              </a:lnSpc>
            </a:pPr>
            <a:r>
              <a:rPr lang="en-US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DeVries</a:t>
            </a:r>
            <a:r>
              <a:rPr lang="en-US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&gt;60 </a:t>
            </a:r>
            <a:r>
              <a:rPr lang="tr-TR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artmış lokal</a:t>
            </a:r>
            <a:r>
              <a:rPr lang="tr-TR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ve </a:t>
            </a:r>
            <a:r>
              <a:rPr lang="tr-TR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endParaRPr lang="tr-TR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Boskos</a:t>
            </a:r>
            <a:r>
              <a:rPr lang="en-US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&gt;60 </a:t>
            </a:r>
            <a:r>
              <a:rPr lang="tr-TR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benzer sonuçlar, &gt;65 </a:t>
            </a:r>
            <a:r>
              <a:rPr lang="tr-TR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trend mevcut</a:t>
            </a:r>
          </a:p>
        </p:txBody>
      </p:sp>
    </p:spTree>
    <p:extLst>
      <p:ext uri="{BB962C8B-B14F-4D97-AF65-F5344CB8AC3E}">
        <p14:creationId xmlns:p14="http://schemas.microsoft.com/office/powerpoint/2010/main" val="3577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F288466-ABC5-4433-9927-C2FF99C5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Radyasyona bağlı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menenjiomlar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32BEB3D-FE7A-4A66-BD63-DD1D38B4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Agresif ve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multifokal</a:t>
            </a:r>
            <a:endParaRPr lang="tr-TR" sz="24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%4,6-29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multifokal</a:t>
            </a:r>
            <a:endParaRPr lang="tr-TR" sz="240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%24-38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da gr III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2-63 yıl sonra vaka var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yaşta </a:t>
            </a:r>
            <a:r>
              <a:rPr lang="tr-TR" sz="2400" i="0" u="none" strike="noStrike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maruziyet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geniş alan RT, yüksek RT dozu ile oluşma süresi ilişkili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Cerrahi,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konvansiyonel RT, SRS, FSRT tedavi seçenekleri</a:t>
            </a:r>
          </a:p>
        </p:txBody>
      </p:sp>
    </p:spTree>
    <p:extLst>
      <p:ext uri="{BB962C8B-B14F-4D97-AF65-F5344CB8AC3E}">
        <p14:creationId xmlns:p14="http://schemas.microsoft.com/office/powerpoint/2010/main" val="20090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9E4CE08-916D-4291-B64A-E17C1436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 ilişkili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menenjiomalar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77E99D6-06BE-4C28-996A-82ACD97C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875"/>
            <a:ext cx="10515600" cy="40170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NF2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risk 2-5 kat fazla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histoloji %29,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 III histoloji %6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benzer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ile lokal kontrol 5 yıl için %92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7BE8FF3-7462-46C4-9C8D-3A1442D2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Etyoloji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epidemiyoloji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B140CE9-D5E8-42CD-81EF-B55466BF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797269"/>
            <a:ext cx="11288110" cy="47927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seriler ışığında ABD’de yıllık yeni vaka sayısı 8000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Radyoloji ve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otopsi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serilerinde bu sayı daha fazla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beyin tümörlerinin %35’i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 ile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orantılı ve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sık 60-70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yaşlarda, Pediatrik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vakalar nadir ancak daha agresif</a:t>
            </a:r>
          </a:p>
          <a:p>
            <a:pPr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nedeni belirsiz, ancak düşük doz radyasyon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maruziyeti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x-ray) önemli, radyasyona bağlı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menenjiomlar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sık rapor edilen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endParaRPr lang="tr-TR" sz="2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E3C73E0-C46B-4FDA-B771-077F1618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Optik Sinir Kılıfı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Menenjiomu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8D7450F-E30A-4014-B799-29C26144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6" y="1434658"/>
            <a:ext cx="10912366" cy="46161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tümörlerin %1-2’si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 sinir ve damar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yapısı ile yakın ilişki ve cerrahi ile kalıcı görme kaybı riski çok yüksek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nedenle RT kullanımı artmakta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</a:t>
            </a: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hasta,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errahi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cerrahi + RT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 başına RT ve takip</a:t>
            </a:r>
          </a:p>
          <a:p>
            <a:pPr lvl="1" algn="just">
              <a:lnSpc>
                <a:spcPct val="150000"/>
              </a:lnSpc>
            </a:pPr>
            <a:r>
              <a:rPr lang="tr-TR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Tümör kontrolü tek başına RT ile mükemmel ve görme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 kötüleştirmiyor</a:t>
            </a:r>
            <a:endParaRPr lang="tr-TR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serilerde görme %90’a kadar, lokal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%90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Önerilen Standart doz 40-54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1,6-1,8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AD25CE2-1CA9-4184-9598-20D26FA9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62A5AB7-9B6C-4D12-8238-C12DA5BF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309"/>
            <a:ext cx="10515600" cy="3575653"/>
          </a:xfrm>
        </p:spPr>
        <p:txBody>
          <a:bodyPr>
            <a:normAutofit/>
          </a:bodyPr>
          <a:lstStyle/>
          <a:p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çalışma YOK</a:t>
            </a:r>
          </a:p>
        </p:txBody>
      </p:sp>
    </p:spTree>
    <p:extLst>
      <p:ext uri="{BB962C8B-B14F-4D97-AF65-F5344CB8AC3E}">
        <p14:creationId xmlns:p14="http://schemas.microsoft.com/office/powerpoint/2010/main" val="8942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Sistemik tedavi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Rutin kullanımı önerilen bir ilaç YOK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HT, KT,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immün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modülatörler, hedefe yönelik ilaçlar,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hidroksiüre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denenmiş</a:t>
            </a:r>
          </a:p>
        </p:txBody>
      </p:sp>
    </p:spTree>
    <p:extLst>
      <p:ext uri="{BB962C8B-B14F-4D97-AF65-F5344CB8AC3E}">
        <p14:creationId xmlns:p14="http://schemas.microsoft.com/office/powerpoint/2010/main" val="1705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AF7DF7F-D494-40D8-A4BA-7B34A05E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Tekniği ve Tolerans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CD34623-79A9-421A-B679-23CE1FA7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Konvansiyonel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için GTV + 2 cm (doğal bariyerlerde marj düşürülebilir)</a:t>
            </a:r>
          </a:p>
          <a:p>
            <a:pPr>
              <a:lnSpc>
                <a:spcPct val="150000"/>
              </a:lnSpc>
            </a:pP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GTV + 1-2 mm </a:t>
            </a:r>
          </a:p>
          <a:p>
            <a:pPr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için GTV + 0 </a:t>
            </a:r>
          </a:p>
        </p:txBody>
      </p:sp>
    </p:spTree>
    <p:extLst>
      <p:ext uri="{BB962C8B-B14F-4D97-AF65-F5344CB8AC3E}">
        <p14:creationId xmlns:p14="http://schemas.microsoft.com/office/powerpoint/2010/main" val="35395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1A8DF5B-3607-4660-8C6F-0F99FD70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34" y="49805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Dural kuyruk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BD80BEC-3239-41C7-809A-C87590D4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198178"/>
            <a:ext cx="11335407" cy="5281451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kuyruk, kontrastlı MRI veya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BT'de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görüldüğü gibi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meningiomdan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uzanan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kontrastlanmanın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kalınlaşması</a:t>
            </a:r>
          </a:p>
          <a:p>
            <a:pPr algn="just">
              <a:lnSpc>
                <a:spcPct val="16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CTV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dural kuyruğun hedeflenmesi bir tartışma konusu, Dural kuyruğun RT alanına dahil edilmesi hedef hacmini önemli ölçüde artırabilir.</a:t>
            </a:r>
          </a:p>
          <a:p>
            <a:pPr algn="just">
              <a:lnSpc>
                <a:spcPct val="16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Cerrahi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seriler dural kuyruğun neredeyse tamamen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duradan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oluştuğunu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göstermiş, Tipik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bir görüntüleme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bulgusu, Dural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kuyruk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rezeksiyon derecelendirme ölçeğine dahil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değil </a:t>
            </a:r>
          </a:p>
          <a:p>
            <a:pPr algn="just">
              <a:lnSpc>
                <a:spcPct val="16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Radyocerrahi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serileri genellikle dural kuyruğu hedef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almamış</a:t>
            </a:r>
          </a:p>
        </p:txBody>
      </p:sp>
    </p:spTree>
    <p:extLst>
      <p:ext uri="{BB962C8B-B14F-4D97-AF65-F5344CB8AC3E}">
        <p14:creationId xmlns:p14="http://schemas.microsoft.com/office/powerpoint/2010/main" val="39817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F76F36A-E74C-4CED-89A7-13EF1B62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Hiperostozis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8AF5432-BFC1-4D37-BF84-D54F97C8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3" y="1825625"/>
            <a:ext cx="1080200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Hiperostotik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kemiğin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CTV'ye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dahil edilmesi 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 konusu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Simpson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rezeksiyon, tümörün, dura eklerinin 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anormal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kemiğin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rezeksiyonu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içerir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Biyopsi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serileri,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hiperostoz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vakalarında önemli oranda kemik tutulumu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göstermiştir ve daha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bir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%36’sında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hiperostoz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alanına dahil edilmesi konusunda net bir bilgi YOK</a:t>
            </a:r>
          </a:p>
        </p:txBody>
      </p:sp>
    </p:spTree>
    <p:extLst>
      <p:ext uri="{BB962C8B-B14F-4D97-AF65-F5344CB8AC3E}">
        <p14:creationId xmlns:p14="http://schemas.microsoft.com/office/powerpoint/2010/main" val="38550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7F18BDA-EA2A-4221-BB25-50ACC07B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Konvansiyonel RT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Toksitesi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B5E1B30-C025-4C8B-9EB4-A63DB68D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yerleşimi ile ilişkili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Bulantı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saç dökülmesi sık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toksite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katarakt, </a:t>
            </a:r>
            <a:r>
              <a:rPr lang="tr-TR" sz="240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felci, </a:t>
            </a:r>
            <a:r>
              <a:rPr lang="tr-TR" sz="240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panhipopitüitarizm</a:t>
            </a:r>
            <a:endParaRPr lang="tr-TR" sz="240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radyonekroz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nadir</a:t>
            </a:r>
          </a:p>
          <a:p>
            <a:pPr algn="just">
              <a:lnSpc>
                <a:spcPct val="150000"/>
              </a:lnSpc>
            </a:pPr>
            <a:r>
              <a:rPr lang="en-US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Debus 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 modern teknikler ile gr III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toksisite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%2,2</a:t>
            </a:r>
          </a:p>
        </p:txBody>
      </p:sp>
    </p:spTree>
    <p:extLst>
      <p:ext uri="{BB962C8B-B14F-4D97-AF65-F5344CB8AC3E}">
        <p14:creationId xmlns:p14="http://schemas.microsoft.com/office/powerpoint/2010/main" val="24600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3C2DF4B-C7FF-476B-BFB5-867FC40E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SRS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Toksitesi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CFB7E20-4D0D-4088-AE5F-B31E245A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boyutu ve yerleşim</a:t>
            </a:r>
            <a:r>
              <a:rPr lang="tr-TR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önemli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 sinir hasarı ve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RT’ye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sekonder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ödeme bağlı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başına &lt; 10 Gr ile optik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%1-2</a:t>
            </a:r>
          </a:p>
        </p:txBody>
      </p:sp>
    </p:spTree>
    <p:extLst>
      <p:ext uri="{BB962C8B-B14F-4D97-AF65-F5344CB8AC3E}">
        <p14:creationId xmlns:p14="http://schemas.microsoft.com/office/powerpoint/2010/main" val="29672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63BCC9B-0AC2-418D-A3DB-26988999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Yanıt Değerlendirme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D082899-EB9E-4DEC-8E0A-74E2F312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 yanıt kriterleri  YOK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yanıtı yavaş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Pittsburgh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İlk 4 yıl içinde boyutsal küçülme %58 hastada +, 10 yıl içinde %88 hastada +</a:t>
            </a:r>
          </a:p>
          <a:p>
            <a:pPr algn="just">
              <a:lnSpc>
                <a:spcPct val="150000"/>
              </a:lnSpc>
            </a:pPr>
            <a:r>
              <a:rPr lang="en-US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Heidelberg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FSRT ile 5,7 yıllık takip sonunda hastaların %70’inde boyutsal küçülme YOK</a:t>
            </a:r>
          </a:p>
        </p:txBody>
      </p:sp>
    </p:spTree>
    <p:extLst>
      <p:ext uri="{BB962C8B-B14F-4D97-AF65-F5344CB8AC3E}">
        <p14:creationId xmlns:p14="http://schemas.microsoft.com/office/powerpoint/2010/main" val="29870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D46FCC8-D76D-4AB5-857D-3E3D8A19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B88F001-EAE0-4C5C-9A66-75E867014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EA5F4AD-486A-4EF8-82FA-9A7063E9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7" y="1305150"/>
            <a:ext cx="9884116" cy="49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966" y="1825625"/>
            <a:ext cx="10880834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Kadınlarda daha sık (2/1, 3/1), seks hormonu rolü?, hormon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insidans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artışı mevcut, mensin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luteal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fazında ve hamilelikte tümör çapı ya da semptomlar daha kötü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&gt;%70 hastada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reseptörü +, %40 hastada östrojen reseptörü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%40 hastada da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androjen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reseptörü +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Mifepriston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’a klinik yanıt var ancak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çalışmalarda katkı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gösterilememiş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1288358-2DD4-47C9-A8F9-826C8D06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FE874EE-9986-4B5E-9117-FCC30260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12"/>
            <a:ext cx="12192000" cy="4150793"/>
          </a:xfrm>
        </p:spPr>
      </p:pic>
    </p:spTree>
    <p:extLst>
      <p:ext uri="{BB962C8B-B14F-4D97-AF65-F5344CB8AC3E}">
        <p14:creationId xmlns:p14="http://schemas.microsoft.com/office/powerpoint/2010/main" val="24018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E9FAC3B-7DE0-4FAC-B7B7-30F5C5DD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1878FA5-2B70-440E-BD4A-D4E910C29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VESTİBÜLER SCHWANNOMA</a:t>
            </a:r>
            <a:endParaRPr lang="tr-TR" sz="3200" b="1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0FDCCFD-7A21-4A1A-8366-1EC27F64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Etyoloji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Epidemiyoloji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853A37F-EE3F-4B23-B202-F0464D3C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16"/>
            <a:ext cx="10515600" cy="49418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Yıllık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insidansı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1,2 / 100000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Asemptomatik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vakalarda %0,2 tespit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Serebellopontin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köşe tümörlerinin %85-90’ı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NF2 vakalarda </a:t>
            </a:r>
            <a:r>
              <a:rPr lang="tr-TR" sz="24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bilateral</a:t>
            </a:r>
            <a:endParaRPr lang="tr-TR" sz="2400" baseline="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Olguların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%90’ı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sporodik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ve tek taraflı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Medyan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yaş 50 (NF2 vakalarda 20-30 yaş)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Yüksek ses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maruziyeti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ile risk 10 kat fazla</a:t>
            </a:r>
          </a:p>
        </p:txBody>
      </p:sp>
    </p:spTree>
    <p:extLst>
      <p:ext uri="{BB962C8B-B14F-4D97-AF65-F5344CB8AC3E}">
        <p14:creationId xmlns:p14="http://schemas.microsoft.com/office/powerpoint/2010/main" val="9108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C30F164-2C90-46EC-9C4E-309E5E8C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Patoloji ve Yayılım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4571129-75E1-40D1-AA59-CCDC328A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702676"/>
            <a:ext cx="10660117" cy="44742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Histopataloji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kılıfından köken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alanlarla benzer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sık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auditer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kanal içinde 8. sinirin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vestibüler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parçasından köken alır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&lt;%5 kendiliğinden geriler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sporodik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vakalarda yıllık 1-2 mm, NF2 vakalarda yıllık 3 mm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Tümör çapı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büyüme hızı direk olarak işitme kaybı ile ilişkili değil</a:t>
            </a:r>
          </a:p>
          <a:p>
            <a:pPr algn="just">
              <a:lnSpc>
                <a:spcPct val="150000"/>
              </a:lnSpc>
            </a:pPr>
            <a:r>
              <a:rPr lang="tr-TR" sz="24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Kistik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schwannom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agresif ve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invaziv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transformasyon nadir</a:t>
            </a:r>
          </a:p>
        </p:txBody>
      </p:sp>
    </p:spTree>
    <p:extLst>
      <p:ext uri="{BB962C8B-B14F-4D97-AF65-F5344CB8AC3E}">
        <p14:creationId xmlns:p14="http://schemas.microsoft.com/office/powerpoint/2010/main" val="2296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7445F55-8440-4698-B05C-BFEAD5A3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Evreleme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978860D-2507-45B9-9789-4163B431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31" y="1387360"/>
            <a:ext cx="11117324" cy="44427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 kullanımının artması ile tanı artmakta</a:t>
            </a:r>
          </a:p>
          <a:p>
            <a:pPr algn="just">
              <a:lnSpc>
                <a:spcPct val="150000"/>
              </a:lnSpc>
            </a:pP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Kontrastlı MR da T1 kesitlerde </a:t>
            </a:r>
            <a:r>
              <a:rPr lang="tr-TR" sz="2400" b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auditer</a:t>
            </a: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kanalda kitle tipik</a:t>
            </a:r>
          </a:p>
          <a:p>
            <a:pPr algn="just">
              <a:lnSpc>
                <a:spcPct val="150000"/>
              </a:lnSpc>
            </a:pPr>
            <a:r>
              <a:rPr lang="tr-TR" sz="2400" b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uzanımı için </a:t>
            </a:r>
            <a:r>
              <a:rPr lang="en-US" sz="2400" b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Koos</a:t>
            </a:r>
            <a:r>
              <a:rPr lang="en-US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gradlama</a:t>
            </a: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çapı, yerleşim ile ilişkili</a:t>
            </a:r>
          </a:p>
          <a:p>
            <a:pPr algn="just">
              <a:lnSpc>
                <a:spcPct val="150000"/>
              </a:lnSpc>
            </a:pPr>
            <a:r>
              <a:rPr lang="tr-TR" sz="2400" b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İşitme kaybı,</a:t>
            </a:r>
            <a:r>
              <a:rPr lang="tr-TR" sz="2400" b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çınlama, </a:t>
            </a:r>
            <a:r>
              <a:rPr lang="tr-TR" sz="2400" b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vertigo</a:t>
            </a:r>
            <a:r>
              <a:rPr lang="tr-TR" sz="2400" b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b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ağrı-</a:t>
            </a:r>
            <a:r>
              <a:rPr lang="tr-TR" sz="2400" b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parezi</a:t>
            </a:r>
            <a:r>
              <a:rPr lang="tr-TR" sz="2400" b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diğer </a:t>
            </a:r>
            <a:r>
              <a:rPr lang="tr-TR" sz="2400" b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b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b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defisi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serebellar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defisit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Odyogram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b="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fonksiyonu için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Brackmann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skalası </a:t>
            </a:r>
          </a:p>
        </p:txBody>
      </p:sp>
    </p:spTree>
    <p:extLst>
      <p:ext uri="{BB962C8B-B14F-4D97-AF65-F5344CB8AC3E}">
        <p14:creationId xmlns:p14="http://schemas.microsoft.com/office/powerpoint/2010/main" val="14779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9386C16-0650-4A32-88CB-9B149328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F948D372-22AA-4DB5-9EA1-AF5D7ED44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854" y="-30067"/>
            <a:ext cx="6444723" cy="6888069"/>
          </a:xfrm>
        </p:spPr>
      </p:pic>
    </p:spTree>
    <p:extLst>
      <p:ext uri="{BB962C8B-B14F-4D97-AF65-F5344CB8AC3E}">
        <p14:creationId xmlns:p14="http://schemas.microsoft.com/office/powerpoint/2010/main" val="519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B5DCB32-3BB2-4E03-B18F-58F3B137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813BD01-7B4B-485C-B8F1-0DDD7C0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2628E93-2086-46F2-BBB5-340EAF79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1" y="836082"/>
            <a:ext cx="7468220" cy="46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62B9EE6-31CA-44AD-B605-3131AD63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DAE86AC-B2D2-407A-B79E-DE023D84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4A627B73-59A1-4480-901B-583EA4B5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140767"/>
            <a:ext cx="10011105" cy="65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7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7CCCD7D-C16F-44A3-945E-21D66774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68" y="488746"/>
            <a:ext cx="8538835" cy="58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615743"/>
            <a:ext cx="7700141" cy="51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9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BE22AC4-1F70-4603-95FD-425A10A6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Biyolojik özellikler ve moleküler biyoloji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CFC5C5C-2A3D-43A0-B996-7EC1155B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2144110"/>
            <a:ext cx="10767848" cy="42724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 nadir görülen genetik problemlerle birliktelik göstermekte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Ör: NF2 (22q12 kromozom), 1p, 10 ve 14q kaybı  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maling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progresyon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ilişkilendirilmiş ancak bağımsız 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faktör olarak ilişkilendirilememiş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çalışmada MIB1 ekspresyonu </a:t>
            </a:r>
            <a:r>
              <a:rPr lang="tr-T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kadar geçen süre ile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ilişkilendirilmiş</a:t>
            </a:r>
            <a:endParaRPr lang="tr-T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378F0B-4423-4294-9D0E-C1142CFE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663D644-551A-4E87-BA7B-E16EF7A8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22" y="1450428"/>
            <a:ext cx="10817772" cy="5029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Tedavinin amacı lokal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kontolü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sağlamak ve fonksiyonu korumak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İzlem, cerrahi, SRS, FSRT seçenekler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syal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fonksiyon değerlendirmesi için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House-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Brackmann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istemi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seçiminde yaş, semptomalar, lokalizasyon,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çapı önemli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SEER (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Epidemiology, and End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verisi 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2004-2009 cerrahi %49,04, RT %23,55, her ikisi %1,98 ve izlem %24,16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 &lt;10 yaş, &gt;81 yaş, </a:t>
            </a:r>
            <a:endParaRPr lang="tr-TR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özellikle büyük tümörlerde, RT küçük tümörlerde</a:t>
            </a:r>
          </a:p>
        </p:txBody>
      </p:sp>
    </p:spTree>
    <p:extLst>
      <p:ext uri="{BB962C8B-B14F-4D97-AF65-F5344CB8AC3E}">
        <p14:creationId xmlns:p14="http://schemas.microsoft.com/office/powerpoint/2010/main" val="887691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33DB7CB-069E-481B-B3B6-42DB3DC0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Cerrahi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5D61FEA-F9AE-4BF6-8456-4DF30EFD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8" y="1576553"/>
            <a:ext cx="10896600" cy="47454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defa 1894 (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suboksipital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fossa ya da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translab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rintin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yaklaşım)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GTR sonrası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riski belirsiz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İşitme koruma %20-71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öncesi iyi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audiogram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küçük (&lt;2-3 cm)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çapı ile işitme koruma sonuçları daha iyi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deneyim öneml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 koruyucu cerrahi yaklaşımlar tanımlanmış (nar total rezeksiyon)</a:t>
            </a:r>
          </a:p>
        </p:txBody>
      </p:sp>
    </p:spTree>
    <p:extLst>
      <p:ext uri="{BB962C8B-B14F-4D97-AF65-F5344CB8AC3E}">
        <p14:creationId xmlns:p14="http://schemas.microsoft.com/office/powerpoint/2010/main" val="849771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BE160F9-D855-4DF9-8ADF-15CF56DB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D5E9FBDA-F979-4586-BFC4-B0DEF225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855" y="2655"/>
            <a:ext cx="6337737" cy="6871111"/>
          </a:xfrm>
        </p:spPr>
      </p:pic>
    </p:spTree>
    <p:extLst>
      <p:ext uri="{BB962C8B-B14F-4D97-AF65-F5344CB8AC3E}">
        <p14:creationId xmlns:p14="http://schemas.microsoft.com/office/powerpoint/2010/main" val="3575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C8FE427-9991-4727-B870-6F667226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Stereotactic radiosurgery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88C14AF-3BED-41F5-88B1-3129C0EF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7" y="1749971"/>
            <a:ext cx="10991193" cy="44269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kez 1971,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İdeal olanı &lt;3 cm, 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&gt;%90, </a:t>
            </a:r>
            <a:r>
              <a:rPr lang="tr-TR" sz="240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toksite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&lt;%10</a:t>
            </a:r>
          </a:p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çalışmalı derleme,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 </a:t>
            </a:r>
            <a:r>
              <a:rPr lang="tr-TR" sz="240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 ile işitme koruma oranı %58</a:t>
            </a:r>
          </a:p>
          <a:p>
            <a:pPr algn="just">
              <a:lnSpc>
                <a:spcPct val="150000"/>
              </a:lnSpc>
            </a:pPr>
            <a:r>
              <a:rPr lang="en-US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Cyberknife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3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SRS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yıllık lokal kontrol %96 ve işitme koruma %7</a:t>
            </a:r>
          </a:p>
          <a:p>
            <a:pPr algn="just">
              <a:lnSpc>
                <a:spcPct val="150000"/>
              </a:lnSpc>
            </a:pP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&lt;60 yaş, </a:t>
            </a:r>
            <a:r>
              <a:rPr lang="tr-TR" sz="240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volümü &lt;0,75 cc, kanal</a:t>
            </a:r>
            <a:r>
              <a:rPr lang="tr-TR" sz="240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 yerleşim, tedavi öncesi işitme kaybı olmaması işitmenin korunması bakımından olumlu faktörler</a:t>
            </a:r>
          </a:p>
        </p:txBody>
      </p:sp>
    </p:spTree>
    <p:extLst>
      <p:ext uri="{BB962C8B-B14F-4D97-AF65-F5344CB8AC3E}">
        <p14:creationId xmlns:p14="http://schemas.microsoft.com/office/powerpoint/2010/main" val="1086042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3324" y="2002221"/>
            <a:ext cx="10770476" cy="41747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SRS, lokal kontrol %91-100 ancak SRS ile fonksiyonel sonuçlar daha iyi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Klinik,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82 hasta, &lt;3 cm,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cerahi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ve işitme koruma SRS ile daha iyi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Haukeland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&lt;2,5 cm,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SRS,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ve işitme koruma SRS ile daha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8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6AE040D-6EDE-436C-9433-F7DDBEE1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ksiyone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stereotaktik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9A32E97-899E-4C5B-B6CD-AE7D8028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18" y="1825625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Yavaş büyüyen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FSRT’nin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avantajı geç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toksitenin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azaltılması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 kontrol &gt; %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toksitesi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&lt;%10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 ve SRS ile İşitme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 %58 (47 çalışmalı derleme)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Combs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ark. 116 hasta, FSRT ile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yıllık işitme koruma %68,6 ve sonrasında işitme kaybı olasılığı yaşıtları ile benzer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 ile SRS lokal kontrol açısından benzer</a:t>
            </a:r>
          </a:p>
        </p:txBody>
      </p:sp>
    </p:spTree>
    <p:extLst>
      <p:ext uri="{BB962C8B-B14F-4D97-AF65-F5344CB8AC3E}">
        <p14:creationId xmlns:p14="http://schemas.microsoft.com/office/powerpoint/2010/main" val="3572362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8FC184A-8848-45E8-B386-A3A53A9F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61BF9F5-E07A-4DE6-964B-93E03012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8E8FBED-1F6A-43BB-9964-570B3736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" y="472966"/>
            <a:ext cx="11899858" cy="58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7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FDF7DA-B46B-4396-AB95-A7A79FA2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DDA757F-55B7-4F61-8654-9A395C94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86516D7-F0F5-4B6E-B473-1A08CAE6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64" y="83431"/>
            <a:ext cx="9869214" cy="66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37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9DFC9F7-5CE1-45EF-8206-FCE59022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4C03CEA-AE04-423B-B221-32D05F0A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232" y="1718443"/>
            <a:ext cx="10373366" cy="3522300"/>
          </a:xfrm>
        </p:spPr>
      </p:pic>
    </p:spTree>
    <p:extLst>
      <p:ext uri="{BB962C8B-B14F-4D97-AF65-F5344CB8AC3E}">
        <p14:creationId xmlns:p14="http://schemas.microsoft.com/office/powerpoint/2010/main" val="401013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C01A89C-FE16-425A-A00E-0FF98938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A6563DE-AA2B-4619-9C35-772B2FB3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592317"/>
            <a:ext cx="10738945" cy="48715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İleri yaş ve medikal problemleri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lang="tr-T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hastalarda izlem en</a:t>
            </a: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iyi seçenek olabilir (özellikle küçük </a:t>
            </a:r>
            <a:r>
              <a:rPr lang="tr-TR" sz="2400" b="0" i="0" u="none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0" i="0" u="none" strike="no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asemtomatik</a:t>
            </a: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Metaanalize</a:t>
            </a:r>
            <a:r>
              <a:rPr lang="tr-T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göre (1345</a:t>
            </a: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hasta) 3,2 yıl takip sonunda %43 büyüme (yıllık 1,9 mm) ve işitme kaybı yaşayanlar %51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Derleme, 903 hasta, 3,1 yıl takip sonunda %51 büyüme, </a:t>
            </a:r>
            <a:r>
              <a:rPr lang="tr-T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İşitmenin korunması %50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İşitmenin korunması %75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%32 (yıllık büyüme 2,5 mm için)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sinir koruma %97 iken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Tinnitus </a:t>
            </a:r>
            <a:r>
              <a:rPr lang="tr-T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tablosunda</a:t>
            </a:r>
            <a:r>
              <a:rPr lang="tr-TR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kötüleşme</a:t>
            </a:r>
          </a:p>
        </p:txBody>
      </p:sp>
    </p:spTree>
    <p:extLst>
      <p:ext uri="{BB962C8B-B14F-4D97-AF65-F5344CB8AC3E}">
        <p14:creationId xmlns:p14="http://schemas.microsoft.com/office/powerpoint/2010/main" val="36133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0" y="1825625"/>
            <a:ext cx="1075471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NF2, AKT1, SMO, PIK3CA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TRAF7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mutasyonları olan hastalarda %80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sporodik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menenjioma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mevcut ancak 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agresif davranışla ilişkilendirilmemiş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CDKN2A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kaybı gr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I’den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II’ye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progresyon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bir marker olarak tanımlanmış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Telomerase reverse transcriptase promoter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mutasyonu kısa </a:t>
            </a:r>
            <a:r>
              <a:rPr lang="tr-T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bulunmuş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(2,7 yıl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10,8 yıl,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0.003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48FE8DE-FA80-4E10-B683-B1F9453D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Hedefe yönelik tedavi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B368655-DA58-4247-9E23-E755116C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970689"/>
            <a:ext cx="10738945" cy="42062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NF2 vakalarında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Bevasizumab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lapatinib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sonuçları umut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verici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Sorafenib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transtuzumab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protein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kinaz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inhibitörleri ve p21 aktive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kinaz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inhibitörleri çalışılıyor</a:t>
            </a:r>
          </a:p>
        </p:txBody>
      </p:sp>
    </p:spTree>
    <p:extLst>
      <p:ext uri="{BB962C8B-B14F-4D97-AF65-F5344CB8AC3E}">
        <p14:creationId xmlns:p14="http://schemas.microsoft.com/office/powerpoint/2010/main" val="1134693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B5FE00E-86DF-4EA6-AB65-4260EC99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modalite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psödoprogresyon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salvaj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FF09C09-A228-4D57-B0FD-4EC06E72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923393"/>
            <a:ext cx="10738945" cy="42535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Kombine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modalite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tedavilerin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kullanımı nadir, daha çok ilk tedavinin başarısız olmas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 sonrası diğeri tercih edilir</a:t>
            </a:r>
            <a:endParaRPr lang="tr-TR" sz="2400" b="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Tekrarlayan SRS sadece seçilmiş hastalarda 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ödoprogresyon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(tedavi ilişkili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inflamasyon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%10-40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SRS derneği kılavuzu</a:t>
            </a:r>
          </a:p>
          <a:p>
            <a:pPr lvl="1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sonrası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büyümesi olan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ilk 3 yıl bekle,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salvaj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YOK </a:t>
            </a:r>
          </a:p>
        </p:txBody>
      </p:sp>
    </p:spTree>
    <p:extLst>
      <p:ext uri="{BB962C8B-B14F-4D97-AF65-F5344CB8AC3E}">
        <p14:creationId xmlns:p14="http://schemas.microsoft.com/office/powerpoint/2010/main" val="2815628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3B0AB49-D655-44B4-BBDE-938340B3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6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NF2 vakalarında yönetim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6BFC7C-E687-4725-AE95-33FBE3F9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897"/>
            <a:ext cx="10896600" cy="506073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NF2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hastalarda sıklıkla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1/100000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jiom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ependimom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astrositom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nörofibrom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hamarom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katarak ve cilt lezyonu 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birlikteliği bildirilmiş bu nedenle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kraniospinal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 gerekli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NF2 hastalarında daha agresif ve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infiltrasyonu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sık ve fonksiyonel koruma oldukça zor (NF2 vakaları için % 64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sporodik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tm’ler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%98)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Mathieu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ark.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Pittsburgh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74 lezyon 62 NF2 hasta,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(11-20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10 yıllık lokal kontrol %81, &lt;14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5 yıllık işitme korunma oranı %48 ve doz ile ilişkili</a:t>
            </a:r>
            <a:endParaRPr lang="tr-TR" sz="2400" b="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62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59875"/>
            <a:ext cx="10515600" cy="40170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hacmi &gt;5 cc için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trigemial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 yüksek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 hastaları tedavi edelim: Cerrahi ilk seçenek</a:t>
            </a:r>
          </a:p>
          <a:p>
            <a:pPr lvl="1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İşitme kaybı, beyin sapı basısı, sinir tutulumu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semptomları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65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6F8028F-C00D-493B-ADC7-7CE3BB5F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644"/>
            <a:ext cx="10515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Tekniği ve SRS toleransı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427610-3599-4B83-B53A-16F1BF77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2238703"/>
            <a:ext cx="10833538" cy="42251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Tümör için en iyi görüntüleme T1MR,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semisirküler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kanallar için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 önerisi 12-13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2 yıllık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%2 iken &gt;12,5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%24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0.0003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 olarak 18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3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241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9449" y="977462"/>
            <a:ext cx="10691648" cy="515532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trigeminal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gelişimi doz alan sinir uzunluğu ve tümör boyutu ile ilişkili</a:t>
            </a:r>
          </a:p>
          <a:p>
            <a:pPr lvl="1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 dışı &gt;1 cm, kanal içi &gt; 2 cm uzanım varlığında SRS ile risk yüksek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&lt;60 yaş,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volümü &lt; 1,5 cc,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reçetelenen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 &lt;13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fasyal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sinirin korunması daha yüksek oranda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Kranial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sinir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nöropati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çoğunlukla ilk 2 yıl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 &lt; 3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&lt;4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nuklesu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dozu &lt; 10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Beyin sapı dozu önemli, 14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&gt;0,1 cc 12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546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6ACF15D-8BBF-4A12-8FBF-4153188B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58178A8-906C-4777-B060-DB4E87EB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FA6FE1AF-51EA-452B-B20D-B16D2E84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8" y="1166649"/>
            <a:ext cx="11981794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94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5B1516A-7FCD-44E5-B02C-9F819743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39"/>
            <a:ext cx="10515600" cy="1325563"/>
          </a:xfrm>
        </p:spPr>
        <p:txBody>
          <a:bodyPr/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Fraksiyone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SRT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CBAF9F4-17CC-4028-A02E-EDFD7294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261242"/>
            <a:ext cx="11130455" cy="5076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45-50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1,8-2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/ 4-5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hasta, 54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27-30 </a:t>
            </a: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 edilmeyen kontrol grubuna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göre işitmenin korunması açısından üstün (2 yıl için %38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%67)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hasta,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başına 1,8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Gy’den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46,8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50,4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FSRT,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kohlear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dozlar ile ilişkisiz bulunmaksızın 46,8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işitmenin korunması açısından daha iyi 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hasta,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1,8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’den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FSRT,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dozu işitmenin korunması ile direk ilişkili bulunmuş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V90 reçetelenen doz &lt; %73,3 için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10dB iken &lt;%73,3 için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25dB kayıp</a:t>
            </a:r>
          </a:p>
        </p:txBody>
      </p:sp>
    </p:spTree>
    <p:extLst>
      <p:ext uri="{BB962C8B-B14F-4D97-AF65-F5344CB8AC3E}">
        <p14:creationId xmlns:p14="http://schemas.microsoft.com/office/powerpoint/2010/main" val="17530968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59E420E-1C6A-4E11-83CD-BDC3A0E0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425D3FC-F89B-4C69-92A1-04041A78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C500A6C-850B-4CD7-B81C-A9FBBCF8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9" y="85956"/>
            <a:ext cx="8721846" cy="65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41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9401A58-0E1F-4120-B10E-8DA396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DE79C54-0C6E-4FB6-831F-CCB16F22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FA049B98-EC75-4C5B-BC3E-88565D2A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61" y="78830"/>
            <a:ext cx="6332483" cy="66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17CA66F-CE56-4F65-92BB-2EAB0374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00"/>
            <a:ext cx="10515600" cy="132556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Patoloji ve yayılım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F516F56-CF73-4D0D-A416-1923FB32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0" y="1142162"/>
            <a:ext cx="10723179" cy="52744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2016’da WHO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gradlama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sistemini güncelledi, 3 </a:t>
            </a:r>
            <a:r>
              <a:rPr lang="tr-TR" sz="240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histolojik alt tip mevcut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nükssüz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genel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arasında güçlü ilişki mevcut ancak gr II (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histolojide hala belirsizlik mevcut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baskın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faktör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 I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3-5 yıllık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riski 7-8 kat </a:t>
            </a:r>
            <a:r>
              <a:rPr lang="tr-TR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fazla, Gr 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hastalarda 5 yıllık GS %32-64</a:t>
            </a:r>
          </a:p>
          <a:p>
            <a:pPr algn="just">
              <a:lnSpc>
                <a:spcPct val="150000"/>
              </a:lnSpc>
            </a:pP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Yerleşim önemli, daha az rezeksiyon imkanı olmasına rağmen kafa tabanı yerleşimi daha iyi ancak dural yayılım olasılığı daha fazla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eyin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invazyonu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peritümöral</a:t>
            </a:r>
            <a:r>
              <a:rPr lang="tr-T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ödem gelişebilir</a:t>
            </a:r>
          </a:p>
        </p:txBody>
      </p:sp>
    </p:spTree>
    <p:extLst>
      <p:ext uri="{BB962C8B-B14F-4D97-AF65-F5344CB8AC3E}">
        <p14:creationId xmlns:p14="http://schemas.microsoft.com/office/powerpoint/2010/main" val="31147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C55C2B7-5117-46A6-891E-5177A715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algoritması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D8705B0-11E7-44F5-9936-A4EF2C8E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bir NRŞ uzmanının bulunduğu çok disiplinli bir değerlendirme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Rezeksiyon,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SRS,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FSRT ve izlem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İşitmenin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korunması RT ile daha iyi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için 12-13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tr-TR" sz="2400" b="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cm lezyonlarda FSRT ve konvansiyonel RT ile fonksiyonel sonuçlar daha iyi</a:t>
            </a:r>
          </a:p>
          <a:p>
            <a:pPr algn="just">
              <a:lnSpc>
                <a:spcPct val="150000"/>
              </a:lnSpc>
            </a:pPr>
            <a:r>
              <a:rPr lang="tr-TR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Kohleanın</a:t>
            </a:r>
            <a:r>
              <a:rPr lang="tr-TR" sz="2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korunması önemli</a:t>
            </a:r>
          </a:p>
        </p:txBody>
      </p:sp>
    </p:spTree>
    <p:extLst>
      <p:ext uri="{BB962C8B-B14F-4D97-AF65-F5344CB8AC3E}">
        <p14:creationId xmlns:p14="http://schemas.microsoft.com/office/powerpoint/2010/main" val="16923415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11C01A3-82D9-4554-AA7B-C9A2E539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E258D079-68DE-4939-A097-D2B41303F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939" y="581062"/>
            <a:ext cx="7780746" cy="5238522"/>
          </a:xfrm>
        </p:spPr>
      </p:pic>
    </p:spTree>
    <p:extLst>
      <p:ext uri="{BB962C8B-B14F-4D97-AF65-F5344CB8AC3E}">
        <p14:creationId xmlns:p14="http://schemas.microsoft.com/office/powerpoint/2010/main" val="11781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9CFC54A-CE8E-4E77-9501-291AC26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B00F459-EF52-4E65-97A2-52EE31CC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0D80499-62D5-43F3-8EB5-D9A83C505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9" y="211418"/>
            <a:ext cx="9836439" cy="62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81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D4B178-60C3-40B2-8C9A-9C943D02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361E773-994C-4D19-BBE9-F9567045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Dinlediğiniz için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89864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23BD877-0B69-4C7F-945B-A8F007B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261065F-E5CD-439E-AC30-18F83F36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" y="1292772"/>
            <a:ext cx="12160068" cy="42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2853</Words>
  <Application>Microsoft Office PowerPoint</Application>
  <PresentationFormat>Özel</PresentationFormat>
  <Paragraphs>295</Paragraphs>
  <Slides>83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4" baseType="lpstr">
      <vt:lpstr>Office Teması</vt:lpstr>
      <vt:lpstr>Bening Beyin Tümörleri</vt:lpstr>
      <vt:lpstr>PowerPoint Sunusu</vt:lpstr>
      <vt:lpstr>PowerPoint Sunusu</vt:lpstr>
      <vt:lpstr>Etyoloji ve epidemiyoloji</vt:lpstr>
      <vt:lpstr>PowerPoint Sunusu</vt:lpstr>
      <vt:lpstr>Biyolojik özellikler ve moleküler biyoloji</vt:lpstr>
      <vt:lpstr>PowerPoint Sunusu</vt:lpstr>
      <vt:lpstr>Patoloji ve yayılım</vt:lpstr>
      <vt:lpstr>PowerPoint Sunusu</vt:lpstr>
      <vt:lpstr>PowerPoint Sunusu</vt:lpstr>
      <vt:lpstr>Klinik / Değerlendirme / Evreleme</vt:lpstr>
      <vt:lpstr>PowerPoint Sunusu</vt:lpstr>
      <vt:lpstr>PowerPoint Sunusu</vt:lpstr>
      <vt:lpstr>Primer Tedavi: Cerrahi</vt:lpstr>
      <vt:lpstr>PowerPoint Sunusu</vt:lpstr>
      <vt:lpstr>Postop RT</vt:lpstr>
      <vt:lpstr>PowerPoint Sunusu</vt:lpstr>
      <vt:lpstr>PowerPoint Sunusu</vt:lpstr>
      <vt:lpstr>Nüks hastalık</vt:lpstr>
      <vt:lpstr>Definitif RT</vt:lpstr>
      <vt:lpstr>PowerPoint Sunusu</vt:lpstr>
      <vt:lpstr>PowerPoint Sunusu</vt:lpstr>
      <vt:lpstr>PowerPoint Sunusu</vt:lpstr>
      <vt:lpstr>SRS</vt:lpstr>
      <vt:lpstr>PowerPoint Sunusu</vt:lpstr>
      <vt:lpstr>PowerPoint Sunusu</vt:lpstr>
      <vt:lpstr>PowerPoint Sunusu</vt:lpstr>
      <vt:lpstr>Hipofraksiyone SRS</vt:lpstr>
      <vt:lpstr>PowerPoint Sunusu</vt:lpstr>
      <vt:lpstr>İnsidental tespit edilenler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Radyasyona bağlı menenjiomlar</vt:lpstr>
      <vt:lpstr>NF ilişkili menenjiomalar</vt:lpstr>
      <vt:lpstr>Optik Sinir Kılıfı Menenjiomu </vt:lpstr>
      <vt:lpstr>PROTON</vt:lpstr>
      <vt:lpstr>Sistemik tedavi</vt:lpstr>
      <vt:lpstr>RT Tekniği ve Tolerans</vt:lpstr>
      <vt:lpstr>Dural kuyruk</vt:lpstr>
      <vt:lpstr>Hiperostozis</vt:lpstr>
      <vt:lpstr>Konvansiyonel RT Toksitesi</vt:lpstr>
      <vt:lpstr>SRS Toksitesi</vt:lpstr>
      <vt:lpstr>Yanıt Değerlendirme</vt:lpstr>
      <vt:lpstr>Algoritma</vt:lpstr>
      <vt:lpstr>PowerPoint Sunusu</vt:lpstr>
      <vt:lpstr>PowerPoint Sunusu</vt:lpstr>
      <vt:lpstr>Etyoloji ve Epidemiyoloji</vt:lpstr>
      <vt:lpstr>Patoloji ve Yayılım</vt:lpstr>
      <vt:lpstr>Klinik ve Evreleme</vt:lpstr>
      <vt:lpstr>PowerPoint Sunusu</vt:lpstr>
      <vt:lpstr>PowerPoint Sunusu</vt:lpstr>
      <vt:lpstr>PowerPoint Sunusu</vt:lpstr>
      <vt:lpstr>PowerPoint Sunusu</vt:lpstr>
      <vt:lpstr>PowerPoint Sunusu</vt:lpstr>
      <vt:lpstr>Primer Tedavi</vt:lpstr>
      <vt:lpstr>Cerrahi</vt:lpstr>
      <vt:lpstr>PowerPoint Sunusu</vt:lpstr>
      <vt:lpstr>Stereotactic radiosurgery</vt:lpstr>
      <vt:lpstr>PowerPoint Sunusu</vt:lpstr>
      <vt:lpstr>Fraksiyone stereotaktik RT </vt:lpstr>
      <vt:lpstr>PowerPoint Sunusu</vt:lpstr>
      <vt:lpstr>PowerPoint Sunusu</vt:lpstr>
      <vt:lpstr>PowerPoint Sunusu</vt:lpstr>
      <vt:lpstr>İzlem</vt:lpstr>
      <vt:lpstr>Hedefe yönelik tedavi</vt:lpstr>
      <vt:lpstr>Kombine modalite, psödoprogresyon ve salvaj</vt:lpstr>
      <vt:lpstr>NF2 vakalarında yönetim</vt:lpstr>
      <vt:lpstr>PowerPoint Sunusu</vt:lpstr>
      <vt:lpstr>RT Tekniği ve SRS toleransı</vt:lpstr>
      <vt:lpstr>PowerPoint Sunusu</vt:lpstr>
      <vt:lpstr>PowerPoint Sunusu</vt:lpstr>
      <vt:lpstr>Fraksiyone SRT</vt:lpstr>
      <vt:lpstr>PowerPoint Sunusu</vt:lpstr>
      <vt:lpstr>PowerPoint Sunusu</vt:lpstr>
      <vt:lpstr>Tedavi algoritması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Beyin Tümörleri</dc:title>
  <dc:creator>Alaattin Özen</dc:creator>
  <cp:lastModifiedBy>EpsilonElektronik</cp:lastModifiedBy>
  <cp:revision>51</cp:revision>
  <dcterms:created xsi:type="dcterms:W3CDTF">2021-09-06T12:58:23Z</dcterms:created>
  <dcterms:modified xsi:type="dcterms:W3CDTF">2021-09-10T07:41:42Z</dcterms:modified>
</cp:coreProperties>
</file>