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89" r:id="rId4"/>
    <p:sldId id="290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311" r:id="rId13"/>
    <p:sldId id="300" r:id="rId14"/>
    <p:sldId id="301" r:id="rId15"/>
    <p:sldId id="302" r:id="rId16"/>
    <p:sldId id="303" r:id="rId17"/>
    <p:sldId id="304" r:id="rId18"/>
    <p:sldId id="312" r:id="rId19"/>
    <p:sldId id="305" r:id="rId20"/>
    <p:sldId id="313" r:id="rId21"/>
    <p:sldId id="307" r:id="rId22"/>
    <p:sldId id="285" r:id="rId23"/>
    <p:sldId id="314" r:id="rId24"/>
    <p:sldId id="316" r:id="rId25"/>
    <p:sldId id="315" r:id="rId26"/>
    <p:sldId id="306" r:id="rId27"/>
    <p:sldId id="317" r:id="rId28"/>
    <p:sldId id="308" r:id="rId29"/>
    <p:sldId id="310" r:id="rId30"/>
    <p:sldId id="276" r:id="rId31"/>
    <p:sldId id="277" r:id="rId32"/>
    <p:sldId id="279" r:id="rId33"/>
    <p:sldId id="318" r:id="rId34"/>
    <p:sldId id="281" r:id="rId35"/>
    <p:sldId id="282" r:id="rId36"/>
    <p:sldId id="319" r:id="rId37"/>
    <p:sldId id="283" r:id="rId38"/>
    <p:sldId id="284" r:id="rId39"/>
    <p:sldId id="309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0" y="6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27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74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90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09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33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1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49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28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65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38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66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6B89-E67F-4B76-A9B8-23A8740E533C}" type="datetimeFigureOut">
              <a:rPr lang="tr-TR" smtClean="0"/>
              <a:t>09.09.2021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6D0B-E0D6-4AD7-ACCA-17E9241CE2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4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096813"/>
            <a:ext cx="7886700" cy="40801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2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Glioblastomda</a:t>
            </a:r>
            <a:r>
              <a:rPr lang="tr-TR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Radyoterapi Süresince GTV Uzanımının Değerlendirilmesi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tr-TR" sz="32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Dr. Mustafa Can Berk YÜCEL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09/09/2021</a:t>
            </a:r>
          </a:p>
        </p:txBody>
      </p:sp>
    </p:spTree>
    <p:extLst>
      <p:ext uri="{BB962C8B-B14F-4D97-AF65-F5344CB8AC3E}">
        <p14:creationId xmlns:p14="http://schemas.microsoft.com/office/powerpoint/2010/main" val="33080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9903" y="1986455"/>
            <a:ext cx="8355725" cy="42251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Planlama esnasında,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RT’nin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20. ve 30.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günleri ve RT bittikten 3 hafta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(±2 gün)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MRP, MR10, MR20, MR30 ve MRFU</a:t>
            </a:r>
          </a:p>
        </p:txBody>
      </p:sp>
    </p:spTree>
    <p:extLst>
      <p:ext uri="{BB962C8B-B14F-4D97-AF65-F5344CB8AC3E}">
        <p14:creationId xmlns:p14="http://schemas.microsoft.com/office/powerpoint/2010/main" val="191288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9544" y="1797269"/>
            <a:ext cx="8418787" cy="42566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 Planı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Danimarka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Nöroonkoloji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Grubu kılavuzu önerileri doğrultusunda RT planlaması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Pinnacle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planlama sistemi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(Philips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Healthcare, The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Netherlands)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14.0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GTVP = T1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MR’da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rezidüel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tümör + cerrahi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kavite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9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013" y="1573369"/>
            <a:ext cx="8529145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hastada CTV = GTVP + 20 mm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izotropik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marj (kemik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serebellar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tentoryum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falks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serebri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anatomik bariyerler ve optik sinir,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kiazma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beyin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sapı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 risk altındaki organlarda direk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invazyon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yok ise kırpılmış (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GTV nedeni ile marj 1 hastada 15 mm’ye, 2 hastada 10 mm’ye düşürülmüş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hastada CTV T2/FLAİR kesitlerde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hiperintens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alanı kapsaması için doktor inisiyatifiyle biraz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genişletilmiş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8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PTV = CTV + 3 mm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59,4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33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Dozun %95’i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PTV’nin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%98’ini kapsamalı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Versa HD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tek ark VMAT yapılmış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cone-beam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ve 6D masa düzeltmesi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8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841" y="1403131"/>
            <a:ext cx="8387256" cy="47738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Adaptasyonu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süresince MR10 ve MR20 görüntüleri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Pinnacle’a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edildi ve planlama görüntüleri ile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füzyone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edildi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Güncel görüntüler kullanılarak T1MR kontrastlı serilerde cerrahi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kavite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rezidü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tümör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konturlanarak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orijinal planlanan doz ile karşılaştırıldı ve klinik karar radyasyon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onkoloğu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verildi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7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9545" y="740980"/>
            <a:ext cx="8418786" cy="54359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GTV karşılaştırması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MR30 ve MRFU plan adaptasyonu için kullanılmadı ama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Pinnacle’a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aktarılarak füzyon yapıldı.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radyasyon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onkoloğu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planlamaya benzer şekilde MR10, MR20, MR30 ve MRFU kesitlerinde GTV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konturlandı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(GTVP, GTV10, GTV20, GTV30 ve GTVFU)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yapılar ileri analiz için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Pinnacle’dan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Matlab’a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aktarıldı.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Rölatif GTV hacmi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R-GTV)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güncel GTV /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orjinal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GTV,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GTVP dışında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konturlanmış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güncel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GTV’nin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uzak noktasının GTVP kenarına olan uzaklığı.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5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İstatistik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değişimi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Wilcoxon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testi,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 arasındaki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Spearman’ın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korelasyonu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İstatistiksel anlamlı sonuç p &lt; 0,05</a:t>
            </a:r>
          </a:p>
        </p:txBody>
      </p:sp>
    </p:spTree>
    <p:extLst>
      <p:ext uri="{BB962C8B-B14F-4D97-AF65-F5344CB8AC3E}">
        <p14:creationId xmlns:p14="http://schemas.microsoft.com/office/powerpoint/2010/main" val="376163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2389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013" y="1576552"/>
            <a:ext cx="8576441" cy="44742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hastalar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RT’yi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tamamlayabilmiş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1 hasta eş zamanlı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TMZ’yi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tamamlayamamış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hasta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TMZ almış ve bunlardan 14 hasta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haftayı tamamlamış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hasta dışında hastaların planlandığı gibi tam olarak MR görüntüleri alınabilmiş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hastada MR30, 1 hastada MRFU zamanlaması yanlış olarak alınmış 1 hastada ise MR30 hasta hareket ettiği için erken sonlandırılmış</a:t>
            </a:r>
          </a:p>
        </p:txBody>
      </p:sp>
    </p:spTree>
    <p:extLst>
      <p:ext uri="{BB962C8B-B14F-4D97-AF65-F5344CB8AC3E}">
        <p14:creationId xmlns:p14="http://schemas.microsoft.com/office/powerpoint/2010/main" val="46100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138" y="1825625"/>
            <a:ext cx="837149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 için cerrahi sonrası geçen medyan süre 27 (17-36) gün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 sonrası RT başlangıcına kadar geçen medyan süre 7 (6-11) gün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MRP-MR10 arasında geçen medyan süre 21 (15-30) gün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MR10-MR20 arasında geçen medyan süre 14 (11-21) gün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MR20-MR30 arasında geçen medyan süre 14 (10-21) gün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MR30-MRFU arasında geçen medyan süre 26 (18-38)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9186" y="6069739"/>
            <a:ext cx="8749862" cy="580204"/>
          </a:xfrm>
        </p:spPr>
        <p:txBody>
          <a:bodyPr>
            <a:normAutofit/>
          </a:bodyPr>
          <a:lstStyle/>
          <a:p>
            <a:r>
              <a:rPr lang="tr-TR" dirty="0" smtClean="0"/>
              <a:t>Her bir hasta için GTV volümü farklı renkle belirtilmiş</a:t>
            </a:r>
            <a:endParaRPr lang="tr-TR" dirty="0"/>
          </a:p>
        </p:txBody>
      </p:sp>
      <p:pic>
        <p:nvPicPr>
          <p:cNvPr id="4" name="Billed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0"/>
            <a:ext cx="7013882" cy="60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497013"/>
            <a:ext cx="82518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3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935984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Hiçbir hastada RT plan revizyonu yapmaya gerek duyulmadı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hastada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GTV’yi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kapsama oranı &lt;%100 ancak minimum kapsama %99,7 idi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Hiçbir hastada GTV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 (D%98) %95’in altına düşmedi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84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654" y="4934607"/>
            <a:ext cx="8908171" cy="1242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Tanımlanan dozun %95’ini alan hacim yüzesi ve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GTV’nin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%98i’inin aldığı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488732"/>
            <a:ext cx="9034294" cy="40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495392" y="1825625"/>
            <a:ext cx="201995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 olarak seçilen 4 hastanın görseli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8" y="37953"/>
            <a:ext cx="5981291" cy="68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9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310" y="520262"/>
            <a:ext cx="8497614" cy="58805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MR10 için medyan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5,7 (2,0-18,9) mm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MR20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medyan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(2,0-27,4)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MR30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medyan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(1,9-27,3)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MRFU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medyan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 (1,9-34,4)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GTV10-GTV20, GTV20-GTV30 ve GTV30-GTVFU arasında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bakımından mutlak değişim tespit edildi ve MR10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GTV’ye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göre daha küçük idi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&lt; 0.001).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Medyan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çoğu hasta için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sonrası  değişmedi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hastada MR20’de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&gt;20 mm idi fakat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GTV’nin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 tarafından kapsanması yeterliydi ve RT planında değişiklik yapılmadı</a:t>
            </a:r>
          </a:p>
        </p:txBody>
      </p:sp>
    </p:spTree>
    <p:extLst>
      <p:ext uri="{BB962C8B-B14F-4D97-AF65-F5344CB8AC3E}">
        <p14:creationId xmlns:p14="http://schemas.microsoft.com/office/powerpoint/2010/main" val="5879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372" y="1008993"/>
            <a:ext cx="8371490" cy="53602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Medyan R-GTV değeri zamanla stabil olmasına rağmen bireyler arasından geniş varyasyonlar görüldü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hastada R-GTV değeri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monotonik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(değişim YOK), diğerleri artan ya da azalan değişim gösterdi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Hacimde medyan mutlak değişim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MRP-MR10 için 2,6 cc,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MR10-MR20 için 1,8 cc,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MR20-MR30 için 1,6 cc ,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MR30-MRFU için 1,1 cc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1" y="1261244"/>
            <a:ext cx="8636610" cy="401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01710" y="1825625"/>
            <a:ext cx="2713640" cy="4351338"/>
          </a:xfrm>
        </p:spPr>
        <p:txBody>
          <a:bodyPr/>
          <a:lstStyle/>
          <a:p>
            <a:r>
              <a:rPr lang="tr-TR" dirty="0" smtClean="0"/>
              <a:t>Her bir hasta için GTV değişimi</a:t>
            </a:r>
            <a:endParaRPr lang="tr-TR" dirty="0"/>
          </a:p>
        </p:txBody>
      </p:sp>
      <p:pic>
        <p:nvPicPr>
          <p:cNvPr id="4" name="Billed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8" y="0"/>
            <a:ext cx="5410452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50883"/>
            <a:ext cx="7886700" cy="50260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fr’daki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takip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 anlamlı korelasyon tespit edildi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0.79, p &lt; 0.001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GTVP ile R-GTV arasında anlamlı korelasyon tespit edilmedi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0.19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=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0.32)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10.fr’daki R-GTV ile takipteki R-GTV arasında anlamlı korelasyon tespit edildi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0.74, p &lt; 0.001)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zamanlarda R-GTV ile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 istatistiksel anlamlı korelasyon tespit edildi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0.42–0.55, p &lt; 0.05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" y="213657"/>
            <a:ext cx="3683298" cy="342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3" y="213656"/>
            <a:ext cx="3669918" cy="341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54" y="3864155"/>
            <a:ext cx="3256408" cy="29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plan adaptasyonunun gerekliliğini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değerlendiren ilk çalışma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Hiçbir hastada 10. ve 20. günlerde çekilen MR ile yeni plan ihtiyacına gerek duyulmadı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tedavi sırasında geniş varyasyonlarda GTV değişimi olduğu gösterildi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021" y="520262"/>
            <a:ext cx="8336017" cy="5943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Maksimal cerrahi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rezeksiyon sonrası radyoterapi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(RT)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 zamanlı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temozolamid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(TMZ) ve sonrasında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TMZ'den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oluşan agresif tedaviye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rağmen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glioblastoma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multiforme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(GBM)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tanılı hastaların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kötüdür,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yıllık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oranı %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sonrası RT GBM hastalarında standart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bir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parçasıdır,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Başlangıçta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beyin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RT’si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uygulanırken sonrasında tüm beyin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RT’sinin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morbiditesi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lokal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nükslerin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olması nedeni ile RT sahası küçültülmüş,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Bilgisayarlı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tomografi (BT) ve manyetik rezonans görüntülemenin (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MR)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kullanıma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sunulması ile son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yıllarda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konformal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RT’ye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geçilmiş,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Ancak, günümüzde hala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GTV’ye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büyük marjlar verilerek geniş hacimlere RT verilmekte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683" y="1230714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Dmax'ın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ilk üçte birlik kısmında büyük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 ve birçok hasta için daha sonra önemli ölçüde değişmediğini gösteriyor.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son üçte ikilik kısmında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Dmax'ın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yedi hastada (%24) 10 mm'den fazla ve iki hastada (%7) 20 mm'den fazla olduğunu göstermektedir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7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7633" y="1219697"/>
            <a:ext cx="78867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Stewart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arkadaşları tarafından çok yakın zamanda yapılan bir çalışma ile uyumludur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GBM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hastasında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interfraksiyon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hedef değişikliklerinin gösterildiği çalışmada RT sırasında hastaların %20'sinde 10 mm'den fazla ve %6'sında 15 mm'den fazla GTV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 değiştirdiğini göstermektedir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ncak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zamanda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multifokal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odakları olan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 dahil edilmemiştir.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4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03585"/>
            <a:ext cx="7886700" cy="50733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 çalışmada kullanılan 20 mm standart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marjdan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küçük GTV-CTV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marjı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tedavi ediliyorsa,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aralıklı T1w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 yöntemi 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kombine edilmesi gerektiğini önermektedir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 çalışmada R-GTV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arasında anlamlı bir korelasyon gözlemlenmesine rağmen, veriler aynı zamanda tedavi sırasında orijinal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GTV'nin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gerçek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GTV'nin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dışında olup aynı anda GTV hacminde azalma olabileceğini de göstermektedir</a:t>
            </a:r>
          </a:p>
          <a:p>
            <a:pPr algn="just">
              <a:lnSpc>
                <a:spcPct val="150000"/>
              </a:lnSpc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90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4751" y="1362917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sırasında tümör boyutundaki değişiklik hakkında daha önce yayınlanmış veriler azdır. 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kısmi rezeksiyon uygulanan farklı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gliomalı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(WHO derece 2, 3 ve 4) 11 hastayı içeren bir çalışmada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arkadaşları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rezidüel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tümörün hacminin önemli ölçüde değişmediğini, ancak cerrahi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kavitenin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küçülmesinin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GTV'de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önemli bir azalmaya ve risk altındaki organa verilen dozda önemli bir azalmaya yol açtığını bildirmiştir.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derece 2 ve 3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gliomalı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dahil edilmesi,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GTV'nin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tanımı WHO derecesine göre farklılık gösterdiğinden, mevcut çalışma ile karşılaştırmayı zorlaştırmaktadır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587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993228"/>
            <a:ext cx="7886700" cy="5183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yayınlanmış en büyük çalışma, tedavinin yarısında ve tedavi tamamlandıktan hemen sonra tekrar MR görüntülemesi olan GBM hastalarını retrospektif olarak bildiren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Leitzen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arkadaşları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yapılmıştır.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 görüntülerine dayanarak,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NöroOnkolojide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Yanıt Değerlendirmesi (RANO) kriterlerine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 kesin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progresyona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sahip, şüpheli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progresyona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sahip veya değişiklik yok olarak kategorize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edildi. Çalışmalarında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psödoprogresyon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kriterlerini karşıladı.</a:t>
            </a:r>
          </a:p>
        </p:txBody>
      </p:sp>
    </p:spTree>
    <p:extLst>
      <p:ext uri="{BB962C8B-B14F-4D97-AF65-F5344CB8AC3E}">
        <p14:creationId xmlns:p14="http://schemas.microsoft.com/office/powerpoint/2010/main" val="2411957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677917"/>
            <a:ext cx="7886700" cy="54990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Psödoprogresyon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olarak, RT sonrası ilk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MRG'nin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hastaların %28'inde artan hacimde kontrast artışı gösterdiğini ve bu hastaların %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33'ünün ek tedavi almadan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radyolojik ve klinik olarak 6 ayda stabilize olduğunu bildiren 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arkadaşları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tanımlanmıştır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Psödoprogresyon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 iyi bilinen bir klinik sorundur. Mevcut çalışmada bazı hastalarda gözlenen artan kontrast artışı hacminin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psödoprogresyon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 yoksa gerçek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progresyon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olduğu, takip verileri üzerinde daha fazla analiz gerektirecektir ve mevcut çalışmanın kapsamı dışındadır.</a:t>
            </a:r>
          </a:p>
        </p:txBody>
      </p:sp>
    </p:spTree>
    <p:extLst>
      <p:ext uri="{BB962C8B-B14F-4D97-AF65-F5344CB8AC3E}">
        <p14:creationId xmlns:p14="http://schemas.microsoft.com/office/powerpoint/2010/main" val="2333597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10.fr’daki R-GTV ile takipteki R-GTV arasında anlamlı korelasyon tespit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edilmesine rağmen planlanan GTV volümü ile R-GTV arasında anlamlı korelasyon bulunmadı.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da tedavinin ilk üçte birlik kısmındaki R-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GTV’nin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sağkalım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gçstergesi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olup olmayacağını düşündürdü.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549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772510"/>
            <a:ext cx="7886700" cy="540445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 çalışmanın bir sınırlaması, bazı durumlarda hastaya özel GTV-CVT sınırlarının kullanılmasıydı.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Yerel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klavuza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GTV'den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CTV'ye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mm'lik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marj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önerilir. Ancak, üç durumda, büyük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GTV'ler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nedeniyle CTV marjı düşürülmüştür. Ayrıca, altı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vakada CTV,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GTVP’nin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izotropik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marjı dışında T2/FLAIR taramasındaki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hiperintens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alanın bir kısmını kapsayacak şekilde hafifçe genişletildi. 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hastalardan birinde, RT sırasında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GTV'yi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 fraksiyonda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GTVP'den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mm'ye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uzanan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bir odak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 ve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hastada doz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sarımı standart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majın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geniş tutulması sayesinde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sağlandı.</a:t>
            </a:r>
          </a:p>
        </p:txBody>
      </p:sp>
    </p:spTree>
    <p:extLst>
      <p:ext uri="{BB962C8B-B14F-4D97-AF65-F5344CB8AC3E}">
        <p14:creationId xmlns:p14="http://schemas.microsoft.com/office/powerpoint/2010/main" val="3235560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235" y="435358"/>
            <a:ext cx="8655269" cy="61086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 olarak EANO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kılavuzlarına göre tedavi edilen GBM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GTV'yi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yeterli doz ile sarmak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RT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devam ederken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adaptif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 yapmaya gerek yok. 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sırasında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GTV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boyutunda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bir değişiklik gözlendi ve değişikliklerin çoğu, tedavinin ilk bölümünde meydana geldi.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GTV-CTV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marjında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azalma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yapılcak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ise sık aralıklarla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 görüntülemenin ve bir plan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adaptasyon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protokolünün kullanılması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Tedavinin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bölümüde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takipte görülen değişiklikler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 güçlü bir korelasyon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tespit edildi ve değişikliklerin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prognostik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değeri gelecekteki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çalışmalarda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araştırılacaktır.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0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Dinlediğiniz için teşekkürler…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269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309" y="1308538"/>
            <a:ext cx="8418787" cy="48684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 merkezlerin farklı hedef hacim tanımları mevcut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 Danimarka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Nöro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-Onkoloji Derneği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Association for Neuro-Oncology (EANO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önerilerini uyguluyor</a:t>
            </a:r>
          </a:p>
          <a:p>
            <a:pPr lvl="2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GTV = T1 MR kesitlerinde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rezidü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cerrahi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kavite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CTV = T2 MR kesitlerinde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postoperatif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peritümöral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ödemi kapsayacak şekilde 1,5-2,5 cm marj</a:t>
            </a:r>
          </a:p>
        </p:txBody>
      </p:sp>
    </p:spTree>
    <p:extLst>
      <p:ext uri="{BB962C8B-B14F-4D97-AF65-F5344CB8AC3E}">
        <p14:creationId xmlns:p14="http://schemas.microsoft.com/office/powerpoint/2010/main" val="20682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9545" y="472961"/>
            <a:ext cx="8513379" cy="55148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süresi 6-7 hafta ve bu süre içerisinde bazı hastaların genel durumu tedaviyi tamamlayamayacak şekilde bozulabiliyor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hastaların sıklıkla büyük tümörü olduğu ve RT süresince büyüme olduğu MR ile gösterilmiş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Çalışmalardan çoğu tümör hacminin değiştiğini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MR ile planlama MR arasındaki fark üzerinden göstermiş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süresince tümör hacmindeki değişimi değerlendiren birkaç çalışma var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geniş seri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Leitzen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ark.’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larına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ait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GBM hastasının %36’ında tedavinin ortasında tümör hacminin arttığını göstermişler</a:t>
            </a:r>
          </a:p>
        </p:txBody>
      </p:sp>
    </p:spTree>
    <p:extLst>
      <p:ext uri="{BB962C8B-B14F-4D97-AF65-F5344CB8AC3E}">
        <p14:creationId xmlns:p14="http://schemas.microsoft.com/office/powerpoint/2010/main" val="3219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841" y="1229720"/>
            <a:ext cx="8418787" cy="52783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süresinde tümör hacminde fazla miktardaki artışlar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’e neden olabilir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hastalar tedavi süresince RT sahasının değişen tümör hacmine göre güncellenmesinden fayda görebilirler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hangi hastaya ne zaman MR çekilsin bilgisi net değil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çalışmada RT süresince tümör uzanımı ve RT plan adaptasyonu kararı farklı zamanlarda çekilen MR görüntüleri ile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araştırılmış</a:t>
            </a:r>
          </a:p>
        </p:txBody>
      </p:sp>
    </p:spTree>
    <p:extLst>
      <p:ext uri="{BB962C8B-B14F-4D97-AF65-F5344CB8AC3E}">
        <p14:creationId xmlns:p14="http://schemas.microsoft.com/office/powerpoint/2010/main" val="427614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52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9545" y="1182415"/>
            <a:ext cx="8529145" cy="49945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Şubat 2018 - Mayıs 2019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(59,4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33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endikasyonu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 yeni tanılı histolojik olarak doğrulanmış (GBM, WHO gr 4) 29 hasta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prospektif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seçilmiş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Dahil edilme kriterleri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 &gt;18,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Oncology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Grup (ECOG) performans 0-2,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 olarak uzun süreli radyoterapi, 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 zamanlı ve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adjuvan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TMZ için uygun,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 veya kontrast madde için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kontrendikasyon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olmayan hastalar</a:t>
            </a:r>
          </a:p>
        </p:txBody>
      </p:sp>
    </p:spTree>
    <p:extLst>
      <p:ext uri="{BB962C8B-B14F-4D97-AF65-F5344CB8AC3E}">
        <p14:creationId xmlns:p14="http://schemas.microsoft.com/office/powerpoint/2010/main" val="381636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41" y="0"/>
            <a:ext cx="4554264" cy="67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8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779" y="551793"/>
            <a:ext cx="8497614" cy="60382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hastalara maske yapılmış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Orfit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NV, Belgium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omnipaque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kullanarak planlama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BT’si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çekilmiş (22 hasta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Toshiba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Aquillion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1 mm kesit aralığı, 7 hasta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Philips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Brilliance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1,5 mm kesit aralığı)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cihazı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Ingenia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 T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MR’da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 pozisyonunda stabilize edilmiş ve düz tahta kullanılmış</a:t>
            </a:r>
          </a:p>
        </p:txBody>
      </p:sp>
    </p:spTree>
    <p:extLst>
      <p:ext uri="{BB962C8B-B14F-4D97-AF65-F5344CB8AC3E}">
        <p14:creationId xmlns:p14="http://schemas.microsoft.com/office/powerpoint/2010/main" val="311203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1752</Words>
  <Application>Microsoft Office PowerPoint</Application>
  <PresentationFormat>Ekran Gösterisi (4:3)</PresentationFormat>
  <Paragraphs>132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METOD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BULGULAR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baytuna</cp:lastModifiedBy>
  <cp:revision>107</cp:revision>
  <dcterms:created xsi:type="dcterms:W3CDTF">2021-08-30T10:52:21Z</dcterms:created>
  <dcterms:modified xsi:type="dcterms:W3CDTF">2021-09-09T09:02:44Z</dcterms:modified>
</cp:coreProperties>
</file>