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69" r:id="rId11"/>
    <p:sldId id="285" r:id="rId12"/>
    <p:sldId id="268" r:id="rId13"/>
    <p:sldId id="287" r:id="rId14"/>
    <p:sldId id="277" r:id="rId15"/>
    <p:sldId id="283" r:id="rId16"/>
    <p:sldId id="264" r:id="rId17"/>
    <p:sldId id="265" r:id="rId18"/>
    <p:sldId id="266" r:id="rId19"/>
    <p:sldId id="286" r:id="rId20"/>
    <p:sldId id="267" r:id="rId21"/>
    <p:sldId id="270" r:id="rId22"/>
    <p:sldId id="271" r:id="rId23"/>
    <p:sldId id="273" r:id="rId24"/>
    <p:sldId id="272" r:id="rId25"/>
    <p:sldId id="280" r:id="rId26"/>
    <p:sldId id="281" r:id="rId27"/>
    <p:sldId id="282" r:id="rId28"/>
    <p:sldId id="274" r:id="rId29"/>
    <p:sldId id="275" r:id="rId30"/>
    <p:sldId id="276" r:id="rId31"/>
    <p:sldId id="278" r:id="rId32"/>
    <p:sldId id="279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A3BA5-8331-47D3-91AB-530498CEF38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6551-5B90-4523-8C8D-7B748DCBE0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41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Ağrı:</a:t>
            </a:r>
            <a:r>
              <a:rPr lang="tr-TR" baseline="0" dirty="0" smtClean="0"/>
              <a:t> </a:t>
            </a:r>
            <a:r>
              <a:rPr lang="tr-TR" baseline="0" dirty="0" err="1" smtClean="0"/>
              <a:t>çölyak</a:t>
            </a:r>
            <a:r>
              <a:rPr lang="tr-TR" baseline="0" dirty="0" smtClean="0"/>
              <a:t>  </a:t>
            </a:r>
            <a:r>
              <a:rPr lang="tr-TR" baseline="0" dirty="0" err="1" smtClean="0"/>
              <a:t>ganglion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pleksus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invazyonu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6551-5B90-4523-8C8D-7B748DCBE01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28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26CEB76-DE54-4F0A-B0A1-69CD65018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D18029DC-FD0F-4BB0-812F-B1BBDA8A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52F747F-E9A4-4275-8061-B39E53DE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F60955B-45A2-4510-A4E4-B6418195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FFCF697-33C9-4EC0-9776-1D0090EB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69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D7CB98C-820F-4872-BEC5-45403930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E49F454C-3DF7-4AB4-A56A-55301EBF4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F7DCB19-6D61-401B-BD14-9461CCBF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2B21040-6635-4B4A-9967-0615FB68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A35ACAE-5035-49FE-9E03-2A2B537E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91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46E312D3-FF7B-45C6-AB3E-913A5723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BEFD778E-3636-4E6B-8403-B8D978736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453B1BE-A5A5-4D2F-BFBD-5B5CC009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0094624-8BF0-4287-B96C-D28D38F0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0633446-6F8E-45EA-BD07-ED3929BF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06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E1CD9CA-D36E-4EBF-AED8-3482E5D7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B156EA6-79C0-4FEF-BA90-ACB549EBD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268E78C-A290-433E-B2D6-F5649A29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22B194D-C4F3-422B-BCA4-26E1B344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CE07D14-2B15-41D1-BEB9-A706868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53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A4C0B4A-EAB9-41E7-8B57-9E6C293A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875031D7-B8EB-406F-A228-7563E0D3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19F027D-7797-42A1-B278-4CC37121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51C8377-9B90-48D8-A196-850410CE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3792EDB-2C92-426A-97ED-949293EE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07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AEF9B52-109C-4396-8B5A-1DA75528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D716FFB-889A-4F46-A7F9-C7DDEB0B7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4A84239-8BAE-4F0D-84C6-2E569F1DD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80FF384-D74B-4AA5-8ED1-AB7B4903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125E4BD-CB86-4FCF-AB80-545FFE12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11730FC-CC27-44F4-9E2A-71EE3FE4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65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7AAB8AB-61D8-4AF9-A200-2750BA59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B7EF83B-03FA-4394-A5E4-4A06BCD4F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C050958-A3CF-41EE-9242-89706C56D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3378949-435F-4E4F-AEC2-3A426E5A5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396451B4-E1BC-430A-8C63-92E13E069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7BF6CFC6-EC10-45B1-9F4B-6EF0F882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2F37A2B3-4CC3-48F0-B33D-BC5EF7A5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47D7AD50-D4D7-4C3A-89CB-F415FB06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68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45F8DC5-787A-4130-AFFC-F15A4637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CB2E447A-7249-456C-988F-E8F4489E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972BB1BA-B432-4CB1-A3C3-AAD8ABD3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2FDE56DF-3C52-40E6-BFFE-A77FC5A9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15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CC061946-89D6-44A4-A9EF-5FDFDC5C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4131452B-2FD5-4A99-BB62-68144FDB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7F2F9A40-3591-41B4-A646-7801D156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2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4C3DFE9-E122-4F2F-BCD1-CD5707D4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6BEB655-A024-456E-B59E-036B6372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D7A5B366-54BB-4BD9-8E80-A40044BB5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10A0840C-6082-47AB-B433-0D53D2B8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8F75E57-A8D1-4CBA-80FD-0EE95506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EC76428E-BE46-454B-B004-8B91E720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71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43DFCF-6036-4480-94F3-F34A07BE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5489797D-5DAC-473A-A779-EB51638F3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3A9D7162-74FC-410E-9147-11444E00F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BDA472D-5C12-42CA-B1E6-33EDC287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345F3F3-40FA-4A12-8F78-17F2EA3D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659462F-0C7C-4F91-92C4-0EDB7E3F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37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F9862E2C-CF8B-480C-A4C0-2DF18437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80A7DD1E-9645-4BB4-8EE2-F74DAA29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5261596-6FE4-44DA-B0EF-CCBC7BB14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3759-5D78-4DE8-9844-75D68652E76F}" type="datetimeFigureOut">
              <a:rPr lang="tr-TR" smtClean="0"/>
              <a:t>08.03.2022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AABD5B0-F5D9-42CD-B53D-B5BC316A8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D6058BA-CD64-43C7-9EA7-DB745D4C5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1AE9-3B5D-4501-9704-19967E1EE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9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89083E5-8B46-4CAB-A1EB-25246798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20" y="833120"/>
            <a:ext cx="9144000" cy="2387600"/>
          </a:xfrm>
        </p:spPr>
        <p:txBody>
          <a:bodyPr/>
          <a:lstStyle/>
          <a:p>
            <a:r>
              <a:rPr lang="tr-TR" b="1" dirty="0"/>
              <a:t>PANKREAS KANSERİ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7FEE4E31-CCAE-410D-B0AA-E3EF6525B1A4}"/>
              </a:ext>
            </a:extLst>
          </p:cNvPr>
          <p:cNvSpPr txBox="1"/>
          <p:nvPr/>
        </p:nvSpPr>
        <p:spPr>
          <a:xfrm>
            <a:off x="3749040" y="3637280"/>
            <a:ext cx="389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ARAŞTIRMA GÖREVLİSİ DR.DENİZ KÜTRİ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BEF1216-7A8F-4AC0-B545-A21F91EB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30200" y="213360"/>
            <a:ext cx="1407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0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8691B6C-3B51-43BA-9278-105286A3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CC1ED0D-A195-4F01-A149-B88F68373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307E0AB2-7A2A-4992-AA87-0FB67640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1496F022-D548-43F1-AECB-FF19ECA90FF0}"/>
              </a:ext>
            </a:extLst>
          </p:cNvPr>
          <p:cNvSpPr/>
          <p:nvPr/>
        </p:nvSpPr>
        <p:spPr>
          <a:xfrm>
            <a:off x="1442720" y="5344160"/>
            <a:ext cx="4328160" cy="13614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E33C53FC-9959-4CD1-B1CE-D924F0C9246A}"/>
              </a:ext>
            </a:extLst>
          </p:cNvPr>
          <p:cNvSpPr/>
          <p:nvPr/>
        </p:nvSpPr>
        <p:spPr>
          <a:xfrm>
            <a:off x="6979920" y="5344160"/>
            <a:ext cx="4373880" cy="9677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13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TEDAVİ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888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650DC2D-B8A0-407A-8DB6-E33511B0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highlight>
                  <a:srgbClr val="00FFFF"/>
                </a:highlight>
                <a:latin typeface="Comic Sans MS" panose="030F0702030302020204" pitchFamily="66" charset="0"/>
              </a:rPr>
              <a:t>NEOADJUVAN TEDAVİ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C22CAD02-4463-4BA8-A4DC-01A4B227CC0B}"/>
              </a:ext>
            </a:extLst>
          </p:cNvPr>
          <p:cNvSpPr txBox="1"/>
          <p:nvPr/>
        </p:nvSpPr>
        <p:spPr>
          <a:xfrm>
            <a:off x="508000" y="1554143"/>
            <a:ext cx="558800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1800" dirty="0"/>
              <a:t>PREOPANC-1 ilk büyük </a:t>
            </a:r>
            <a:r>
              <a:rPr lang="tr-TR" sz="1800" dirty="0" err="1"/>
              <a:t>randomize</a:t>
            </a:r>
            <a:r>
              <a:rPr lang="tr-TR" sz="1800" dirty="0"/>
              <a:t> faz III çalışması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1800" dirty="0" err="1"/>
              <a:t>Rezektabl</a:t>
            </a:r>
            <a:r>
              <a:rPr lang="tr-TR" sz="1800" dirty="0"/>
              <a:t>, ve </a:t>
            </a:r>
            <a:r>
              <a:rPr lang="tr-TR" sz="1800" dirty="0" err="1"/>
              <a:t>borderline</a:t>
            </a:r>
            <a:r>
              <a:rPr lang="tr-TR" sz="1800" dirty="0"/>
              <a:t> </a:t>
            </a:r>
            <a:r>
              <a:rPr lang="tr-TR" sz="1800" dirty="0" err="1"/>
              <a:t>rezektabl</a:t>
            </a:r>
            <a:r>
              <a:rPr lang="tr-TR" sz="1800" dirty="0"/>
              <a:t> 246 hasta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1800" dirty="0"/>
              <a:t>Cerrahi+6 kür </a:t>
            </a:r>
            <a:r>
              <a:rPr lang="tr-TR" sz="1800" dirty="0" err="1"/>
              <a:t>gemsitabin</a:t>
            </a:r>
            <a:r>
              <a:rPr lang="tr-TR" sz="1800" dirty="0"/>
              <a:t> ile </a:t>
            </a:r>
            <a:r>
              <a:rPr lang="tr-TR" sz="1800" dirty="0" err="1"/>
              <a:t>neoadjuvan</a:t>
            </a:r>
            <a:r>
              <a:rPr lang="tr-TR" sz="1800" dirty="0"/>
              <a:t> </a:t>
            </a:r>
            <a:r>
              <a:rPr lang="tr-TR" sz="1800" dirty="0" err="1"/>
              <a:t>gemsitabin</a:t>
            </a:r>
            <a:r>
              <a:rPr lang="tr-TR" sz="1800" dirty="0"/>
              <a:t> </a:t>
            </a:r>
          </a:p>
          <a:p>
            <a:pPr marL="0" indent="0">
              <a:buNone/>
            </a:pPr>
            <a:r>
              <a:rPr lang="tr-TR" sz="1800" dirty="0"/>
              <a:t>   tabanlı </a:t>
            </a:r>
            <a:r>
              <a:rPr lang="tr-TR" sz="1800" dirty="0" err="1"/>
              <a:t>kemoradyoterapi</a:t>
            </a:r>
            <a:r>
              <a:rPr lang="tr-TR" sz="1800" dirty="0"/>
              <a:t> (36Gy/15fr) </a:t>
            </a:r>
            <a:r>
              <a:rPr lang="tr-TR" sz="1800" dirty="0" err="1"/>
              <a:t>randomize</a:t>
            </a:r>
            <a:r>
              <a:rPr lang="tr-TR" sz="1800" dirty="0"/>
              <a:t> edilmiş.</a:t>
            </a:r>
          </a:p>
          <a:p>
            <a:pPr marL="0" indent="0">
              <a:buNone/>
            </a:pPr>
            <a:endParaRPr lang="tr-T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/>
              <a:t>Neoadjuvan</a:t>
            </a:r>
            <a:r>
              <a:rPr lang="tr-TR" dirty="0"/>
              <a:t> </a:t>
            </a:r>
            <a:r>
              <a:rPr lang="tr-TR" dirty="0" err="1"/>
              <a:t>kemoradyoterapi</a:t>
            </a:r>
            <a:r>
              <a:rPr lang="tr-TR" dirty="0"/>
              <a:t> sonrası  bir kür daha </a:t>
            </a:r>
            <a:r>
              <a:rPr lang="tr-TR" dirty="0" err="1"/>
              <a:t>gemsitabin</a:t>
            </a:r>
            <a:r>
              <a:rPr lang="tr-TR" dirty="0"/>
              <a:t> ve ardından cerrahi yapılmış.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800" dirty="0" err="1"/>
              <a:t>Neoadjuvan</a:t>
            </a:r>
            <a:r>
              <a:rPr lang="tr-TR" sz="1800" dirty="0"/>
              <a:t> tedavi kolunda </a:t>
            </a:r>
            <a:r>
              <a:rPr lang="tr-TR" dirty="0"/>
              <a:t>medyan  genel </a:t>
            </a:r>
            <a:r>
              <a:rPr lang="tr-TR" dirty="0" err="1"/>
              <a:t>sağkalım</a:t>
            </a:r>
            <a:r>
              <a:rPr lang="tr-TR" dirty="0"/>
              <a:t> ,hastalıksız </a:t>
            </a:r>
            <a:r>
              <a:rPr lang="tr-TR" dirty="0" err="1"/>
              <a:t>sağkalım</a:t>
            </a:r>
            <a:r>
              <a:rPr lang="tr-TR" dirty="0"/>
              <a:t> ve uzak </a:t>
            </a:r>
            <a:r>
              <a:rPr lang="tr-TR" dirty="0" err="1"/>
              <a:t>metastazsız</a:t>
            </a:r>
            <a:r>
              <a:rPr lang="tr-TR" dirty="0"/>
              <a:t> süre açısından sonuçlar daha iyi bulunmuş.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/>
              <a:t>Neoadjuvan</a:t>
            </a:r>
            <a:r>
              <a:rPr lang="tr-TR" dirty="0"/>
              <a:t> kolda R0 rezeksiyon daha yüksek </a:t>
            </a:r>
          </a:p>
          <a:p>
            <a:r>
              <a:rPr lang="tr-TR" dirty="0"/>
              <a:t>      (%65 vs. %31 )</a:t>
            </a:r>
            <a:endParaRPr lang="tr-T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800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E6C529DB-AAF8-446B-948B-79BF2FB85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3600"/>
            <a:ext cx="5963920" cy="5355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01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254369"/>
            <a:ext cx="10304585" cy="44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4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F163B50-DF1E-4A9E-BDCF-9C18BB74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A3B8A68-3A0D-4D92-9C14-6AD0CA92E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1A07EC-06B2-4315-A5EA-EE901FD9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5ED15196-AE7F-4E65-92DE-93835C334CE2}"/>
              </a:ext>
            </a:extLst>
          </p:cNvPr>
          <p:cNvSpPr/>
          <p:nvPr/>
        </p:nvSpPr>
        <p:spPr>
          <a:xfrm>
            <a:off x="0" y="6152356"/>
            <a:ext cx="12191999" cy="681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04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C40F04EB-D0A3-4D47-81A6-69EDED22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685799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DD6EC3FC-F888-4D78-A0FC-F23D637CF33D}"/>
              </a:ext>
            </a:extLst>
          </p:cNvPr>
          <p:cNvSpPr txBox="1"/>
          <p:nvPr/>
        </p:nvSpPr>
        <p:spPr>
          <a:xfrm>
            <a:off x="7081521" y="182880"/>
            <a:ext cx="4785360" cy="17113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MR </a:t>
            </a:r>
            <a:r>
              <a:rPr lang="tr-TR" dirty="0" err="1"/>
              <a:t>Linac</a:t>
            </a:r>
            <a:r>
              <a:rPr lang="tr-TR" dirty="0"/>
              <a:t> , </a:t>
            </a:r>
            <a:r>
              <a:rPr lang="tr-TR" dirty="0" err="1"/>
              <a:t>unrezektabl</a:t>
            </a:r>
            <a:r>
              <a:rPr lang="tr-TR" dirty="0"/>
              <a:t> pankreas </a:t>
            </a:r>
            <a:r>
              <a:rPr lang="tr-TR" dirty="0" err="1"/>
              <a:t>adenokarsinomu</a:t>
            </a:r>
            <a:r>
              <a:rPr lang="tr-TR" dirty="0"/>
              <a:t> ,SBRT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BED &gt; 90 ise 2 yıllık </a:t>
            </a:r>
            <a:r>
              <a:rPr lang="tr-TR" dirty="0" err="1"/>
              <a:t>sağkalım</a:t>
            </a:r>
            <a:r>
              <a:rPr lang="tr-TR" dirty="0"/>
              <a:t> %70.8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BED&lt;90 ise 2 yıllık </a:t>
            </a:r>
            <a:r>
              <a:rPr lang="tr-TR" dirty="0" err="1"/>
              <a:t>sağkalım</a:t>
            </a:r>
            <a:r>
              <a:rPr lang="tr-TR" dirty="0"/>
              <a:t> %25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29324D34-A1EA-4803-971D-ABADE2020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22" y="2077126"/>
            <a:ext cx="4785360" cy="45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9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581A464-6902-41CE-8577-7B069373DED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/>
            </a:r>
            <a:br>
              <a:rPr lang="tr-TR" sz="2800" dirty="0">
                <a:latin typeface="Comic Sans MS" panose="030F0702030302020204" pitchFamily="66" charset="0"/>
              </a:rPr>
            </a:br>
            <a:r>
              <a:rPr lang="tr-TR" sz="2800" dirty="0">
                <a:latin typeface="Comic Sans MS" panose="030F0702030302020204" pitchFamily="66" charset="0"/>
              </a:rPr>
              <a:t/>
            </a:r>
            <a:br>
              <a:rPr lang="tr-TR" sz="2800" dirty="0">
                <a:latin typeface="Comic Sans MS" panose="030F0702030302020204" pitchFamily="66" charset="0"/>
              </a:rPr>
            </a:br>
            <a:r>
              <a:rPr lang="tr-TR" sz="2000" dirty="0">
                <a:highlight>
                  <a:srgbClr val="00FFFF"/>
                </a:highlight>
                <a:latin typeface="Comic Sans MS" panose="030F0702030302020204" pitchFamily="66" charset="0"/>
              </a:rPr>
              <a:t>CERRAHİ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CA1B4B8-50E9-482D-B45D-1910DDEA3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1175"/>
          </a:xfrm>
          <a:noFill/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R0 rezeksiyon </a:t>
            </a:r>
            <a:r>
              <a:rPr lang="tr-TR" sz="2000" dirty="0" err="1">
                <a:latin typeface="Comic Sans MS" panose="030F0702030302020204" pitchFamily="66" charset="0"/>
              </a:rPr>
              <a:t>primer</a:t>
            </a:r>
            <a:r>
              <a:rPr lang="tr-TR" sz="2000" dirty="0">
                <a:latin typeface="Comic Sans MS" panose="030F0702030302020204" pitchFamily="66" charset="0"/>
              </a:rPr>
              <a:t> hedef ( </a:t>
            </a:r>
            <a:r>
              <a:rPr lang="tr-TR" sz="2000" dirty="0" err="1">
                <a:latin typeface="Comic Sans MS" panose="030F0702030302020204" pitchFamily="66" charset="0"/>
              </a:rPr>
              <a:t>rezektabl</a:t>
            </a:r>
            <a:r>
              <a:rPr lang="tr-TR" sz="2000" dirty="0">
                <a:latin typeface="Comic Sans MS" panose="030F0702030302020204" pitchFamily="66" charset="0"/>
              </a:rPr>
              <a:t> hastaların %60-80’ i)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Pankreas başı </a:t>
            </a:r>
            <a:r>
              <a:rPr lang="tr-TR" sz="2000" dirty="0" err="1">
                <a:latin typeface="Comic Sans MS" panose="030F0702030302020204" pitchFamily="66" charset="0"/>
              </a:rPr>
              <a:t>tm</a:t>
            </a:r>
            <a:r>
              <a:rPr lang="tr-TR" sz="2000" dirty="0">
                <a:latin typeface="Comic Sans MS" panose="030F0702030302020204" pitchFamily="66" charset="0"/>
              </a:rPr>
              <a:t> &gt;&gt; </a:t>
            </a:r>
            <a:r>
              <a:rPr lang="tr-TR" sz="2000" dirty="0" err="1">
                <a:latin typeface="Comic Sans MS" panose="030F0702030302020204" pitchFamily="66" charset="0"/>
              </a:rPr>
              <a:t>pankreatikoduodenektomi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latin typeface="Comic Sans MS" panose="030F0702030302020204" pitchFamily="66" charset="0"/>
              </a:rPr>
              <a:t>whipple</a:t>
            </a:r>
            <a:r>
              <a:rPr lang="tr-TR" sz="2000" dirty="0">
                <a:latin typeface="Comic Sans MS" panose="030F0702030302020204" pitchFamily="66" charset="0"/>
              </a:rPr>
              <a:t> prosedürü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Gövde ve kuyruk </a:t>
            </a:r>
            <a:r>
              <a:rPr lang="tr-TR" sz="2000" dirty="0" err="1">
                <a:latin typeface="Comic Sans MS" panose="030F0702030302020204" pitchFamily="66" charset="0"/>
              </a:rPr>
              <a:t>tm</a:t>
            </a:r>
            <a:r>
              <a:rPr lang="tr-TR" sz="2000" dirty="0">
                <a:latin typeface="Comic Sans MS" panose="030F0702030302020204" pitchFamily="66" charset="0"/>
              </a:rPr>
              <a:t> &gt;&gt;</a:t>
            </a:r>
            <a:r>
              <a:rPr lang="tr-TR" sz="2000" dirty="0" err="1">
                <a:latin typeface="Comic Sans MS" panose="030F0702030302020204" pitchFamily="66" charset="0"/>
              </a:rPr>
              <a:t>distal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pankreatektomi</a:t>
            </a:r>
            <a:r>
              <a:rPr lang="tr-TR" sz="2000" dirty="0">
                <a:latin typeface="Comic Sans MS" panose="030F0702030302020204" pitchFamily="66" charset="0"/>
              </a:rPr>
              <a:t>+ en </a:t>
            </a:r>
            <a:r>
              <a:rPr lang="tr-TR" sz="2000" dirty="0" err="1">
                <a:latin typeface="Comic Sans MS" panose="030F0702030302020204" pitchFamily="66" charset="0"/>
              </a:rPr>
              <a:t>bloc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splenektomi</a:t>
            </a: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4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20095C7-9C78-4F76-94F1-BBFCE5CC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77D7006-9F10-4109-9F83-AA82446C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93BB27E-001B-4BC6-86F1-2EC344CB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7214F1B-1273-4817-A853-1E04120D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highlight>
                  <a:srgbClr val="C0C0C0"/>
                </a:highlight>
              </a:rPr>
              <a:t>Cerrahi adayların seçiminde EMRS </a:t>
            </a:r>
            <a:r>
              <a:rPr lang="tr-TR" sz="2000" dirty="0" err="1">
                <a:highlight>
                  <a:srgbClr val="C0C0C0"/>
                </a:highlight>
              </a:rPr>
              <a:t>skorlaması</a:t>
            </a:r>
            <a:r>
              <a:rPr lang="tr-TR" sz="2000" dirty="0">
                <a:highlight>
                  <a:srgbClr val="C0C0C0"/>
                </a:highlight>
              </a:rPr>
              <a:t>.(</a:t>
            </a:r>
            <a:r>
              <a:rPr lang="tr-TR" sz="2000" dirty="0" err="1">
                <a:highlight>
                  <a:srgbClr val="C0C0C0"/>
                </a:highlight>
              </a:rPr>
              <a:t>Early</a:t>
            </a:r>
            <a:r>
              <a:rPr lang="tr-TR" sz="2000" dirty="0">
                <a:highlight>
                  <a:srgbClr val="C0C0C0"/>
                </a:highlight>
              </a:rPr>
              <a:t> </a:t>
            </a:r>
            <a:r>
              <a:rPr lang="tr-TR" sz="2000" dirty="0" err="1">
                <a:highlight>
                  <a:srgbClr val="C0C0C0"/>
                </a:highlight>
              </a:rPr>
              <a:t>Mortality</a:t>
            </a:r>
            <a:r>
              <a:rPr lang="tr-TR" sz="2000" dirty="0">
                <a:highlight>
                  <a:srgbClr val="C0C0C0"/>
                </a:highlight>
              </a:rPr>
              <a:t> Risk </a:t>
            </a:r>
            <a:r>
              <a:rPr lang="tr-TR" sz="2000" dirty="0" err="1">
                <a:highlight>
                  <a:srgbClr val="C0C0C0"/>
                </a:highlight>
              </a:rPr>
              <a:t>Score</a:t>
            </a:r>
            <a:r>
              <a:rPr lang="tr-TR" sz="2000" dirty="0">
                <a:highlight>
                  <a:srgbClr val="C0C0C0"/>
                </a:highlight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800" dirty="0">
                <a:latin typeface="Comic Sans MS" panose="030F0702030302020204" pitchFamily="66" charset="0"/>
              </a:rPr>
              <a:t>&gt;75 yaş, </a:t>
            </a:r>
            <a:r>
              <a:rPr lang="tr-TR" sz="1800" dirty="0" err="1">
                <a:latin typeface="Comic Sans MS" panose="030F0702030302020204" pitchFamily="66" charset="0"/>
              </a:rPr>
              <a:t>tm</a:t>
            </a:r>
            <a:r>
              <a:rPr lang="tr-TR" sz="1800" dirty="0">
                <a:latin typeface="Comic Sans MS" panose="030F0702030302020204" pitchFamily="66" charset="0"/>
              </a:rPr>
              <a:t> boyutu &gt;= 3 cm , kötü </a:t>
            </a:r>
            <a:r>
              <a:rPr lang="tr-TR" sz="1800" dirty="0" err="1">
                <a:latin typeface="Comic Sans MS" panose="030F0702030302020204" pitchFamily="66" charset="0"/>
              </a:rPr>
              <a:t>diferansiasyon</a:t>
            </a:r>
            <a:r>
              <a:rPr lang="tr-TR" sz="1800" dirty="0">
                <a:latin typeface="Comic Sans MS" panose="030F0702030302020204" pitchFamily="66" charset="0"/>
              </a:rPr>
              <a:t> , </a:t>
            </a:r>
            <a:r>
              <a:rPr lang="tr-TR" sz="1800" dirty="0" err="1">
                <a:latin typeface="Comic Sans MS" panose="030F0702030302020204" pitchFamily="66" charset="0"/>
              </a:rPr>
              <a:t>komorbid</a:t>
            </a:r>
            <a:r>
              <a:rPr lang="tr-TR" sz="1800" dirty="0">
                <a:latin typeface="Comic Sans MS" panose="030F0702030302020204" pitchFamily="66" charset="0"/>
              </a:rPr>
              <a:t> ( </a:t>
            </a:r>
            <a:r>
              <a:rPr lang="tr-TR" sz="1800" dirty="0" err="1">
                <a:latin typeface="Comic Sans MS" panose="030F0702030302020204" pitchFamily="66" charset="0"/>
              </a:rPr>
              <a:t>KAH,KOAH,Demans</a:t>
            </a:r>
            <a:r>
              <a:rPr lang="tr-TR" sz="1800" dirty="0">
                <a:latin typeface="Comic Sans MS" panose="030F0702030302020204" pitchFamily="66" charset="0"/>
              </a:rPr>
              <a:t>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800" dirty="0">
                <a:latin typeface="Comic Sans MS" panose="030F0702030302020204" pitchFamily="66" charset="0"/>
              </a:rPr>
              <a:t>Bu faktörlerin varlığında post-</a:t>
            </a:r>
            <a:r>
              <a:rPr lang="tr-TR" sz="1800" dirty="0" err="1">
                <a:latin typeface="Comic Sans MS" panose="030F0702030302020204" pitchFamily="66" charset="0"/>
              </a:rPr>
              <a:t>operatif</a:t>
            </a:r>
            <a:r>
              <a:rPr lang="tr-TR" sz="1800" dirty="0">
                <a:latin typeface="Comic Sans MS" panose="030F0702030302020204" pitchFamily="66" charset="0"/>
              </a:rPr>
              <a:t> komplikasyon riski yüksek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highlight>
                  <a:srgbClr val="C0C0C0"/>
                </a:highlight>
              </a:rPr>
              <a:t>Bir diğer </a:t>
            </a:r>
            <a:r>
              <a:rPr lang="tr-TR" sz="2000" dirty="0" err="1">
                <a:highlight>
                  <a:srgbClr val="C0C0C0"/>
                </a:highlight>
              </a:rPr>
              <a:t>prognostik</a:t>
            </a:r>
            <a:r>
              <a:rPr lang="tr-TR" sz="2000" dirty="0">
                <a:highlight>
                  <a:srgbClr val="C0C0C0"/>
                </a:highlight>
              </a:rPr>
              <a:t> cerrahi </a:t>
            </a:r>
            <a:r>
              <a:rPr lang="tr-TR" sz="2000" dirty="0" err="1">
                <a:highlight>
                  <a:srgbClr val="C0C0C0"/>
                </a:highlight>
              </a:rPr>
              <a:t>skorlama</a:t>
            </a:r>
            <a:r>
              <a:rPr lang="tr-TR" sz="2000" dirty="0">
                <a:highlight>
                  <a:srgbClr val="C0C0C0"/>
                </a:highlight>
              </a:rPr>
              <a:t> : </a:t>
            </a:r>
            <a:r>
              <a:rPr lang="tr-TR" sz="2000" dirty="0" err="1">
                <a:highlight>
                  <a:srgbClr val="C0C0C0"/>
                </a:highlight>
              </a:rPr>
              <a:t>Botsis</a:t>
            </a:r>
            <a:r>
              <a:rPr lang="tr-TR" sz="2000" dirty="0">
                <a:highlight>
                  <a:srgbClr val="C0C0C0"/>
                </a:highlight>
              </a:rPr>
              <a:t> </a:t>
            </a:r>
            <a:r>
              <a:rPr lang="tr-TR" sz="2000" dirty="0" err="1">
                <a:highlight>
                  <a:srgbClr val="C0C0C0"/>
                </a:highlight>
              </a:rPr>
              <a:t>skorlaması</a:t>
            </a:r>
            <a:r>
              <a:rPr lang="tr-TR" sz="2000" dirty="0">
                <a:highlight>
                  <a:srgbClr val="C0C0C0"/>
                </a:highlight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800" dirty="0">
                <a:latin typeface="Comic Sans MS" panose="030F0702030302020204" pitchFamily="66" charset="0"/>
              </a:rPr>
              <a:t>Yaş, tümör </a:t>
            </a:r>
            <a:r>
              <a:rPr lang="tr-TR" sz="1800" dirty="0" err="1">
                <a:latin typeface="Comic Sans MS" panose="030F0702030302020204" pitchFamily="66" charset="0"/>
              </a:rPr>
              <a:t>diferansiasyonu</a:t>
            </a:r>
            <a:r>
              <a:rPr lang="tr-TR" sz="1800" dirty="0">
                <a:latin typeface="Comic Sans MS" panose="030F0702030302020204" pitchFamily="66" charset="0"/>
              </a:rPr>
              <a:t>, tümör boyutu ,serum ALP, albümin ve ca19-9 düzeyi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91975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87569"/>
            <a:ext cx="11523783" cy="633046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81354" y="1690688"/>
            <a:ext cx="11523783" cy="7125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79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1E830C6-643B-405F-81DF-F86C6FC13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  </a:t>
            </a:r>
            <a:r>
              <a:rPr lang="tr-TR" sz="2600" b="1" dirty="0">
                <a:latin typeface="Comic Sans MS" panose="030F0702030302020204" pitchFamily="66" charset="0"/>
              </a:rPr>
              <a:t>EPİDEMİYOLOJİ</a:t>
            </a: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err="1">
                <a:latin typeface="Comic Sans MS" panose="030F0702030302020204" pitchFamily="66" charset="0"/>
              </a:rPr>
              <a:t>İnsidans</a:t>
            </a:r>
            <a:r>
              <a:rPr lang="tr-TR" sz="2000" dirty="0">
                <a:latin typeface="Comic Sans MS" panose="030F0702030302020204" pitchFamily="66" charset="0"/>
              </a:rPr>
              <a:t>: 5,6:100000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Kanser ilişkili ölümlerde 4. sırada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En sık tanı konulan kanserlerden 12. sırada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Pankreas gövde ve kuyruk tümörlerine göre pankreas başı tümörlerinde </a:t>
            </a:r>
            <a:r>
              <a:rPr lang="tr-TR" sz="2000" dirty="0" err="1">
                <a:latin typeface="Comic Sans MS" panose="030F0702030302020204" pitchFamily="66" charset="0"/>
              </a:rPr>
              <a:t>prognoz</a:t>
            </a:r>
            <a:r>
              <a:rPr lang="tr-TR" sz="2000" dirty="0">
                <a:latin typeface="Comic Sans MS" panose="030F0702030302020204" pitchFamily="66" charset="0"/>
              </a:rPr>
              <a:t> daha iyi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Ortalama tanı yaşı : 72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7237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4A97294-46B1-4B7E-8FC5-75B1EE1C6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440"/>
            <a:ext cx="10515600" cy="5577523"/>
          </a:xfrm>
        </p:spPr>
        <p:txBody>
          <a:bodyPr/>
          <a:lstStyle/>
          <a:p>
            <a:pPr marL="0" indent="0">
              <a:buNone/>
            </a:pPr>
            <a:r>
              <a:rPr lang="tr-TR" b="1" i="1" dirty="0">
                <a:latin typeface="Comic Sans MS" panose="030F0702030302020204" pitchFamily="66" charset="0"/>
              </a:rPr>
              <a:t>Cerrahi ilişkili </a:t>
            </a:r>
            <a:r>
              <a:rPr lang="tr-TR" b="1" i="1" dirty="0" err="1">
                <a:latin typeface="Comic Sans MS" panose="030F0702030302020204" pitchFamily="66" charset="0"/>
              </a:rPr>
              <a:t>prognostik</a:t>
            </a:r>
            <a:r>
              <a:rPr lang="tr-TR" b="1" i="1" dirty="0">
                <a:latin typeface="Comic Sans MS" panose="030F0702030302020204" pitchFamily="66" charset="0"/>
              </a:rPr>
              <a:t> faktörler</a:t>
            </a:r>
          </a:p>
          <a:p>
            <a:pPr marL="0" indent="0">
              <a:buNone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Pozitif lenf </a:t>
            </a:r>
            <a:r>
              <a:rPr lang="tr-TR" dirty="0" err="1">
                <a:latin typeface="Comic Sans MS" panose="030F0702030302020204" pitchFamily="66" charset="0"/>
              </a:rPr>
              <a:t>nodu</a:t>
            </a:r>
            <a:r>
              <a:rPr lang="tr-TR" dirty="0">
                <a:latin typeface="Comic Sans MS" panose="030F0702030302020204" pitchFamily="66" charset="0"/>
              </a:rPr>
              <a:t> oranı ( LNR)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Tümör boyutu ( &lt;2m </a:t>
            </a:r>
            <a:r>
              <a:rPr lang="tr-TR" dirty="0" err="1">
                <a:latin typeface="Comic Sans MS" panose="030F0702030302020204" pitchFamily="66" charset="0"/>
              </a:rPr>
              <a:t>prognoz</a:t>
            </a:r>
            <a:r>
              <a:rPr lang="tr-TR" dirty="0">
                <a:latin typeface="Comic Sans MS" panose="030F0702030302020204" pitchFamily="66" charset="0"/>
              </a:rPr>
              <a:t> daha iyi )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>
                <a:latin typeface="Comic Sans MS" panose="030F0702030302020204" pitchFamily="66" charset="0"/>
              </a:rPr>
              <a:t>Diferansiasyon</a:t>
            </a:r>
            <a:endParaRPr lang="tr-TR" dirty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tr-TR" dirty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Cerrahi sınır durumu ( 2-3 mm </a:t>
            </a:r>
            <a:r>
              <a:rPr lang="tr-TR" dirty="0" err="1">
                <a:latin typeface="Comic Sans MS" panose="030F0702030302020204" pitchFamily="66" charset="0"/>
              </a:rPr>
              <a:t>close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marjin</a:t>
            </a:r>
            <a:r>
              <a:rPr lang="tr-TR" dirty="0">
                <a:latin typeface="Comic Sans MS" panose="030F0702030302020204" pitchFamily="66" charset="0"/>
              </a:rPr>
              <a:t> ile R1 rezeksiyon arasında </a:t>
            </a:r>
            <a:r>
              <a:rPr lang="tr-TR" dirty="0" err="1">
                <a:latin typeface="Comic Sans MS" panose="030F0702030302020204" pitchFamily="66" charset="0"/>
              </a:rPr>
              <a:t>sağkalım</a:t>
            </a:r>
            <a:r>
              <a:rPr lang="tr-TR" dirty="0">
                <a:latin typeface="Comic Sans MS" panose="030F0702030302020204" pitchFamily="66" charset="0"/>
              </a:rPr>
              <a:t> farkı yok , bu nedenle sadece R0 rezeksiyon yapılabilecek ise cerrahi yapılmalıdır. </a:t>
            </a:r>
            <a:r>
              <a:rPr lang="tr-TR" dirty="0" err="1">
                <a:latin typeface="Comic Sans MS" panose="030F0702030302020204" pitchFamily="66" charset="0"/>
              </a:rPr>
              <a:t>Clear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marjin</a:t>
            </a:r>
            <a:r>
              <a:rPr lang="tr-TR" dirty="0">
                <a:latin typeface="Comic Sans MS" panose="030F0702030302020204" pitchFamily="66" charset="0"/>
              </a:rPr>
              <a:t> ≥5mm )</a:t>
            </a:r>
          </a:p>
        </p:txBody>
      </p:sp>
    </p:spTree>
    <p:extLst>
      <p:ext uri="{BB962C8B-B14F-4D97-AF65-F5344CB8AC3E}">
        <p14:creationId xmlns:p14="http://schemas.microsoft.com/office/powerpoint/2010/main" val="141885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7854DEE-AD45-4938-BDBA-C63D333B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highlight>
                  <a:srgbClr val="00FFFF"/>
                </a:highlight>
                <a:latin typeface="Comic Sans MS" panose="030F0702030302020204" pitchFamily="66" charset="0"/>
              </a:rPr>
              <a:t>ADJUVAN KEMORADYOTERAPİ/KEMOTERAPİ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D030F46D-D6A1-4083-83DE-E0AFF1517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51001"/>
            <a:ext cx="10236200" cy="1777999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F7F57CBA-5F31-49A1-8B5C-D416A5A6CBFA}"/>
              </a:ext>
            </a:extLst>
          </p:cNvPr>
          <p:cNvSpPr txBox="1"/>
          <p:nvPr/>
        </p:nvSpPr>
        <p:spPr>
          <a:xfrm>
            <a:off x="1107440" y="4185920"/>
            <a:ext cx="10692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Pankreas kanserinde </a:t>
            </a:r>
            <a:r>
              <a:rPr lang="tr-TR" dirty="0" err="1"/>
              <a:t>adjuvan</a:t>
            </a:r>
            <a:r>
              <a:rPr lang="tr-TR" dirty="0"/>
              <a:t> radyoterapinin belirgin faydası gösterilse de optimal </a:t>
            </a:r>
            <a:r>
              <a:rPr lang="tr-TR" dirty="0" err="1"/>
              <a:t>adjuvan</a:t>
            </a:r>
            <a:r>
              <a:rPr lang="tr-TR" dirty="0"/>
              <a:t> rejim konusunda</a:t>
            </a:r>
          </a:p>
          <a:p>
            <a:r>
              <a:rPr lang="tr-TR" dirty="0"/>
              <a:t>      henüz kesin bir karara varılmamıştır.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Teorik olarak </a:t>
            </a:r>
            <a:r>
              <a:rPr lang="tr-TR" dirty="0" err="1"/>
              <a:t>adjuvan</a:t>
            </a:r>
            <a:r>
              <a:rPr lang="tr-TR" dirty="0"/>
              <a:t> </a:t>
            </a:r>
            <a:r>
              <a:rPr lang="tr-TR" dirty="0" err="1"/>
              <a:t>kemoradyoterapi</a:t>
            </a:r>
            <a:r>
              <a:rPr lang="tr-TR" dirty="0"/>
              <a:t> rejimi lokal </a:t>
            </a:r>
            <a:r>
              <a:rPr lang="tr-TR" dirty="0" err="1"/>
              <a:t>rekürrens</a:t>
            </a:r>
            <a:r>
              <a:rPr lang="tr-TR" dirty="0"/>
              <a:t> açısından yüksek riskli vakalarda uygulanmalıdır.</a:t>
            </a:r>
          </a:p>
          <a:p>
            <a:r>
              <a:rPr lang="tr-TR" dirty="0"/>
              <a:t>      ( pozitif </a:t>
            </a:r>
            <a:r>
              <a:rPr lang="tr-TR" dirty="0" err="1"/>
              <a:t>marjin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1178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623BDDC-11D5-4EFD-971A-4DFF4553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74D9E35-139F-4DD4-B9C9-7D4610AB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3F55BBF-FDB2-4600-A6C6-548FB610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FD15128B-36EA-4718-AD77-A8F75D1AB952}"/>
              </a:ext>
            </a:extLst>
          </p:cNvPr>
          <p:cNvSpPr/>
          <p:nvPr/>
        </p:nvSpPr>
        <p:spPr>
          <a:xfrm>
            <a:off x="172720" y="1690688"/>
            <a:ext cx="11369040" cy="747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3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CCBFA56-B466-4A7F-A8A1-C03BF181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B1DA4F7-6352-48FB-969E-87C9A3AE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7F93AF1E-AB9D-44BC-B517-85401CFB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6A66ED46-E9E4-4C13-B441-FBFEF7C4A664}"/>
              </a:ext>
            </a:extLst>
          </p:cNvPr>
          <p:cNvSpPr/>
          <p:nvPr/>
        </p:nvSpPr>
        <p:spPr>
          <a:xfrm>
            <a:off x="1432560" y="2286000"/>
            <a:ext cx="2275840" cy="3312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152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E26DEF6-B64D-4ABD-B903-BD4D1EB5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Comic Sans MS" panose="030F0702030302020204" pitchFamily="66" charset="0"/>
              </a:rPr>
              <a:t>SBRT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1D97215-BBAE-4604-AF92-C543BD74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82648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000" dirty="0">
                <a:latin typeface="Comic Sans MS" panose="030F0702030302020204" pitchFamily="66" charset="0"/>
              </a:rPr>
              <a:t> Genellikle </a:t>
            </a:r>
            <a:r>
              <a:rPr lang="tr-TR" sz="2000" dirty="0" err="1">
                <a:latin typeface="Comic Sans MS" panose="030F0702030302020204" pitchFamily="66" charset="0"/>
              </a:rPr>
              <a:t>unrezektabl</a:t>
            </a:r>
            <a:r>
              <a:rPr lang="tr-TR" sz="2000" dirty="0">
                <a:latin typeface="Comic Sans MS" panose="030F0702030302020204" pitchFamily="66" charset="0"/>
              </a:rPr>
              <a:t> pankreas kanserinde uygulanmaktadır.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Comic Sans MS" panose="030F0702030302020204" pitchFamily="66" charset="0"/>
              </a:rPr>
              <a:t>Adjuvan</a:t>
            </a:r>
            <a:r>
              <a:rPr lang="tr-TR" sz="2000" dirty="0">
                <a:latin typeface="Comic Sans MS" panose="030F0702030302020204" pitchFamily="66" charset="0"/>
              </a:rPr>
              <a:t> tedavide SBRT yakın veya pozitif </a:t>
            </a:r>
            <a:r>
              <a:rPr lang="tr-TR" sz="2000" dirty="0" err="1">
                <a:latin typeface="Comic Sans MS" panose="030F0702030302020204" pitchFamily="66" charset="0"/>
              </a:rPr>
              <a:t>marjinli</a:t>
            </a:r>
            <a:r>
              <a:rPr lang="tr-TR" sz="2000" dirty="0">
                <a:latin typeface="Comic Sans MS" panose="030F0702030302020204" pitchFamily="66" charset="0"/>
              </a:rPr>
              <a:t> hastada iyi sonuçlar sağlamıştır.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>
                <a:latin typeface="Comic Sans MS" panose="030F0702030302020204" pitchFamily="66" charset="0"/>
              </a:rPr>
              <a:t>24Gy/1fr veya 30Gy/3fr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049501F-F4B5-4873-8CF9-09CA366F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6286823" cy="274969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6096848A-7FA4-4A2D-BB11-36A187FB4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022" y="4003040"/>
            <a:ext cx="4228777" cy="21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77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E2D5A37-1F30-4AD8-AC73-CCAD103D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0"/>
            <a:ext cx="1044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16ADC50-1AA8-4543-BEF1-16258260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F2B4AF5-471E-4E63-9B69-CE014860D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30F6FF7-4841-4F90-8957-29FB8B8DC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FC186C4-B220-4320-A9DD-4DAAB8002AA2}"/>
              </a:ext>
            </a:extLst>
          </p:cNvPr>
          <p:cNvSpPr/>
          <p:nvPr/>
        </p:nvSpPr>
        <p:spPr>
          <a:xfrm>
            <a:off x="0" y="4033520"/>
            <a:ext cx="6096000" cy="66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243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756CB04-9FCF-4007-98B8-EEBDD28F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6F64054-7A0C-4387-A528-AF5727D7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21A416C9-90EF-447F-ACFF-72FD1A6B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D4D318F-2D14-4478-9088-950E739B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highlight>
                  <a:srgbClr val="00FFFF"/>
                </a:highlight>
                <a:latin typeface="Comic Sans MS" panose="030F0702030302020204" pitchFamily="66" charset="0"/>
              </a:rPr>
              <a:t>METASTATİK HASTALIK VE PALYASYON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F6273AC-3F30-4019-A2E7-507CB9439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dirty="0"/>
              <a:t>First-</a:t>
            </a:r>
            <a:r>
              <a:rPr lang="tr-TR" sz="2000" dirty="0" err="1"/>
              <a:t>line</a:t>
            </a:r>
            <a:r>
              <a:rPr lang="tr-TR" sz="2000" dirty="0"/>
              <a:t> FOLFİRİNOX ve GEM/NP( </a:t>
            </a:r>
            <a:r>
              <a:rPr lang="tr-TR" sz="2000" dirty="0" err="1"/>
              <a:t>gemsitabin</a:t>
            </a:r>
            <a:r>
              <a:rPr lang="tr-TR" sz="2000" dirty="0"/>
              <a:t> ,</a:t>
            </a:r>
            <a:r>
              <a:rPr lang="tr-TR" sz="2000" dirty="0" err="1"/>
              <a:t>nivolumab,paklitaksel</a:t>
            </a:r>
            <a:r>
              <a:rPr lang="tr-TR" sz="2000" dirty="0"/>
              <a:t>)&gt;&gt; PS iyi ise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err="1"/>
              <a:t>Metastatik</a:t>
            </a:r>
            <a:r>
              <a:rPr lang="tr-TR" sz="2000" dirty="0"/>
              <a:t> hastalıkta kalıtsal faktörler varlığında (BRCA-PALB2 mut)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                                        </a:t>
            </a:r>
            <a:r>
              <a:rPr lang="tr-TR" sz="2000" dirty="0" err="1"/>
              <a:t>Gemsitabin-sisplatin</a:t>
            </a:r>
            <a:r>
              <a:rPr lang="tr-TR" sz="2000" dirty="0"/>
              <a:t> öneriliyor.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/>
              <a:t>Palyatif radyoterapide EBRT  vs. SBRT , </a:t>
            </a:r>
            <a:r>
              <a:rPr lang="tr-TR" sz="2000" dirty="0" err="1"/>
              <a:t>primer</a:t>
            </a:r>
            <a:r>
              <a:rPr lang="tr-TR" sz="2000" dirty="0"/>
              <a:t> </a:t>
            </a:r>
            <a:r>
              <a:rPr lang="tr-TR" sz="2000" dirty="0" err="1"/>
              <a:t>endpointi</a:t>
            </a:r>
            <a:r>
              <a:rPr lang="tr-TR" sz="2000" dirty="0"/>
              <a:t> ağrı kontrolü olan çalışma sayısı sınırlı.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xmlns="" id="{D5DCE079-AE7B-4241-A34C-76CEC0F9B2C9}"/>
              </a:ext>
            </a:extLst>
          </p:cNvPr>
          <p:cNvSpPr/>
          <p:nvPr/>
        </p:nvSpPr>
        <p:spPr>
          <a:xfrm>
            <a:off x="3931920" y="2885440"/>
            <a:ext cx="335280" cy="396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xmlns="" id="{7A7AF355-9A81-4B1E-8536-7A364C2B6D5E}"/>
              </a:ext>
            </a:extLst>
          </p:cNvPr>
          <p:cNvCxnSpPr/>
          <p:nvPr/>
        </p:nvCxnSpPr>
        <p:spPr>
          <a:xfrm flipH="1">
            <a:off x="2915920" y="3992880"/>
            <a:ext cx="721360" cy="701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54E81E6D-AFCE-4D55-B021-D2A8A49E57C9}"/>
              </a:ext>
            </a:extLst>
          </p:cNvPr>
          <p:cNvSpPr txBox="1"/>
          <p:nvPr/>
        </p:nvSpPr>
        <p:spPr>
          <a:xfrm>
            <a:off x="1351280" y="4856480"/>
            <a:ext cx="224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50.4Gy -61.2Gy+ GEM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48C3082A-E1A5-486F-BA77-4F9DD79A1F56}"/>
              </a:ext>
            </a:extLst>
          </p:cNvPr>
          <p:cNvCxnSpPr>
            <a:cxnSpLocks/>
          </p:cNvCxnSpPr>
          <p:nvPr/>
        </p:nvCxnSpPr>
        <p:spPr>
          <a:xfrm>
            <a:off x="4734560" y="3992880"/>
            <a:ext cx="629920" cy="701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CA0E7252-0523-4000-8852-8DF115496371}"/>
              </a:ext>
            </a:extLst>
          </p:cNvPr>
          <p:cNvSpPr txBox="1"/>
          <p:nvPr/>
        </p:nvSpPr>
        <p:spPr>
          <a:xfrm>
            <a:off x="5140960" y="5041146"/>
            <a:ext cx="2393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25Gy/5fr (GTV+2-3mm)</a:t>
            </a:r>
          </a:p>
          <a:p>
            <a:r>
              <a:rPr lang="tr-TR" dirty="0"/>
              <a:t>33Gy/5fr +GEM &gt;&gt;LUPC</a:t>
            </a:r>
          </a:p>
        </p:txBody>
      </p:sp>
    </p:spTree>
    <p:extLst>
      <p:ext uri="{BB962C8B-B14F-4D97-AF65-F5344CB8AC3E}">
        <p14:creationId xmlns:p14="http://schemas.microsoft.com/office/powerpoint/2010/main" val="2191264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DAB6F70-F3BA-4C2A-BBC5-089A43DA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gency FB" panose="020B0503020202020204" pitchFamily="34" charset="0"/>
              </a:rPr>
              <a:t>RADYOTERAPİ TEKNİKLERİ VE DOKU TOLERANSI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21F663D-DE56-4352-967C-D4A8B649B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/>
              <a:t>SİMÜLASYON VE TEDAVİ PLANLAMASI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165A0689-0E6C-4F08-A264-112AF5FD1549}"/>
              </a:ext>
            </a:extLst>
          </p:cNvPr>
          <p:cNvSpPr txBox="1"/>
          <p:nvPr/>
        </p:nvSpPr>
        <p:spPr>
          <a:xfrm>
            <a:off x="744214" y="2570133"/>
            <a:ext cx="10703571" cy="4201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Simülasyon CT si  daha iyi bir </a:t>
            </a:r>
            <a:r>
              <a:rPr lang="tr-TR" dirty="0" err="1">
                <a:latin typeface="Comic Sans MS" panose="030F0702030302020204" pitchFamily="66" charset="0"/>
              </a:rPr>
              <a:t>konturlama</a:t>
            </a:r>
            <a:r>
              <a:rPr lang="tr-TR" dirty="0">
                <a:latin typeface="Comic Sans MS" panose="030F0702030302020204" pitchFamily="66" charset="0"/>
              </a:rPr>
              <a:t> için uygun şartlarda </a:t>
            </a:r>
            <a:r>
              <a:rPr lang="tr-TR" dirty="0" err="1">
                <a:latin typeface="Comic Sans MS" panose="030F0702030302020204" pitchFamily="66" charset="0"/>
              </a:rPr>
              <a:t>IV+oral</a:t>
            </a:r>
            <a:r>
              <a:rPr lang="tr-TR" dirty="0">
                <a:latin typeface="Comic Sans MS" panose="030F0702030302020204" pitchFamily="66" charset="0"/>
              </a:rPr>
              <a:t> kontrast ile çekilmelidir.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err="1">
                <a:latin typeface="Comic Sans MS" panose="030F0702030302020204" pitchFamily="66" charset="0"/>
              </a:rPr>
              <a:t>Supin</a:t>
            </a:r>
            <a:r>
              <a:rPr lang="tr-TR" dirty="0">
                <a:latin typeface="Comic Sans MS" panose="030F0702030302020204" pitchFamily="66" charset="0"/>
              </a:rPr>
              <a:t> pozisyonda 2-3 mm </a:t>
            </a:r>
            <a:r>
              <a:rPr lang="tr-TR" dirty="0" err="1">
                <a:latin typeface="Comic Sans MS" panose="030F0702030302020204" pitchFamily="66" charset="0"/>
              </a:rPr>
              <a:t>lik</a:t>
            </a:r>
            <a:r>
              <a:rPr lang="tr-TR" dirty="0">
                <a:latin typeface="Comic Sans MS" panose="030F0702030302020204" pitchFamily="66" charset="0"/>
              </a:rPr>
              <a:t> kesitlerle görüntü alınmalıdır.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Tarama karinadan </a:t>
            </a:r>
            <a:r>
              <a:rPr lang="tr-TR" dirty="0" err="1">
                <a:latin typeface="Comic Sans MS" panose="030F0702030302020204" pitchFamily="66" charset="0"/>
              </a:rPr>
              <a:t>krista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iliaka</a:t>
            </a:r>
            <a:r>
              <a:rPr lang="tr-TR" dirty="0">
                <a:latin typeface="Comic Sans MS" panose="030F0702030302020204" pitchFamily="66" charset="0"/>
              </a:rPr>
              <a:t> ya kadar olmalıdır.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ENI </a:t>
            </a:r>
            <a:r>
              <a:rPr lang="tr-TR" dirty="0" err="1">
                <a:latin typeface="Comic Sans MS" panose="030F0702030302020204" pitchFamily="66" charset="0"/>
              </a:rPr>
              <a:t>adjuvan</a:t>
            </a:r>
            <a:r>
              <a:rPr lang="tr-TR" dirty="0">
                <a:latin typeface="Comic Sans MS" panose="030F0702030302020204" pitchFamily="66" charset="0"/>
              </a:rPr>
              <a:t> tedaide sıklıkla kullanılmakta fakat ; </a:t>
            </a:r>
            <a:r>
              <a:rPr lang="tr-TR" dirty="0" err="1">
                <a:latin typeface="Comic Sans MS" panose="030F0702030302020204" pitchFamily="66" charset="0"/>
              </a:rPr>
              <a:t>neoadjuvan</a:t>
            </a:r>
            <a:r>
              <a:rPr lang="tr-TR" dirty="0">
                <a:latin typeface="Comic Sans MS" panose="030F0702030302020204" pitchFamily="66" charset="0"/>
              </a:rPr>
              <a:t> ,</a:t>
            </a:r>
            <a:r>
              <a:rPr lang="tr-TR" dirty="0" err="1">
                <a:latin typeface="Comic Sans MS" panose="030F0702030302020204" pitchFamily="66" charset="0"/>
              </a:rPr>
              <a:t>borderline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rezektabl</a:t>
            </a:r>
            <a:r>
              <a:rPr lang="tr-TR" dirty="0">
                <a:latin typeface="Comic Sans MS" panose="030F0702030302020204" pitchFamily="66" charset="0"/>
              </a:rPr>
              <a:t> ve LUPC de 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Comic Sans MS" panose="030F0702030302020204" pitchFamily="66" charset="0"/>
              </a:rPr>
              <a:t>      ENI tartışmalı bir konudur.</a:t>
            </a:r>
          </a:p>
          <a:p>
            <a:pPr>
              <a:lnSpc>
                <a:spcPct val="150000"/>
              </a:lnSpc>
            </a:pP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err="1">
                <a:latin typeface="Comic Sans MS" panose="030F0702030302020204" pitchFamily="66" charset="0"/>
              </a:rPr>
              <a:t>Gross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tm+ln</a:t>
            </a:r>
            <a:r>
              <a:rPr lang="tr-TR" dirty="0">
                <a:latin typeface="Comic Sans MS" panose="030F0702030302020204" pitchFamily="66" charset="0"/>
              </a:rPr>
              <a:t> =GTV , GTV+5-15 mm =CTV, CTV+5-20mm=PTV</a:t>
            </a:r>
          </a:p>
        </p:txBody>
      </p:sp>
    </p:spTree>
    <p:extLst>
      <p:ext uri="{BB962C8B-B14F-4D97-AF65-F5344CB8AC3E}">
        <p14:creationId xmlns:p14="http://schemas.microsoft.com/office/powerpoint/2010/main" val="200220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11C7CAD-D699-4467-AC85-EBC8E54C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ETYOLOJİ</a:t>
            </a: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Sigara ile risk iki kat daha fazla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err="1">
                <a:latin typeface="Comic Sans MS" panose="030F0702030302020204" pitchFamily="66" charset="0"/>
              </a:rPr>
              <a:t>Obezite</a:t>
            </a:r>
            <a:r>
              <a:rPr lang="tr-TR" sz="2000" dirty="0">
                <a:latin typeface="Comic Sans MS" panose="030F0702030302020204" pitchFamily="66" charset="0"/>
              </a:rPr>
              <a:t>, DM, yaş, 0 dışı kan grubu, alkol, ileri yaş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%10 </a:t>
            </a:r>
            <a:r>
              <a:rPr lang="tr-TR" sz="2000" dirty="0" err="1">
                <a:latin typeface="Comic Sans MS" panose="030F0702030302020204" pitchFamily="66" charset="0"/>
              </a:rPr>
              <a:t>herediter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BRCA 1-2, CDKN2A/p16, STK11, MLH1 VE MSH2 ,PRSS1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009058BD-8AA9-47DC-9707-99B17B3D593F}"/>
              </a:ext>
            </a:extLst>
          </p:cNvPr>
          <p:cNvCxnSpPr/>
          <p:nvPr/>
        </p:nvCxnSpPr>
        <p:spPr>
          <a:xfrm>
            <a:off x="1645920" y="4155440"/>
            <a:ext cx="0" cy="792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F8DC90F1-2102-40F8-82FF-21FCEF2F70B0}"/>
              </a:ext>
            </a:extLst>
          </p:cNvPr>
          <p:cNvSpPr txBox="1"/>
          <p:nvPr/>
        </p:nvSpPr>
        <p:spPr>
          <a:xfrm>
            <a:off x="838200" y="4978400"/>
            <a:ext cx="1732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/>
              <a:t>Hereditary</a:t>
            </a:r>
            <a:r>
              <a:rPr lang="tr-TR" sz="1600" dirty="0"/>
              <a:t> </a:t>
            </a:r>
            <a:r>
              <a:rPr lang="tr-TR" sz="1600" dirty="0" err="1"/>
              <a:t>Breast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Ovarian</a:t>
            </a:r>
            <a:r>
              <a:rPr lang="tr-TR" sz="1600" dirty="0"/>
              <a:t> </a:t>
            </a:r>
            <a:r>
              <a:rPr lang="tr-TR" sz="1600" dirty="0" err="1"/>
              <a:t>Cancer</a:t>
            </a:r>
            <a:r>
              <a:rPr lang="tr-TR" sz="1600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18A99E75-0F54-46BF-A0A8-010E3CA690AB}"/>
              </a:ext>
            </a:extLst>
          </p:cNvPr>
          <p:cNvSpPr txBox="1"/>
          <p:nvPr/>
        </p:nvSpPr>
        <p:spPr>
          <a:xfrm>
            <a:off x="2120290" y="4393625"/>
            <a:ext cx="2515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err="1"/>
              <a:t>Familial</a:t>
            </a:r>
            <a:r>
              <a:rPr lang="tr-TR" sz="1600" dirty="0"/>
              <a:t> </a:t>
            </a:r>
            <a:r>
              <a:rPr lang="tr-TR" sz="1600" dirty="0" err="1"/>
              <a:t>Atypical</a:t>
            </a:r>
            <a:r>
              <a:rPr lang="tr-TR" sz="1600" dirty="0"/>
              <a:t> </a:t>
            </a:r>
            <a:r>
              <a:rPr lang="tr-TR" sz="1600" dirty="0" err="1"/>
              <a:t>Melanoma</a:t>
            </a:r>
            <a:r>
              <a:rPr lang="tr-TR" sz="1600" dirty="0"/>
              <a:t> </a:t>
            </a:r>
          </a:p>
          <a:p>
            <a:pPr algn="ctr"/>
            <a:r>
              <a:rPr lang="tr-TR" sz="1600" dirty="0" err="1"/>
              <a:t>Mole</a:t>
            </a:r>
            <a:r>
              <a:rPr lang="tr-TR" sz="1600" dirty="0"/>
              <a:t> </a:t>
            </a:r>
            <a:r>
              <a:rPr lang="tr-TR" sz="1600" dirty="0" err="1"/>
              <a:t>Syndrome</a:t>
            </a:r>
            <a:endParaRPr lang="tr-TR" sz="1600" dirty="0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xmlns="" id="{6CC98817-9060-43BF-B776-E09B5574343D}"/>
              </a:ext>
            </a:extLst>
          </p:cNvPr>
          <p:cNvCxnSpPr/>
          <p:nvPr/>
        </p:nvCxnSpPr>
        <p:spPr>
          <a:xfrm>
            <a:off x="3220720" y="4155440"/>
            <a:ext cx="0" cy="238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A7B7C3C0-8E2B-40CB-AE0D-93BEA7FA249D}"/>
              </a:ext>
            </a:extLst>
          </p:cNvPr>
          <p:cNvSpPr txBox="1"/>
          <p:nvPr/>
        </p:nvSpPr>
        <p:spPr>
          <a:xfrm>
            <a:off x="3891733" y="5741561"/>
            <a:ext cx="2223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/>
              <a:t>Peutz-Jeghers</a:t>
            </a:r>
            <a:r>
              <a:rPr lang="tr-TR" sz="1600" dirty="0"/>
              <a:t> </a:t>
            </a:r>
            <a:r>
              <a:rPr lang="tr-TR" sz="1600" dirty="0" err="1"/>
              <a:t>Syndrome</a:t>
            </a:r>
            <a:endParaRPr lang="tr-TR" sz="1600" dirty="0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xmlns="" id="{4473BCEE-2D3E-4B10-8ED0-8D24B0EE8DE6}"/>
              </a:ext>
            </a:extLst>
          </p:cNvPr>
          <p:cNvCxnSpPr/>
          <p:nvPr/>
        </p:nvCxnSpPr>
        <p:spPr>
          <a:xfrm>
            <a:off x="4612863" y="4155440"/>
            <a:ext cx="0" cy="1402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1A180F2E-86C2-4E2F-A1DD-5AA6D62A5568}"/>
              </a:ext>
            </a:extLst>
          </p:cNvPr>
          <p:cNvSpPr txBox="1"/>
          <p:nvPr/>
        </p:nvSpPr>
        <p:spPr>
          <a:xfrm>
            <a:off x="5476240" y="478536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HNPCC</a:t>
            </a: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xmlns="" id="{87D583E6-823B-4A65-81C8-5A415AD9D5BB}"/>
              </a:ext>
            </a:extLst>
          </p:cNvPr>
          <p:cNvCxnSpPr>
            <a:endCxn id="13" idx="0"/>
          </p:cNvCxnSpPr>
          <p:nvPr/>
        </p:nvCxnSpPr>
        <p:spPr>
          <a:xfrm>
            <a:off x="5897990" y="4155440"/>
            <a:ext cx="1" cy="629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xmlns="" id="{0D317615-4F87-4A97-AD58-A651F3E7854A}"/>
              </a:ext>
            </a:extLst>
          </p:cNvPr>
          <p:cNvSpPr txBox="1"/>
          <p:nvPr/>
        </p:nvSpPr>
        <p:spPr>
          <a:xfrm>
            <a:off x="6096000" y="5263460"/>
            <a:ext cx="23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Hereditary</a:t>
            </a:r>
            <a:r>
              <a:rPr lang="tr-TR" dirty="0"/>
              <a:t> </a:t>
            </a:r>
            <a:r>
              <a:rPr lang="tr-TR" dirty="0" err="1"/>
              <a:t>Pancreatitis</a:t>
            </a:r>
            <a:endParaRPr lang="tr-TR" dirty="0"/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xmlns="" id="{9CAD6539-46B0-41A4-8D43-C1DD3753C784}"/>
              </a:ext>
            </a:extLst>
          </p:cNvPr>
          <p:cNvCxnSpPr/>
          <p:nvPr/>
        </p:nvCxnSpPr>
        <p:spPr>
          <a:xfrm>
            <a:off x="7203440" y="4155440"/>
            <a:ext cx="0" cy="9992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54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6B01BC5B-A803-4D13-8153-EE3B82DB791A}"/>
              </a:ext>
            </a:extLst>
          </p:cNvPr>
          <p:cNvSpPr txBox="1"/>
          <p:nvPr/>
        </p:nvSpPr>
        <p:spPr>
          <a:xfrm>
            <a:off x="1524000" y="1046480"/>
            <a:ext cx="8402320" cy="5551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latin typeface="Comic Sans MS" panose="030F0702030302020204" pitchFamily="66" charset="0"/>
              </a:rPr>
              <a:t>Tümör hareketi başlıca </a:t>
            </a:r>
            <a:r>
              <a:rPr lang="tr-TR" sz="1800" dirty="0" err="1">
                <a:latin typeface="Comic Sans MS" panose="030F0702030302020204" pitchFamily="66" charset="0"/>
              </a:rPr>
              <a:t>interfraksiyonel</a:t>
            </a:r>
            <a:r>
              <a:rPr lang="tr-TR" sz="1800" dirty="0">
                <a:latin typeface="Comic Sans MS" panose="030F0702030302020204" pitchFamily="66" charset="0"/>
              </a:rPr>
              <a:t> ve </a:t>
            </a:r>
            <a:r>
              <a:rPr lang="tr-TR" sz="1800" dirty="0" err="1">
                <a:latin typeface="Comic Sans MS" panose="030F0702030302020204" pitchFamily="66" charset="0"/>
              </a:rPr>
              <a:t>intrafraksiyonel</a:t>
            </a:r>
            <a:r>
              <a:rPr lang="tr-TR" sz="1800" dirty="0">
                <a:latin typeface="Comic Sans MS" panose="030F0702030302020204" pitchFamily="66" charset="0"/>
              </a:rPr>
              <a:t> olmaktadır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800" dirty="0" err="1">
                <a:latin typeface="Comic Sans MS" panose="030F0702030302020204" pitchFamily="66" charset="0"/>
              </a:rPr>
              <a:t>İnterfraksiyonel</a:t>
            </a:r>
            <a:r>
              <a:rPr lang="tr-TR" sz="1800" dirty="0">
                <a:latin typeface="Comic Sans MS" panose="030F0702030302020204" pitchFamily="66" charset="0"/>
              </a:rPr>
              <a:t> &gt;&gt; set-</a:t>
            </a:r>
            <a:r>
              <a:rPr lang="tr-TR" sz="1800" dirty="0" err="1">
                <a:latin typeface="Comic Sans MS" panose="030F0702030302020204" pitchFamily="66" charset="0"/>
              </a:rPr>
              <a:t>up</a:t>
            </a:r>
            <a:r>
              <a:rPr lang="tr-TR" sz="1800" dirty="0">
                <a:latin typeface="Comic Sans MS" panose="030F0702030302020204" pitchFamily="66" charset="0"/>
              </a:rPr>
              <a:t> hataları , </a:t>
            </a:r>
            <a:r>
              <a:rPr lang="tr-TR" sz="1800" dirty="0" err="1">
                <a:latin typeface="Comic Sans MS" panose="030F0702030302020204" pitchFamily="66" charset="0"/>
              </a:rPr>
              <a:t>intrafraksiyonel</a:t>
            </a:r>
            <a:r>
              <a:rPr lang="tr-TR" sz="1800" dirty="0">
                <a:latin typeface="Comic Sans MS" panose="030F0702030302020204" pitchFamily="66" charset="0"/>
              </a:rPr>
              <a:t> &gt;&gt;solunum hareketi ve barsak/mide </a:t>
            </a:r>
            <a:r>
              <a:rPr lang="tr-TR" sz="1800" dirty="0" err="1">
                <a:latin typeface="Comic Sans MS" panose="030F0702030302020204" pitchFamily="66" charset="0"/>
              </a:rPr>
              <a:t>distansiyonu</a:t>
            </a:r>
            <a:r>
              <a:rPr lang="tr-TR" sz="1800" dirty="0">
                <a:latin typeface="Comic Sans MS" panose="030F0702030302020204" pitchFamily="66" charset="0"/>
              </a:rPr>
              <a:t> yoluyla olmaktadır.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latin typeface="Comic Sans MS" panose="030F0702030302020204" pitchFamily="66" charset="0"/>
              </a:rPr>
              <a:t>İki türlü yaklaşım var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tr-TR" sz="1800" dirty="0" err="1">
                <a:latin typeface="Comic Sans MS" panose="030F0702030302020204" pitchFamily="66" charset="0"/>
              </a:rPr>
              <a:t>Abdominal</a:t>
            </a:r>
            <a:r>
              <a:rPr lang="tr-TR" sz="1800" dirty="0">
                <a:latin typeface="Comic Sans MS" panose="030F0702030302020204" pitchFamily="66" charset="0"/>
              </a:rPr>
              <a:t> kompresyon /</a:t>
            </a:r>
            <a:r>
              <a:rPr lang="tr-TR" sz="1800" dirty="0" err="1">
                <a:latin typeface="Comic Sans MS" panose="030F0702030302020204" pitchFamily="66" charset="0"/>
              </a:rPr>
              <a:t>breath-hold</a:t>
            </a:r>
            <a:r>
              <a:rPr lang="tr-TR" sz="1800" dirty="0">
                <a:latin typeface="Comic Sans MS" panose="030F0702030302020204" pitchFamily="66" charset="0"/>
              </a:rPr>
              <a:t> tekniği)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tr-TR" sz="1800" dirty="0">
                <a:latin typeface="Comic Sans MS" panose="030F0702030302020204" pitchFamily="66" charset="0"/>
              </a:rPr>
              <a:t>Tümör hareketini izleme ( </a:t>
            </a:r>
            <a:r>
              <a:rPr lang="tr-TR" sz="1800" dirty="0" err="1">
                <a:latin typeface="Comic Sans MS" panose="030F0702030302020204" pitchFamily="66" charset="0"/>
              </a:rPr>
              <a:t>tracking</a:t>
            </a:r>
            <a:r>
              <a:rPr lang="tr-TR" sz="1800" dirty="0">
                <a:latin typeface="Comic Sans MS" panose="030F0702030302020204" pitchFamily="66" charset="0"/>
              </a:rPr>
              <a:t>/</a:t>
            </a:r>
            <a:r>
              <a:rPr lang="tr-TR" sz="1800" dirty="0" err="1">
                <a:latin typeface="Comic Sans MS" panose="030F0702030302020204" pitchFamily="66" charset="0"/>
              </a:rPr>
              <a:t>gating</a:t>
            </a:r>
            <a:r>
              <a:rPr lang="tr-TR" sz="1800" dirty="0">
                <a:latin typeface="Comic Sans MS" panose="030F0702030302020204" pitchFamily="66" charset="0"/>
              </a:rPr>
              <a:t> )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800" dirty="0" err="1">
                <a:latin typeface="Comic Sans MS" panose="030F0702030302020204" pitchFamily="66" charset="0"/>
              </a:rPr>
              <a:t>Abdominal</a:t>
            </a:r>
            <a:r>
              <a:rPr lang="tr-TR" sz="1800" dirty="0">
                <a:latin typeface="Comic Sans MS" panose="030F0702030302020204" pitchFamily="66" charset="0"/>
              </a:rPr>
              <a:t> kompresyonda risk </a:t>
            </a:r>
            <a:r>
              <a:rPr lang="tr-TR" sz="1800" dirty="0" err="1">
                <a:latin typeface="Comic Sans MS" panose="030F0702030302020204" pitchFamily="66" charset="0"/>
              </a:rPr>
              <a:t>altınaki</a:t>
            </a:r>
            <a:r>
              <a:rPr lang="tr-TR" sz="1800" dirty="0">
                <a:latin typeface="Comic Sans MS" panose="030F0702030302020204" pitchFamily="66" charset="0"/>
              </a:rPr>
              <a:t> organların yer değişimine dikkat!!!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latin typeface="Comic Sans MS" panose="030F0702030302020204" pitchFamily="66" charset="0"/>
              </a:rPr>
              <a:t>Eğer solunum hareketi </a:t>
            </a:r>
            <a:r>
              <a:rPr lang="tr-TR" sz="1800" dirty="0">
                <a:highlight>
                  <a:srgbClr val="00FF00"/>
                </a:highlight>
                <a:latin typeface="Comic Sans MS" panose="030F0702030302020204" pitchFamily="66" charset="0"/>
              </a:rPr>
              <a:t>3 mm veya daha az ise </a:t>
            </a:r>
            <a:r>
              <a:rPr lang="tr-TR" sz="1800" dirty="0">
                <a:latin typeface="Comic Sans MS" panose="030F0702030302020204" pitchFamily="66" charset="0"/>
              </a:rPr>
              <a:t>hasta serbest solunum yapacak şekilde solunumun  0 ve %50 fazlarında  ITV oluşturularak da tedavi edilebilir.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E41F3DAB-E2D5-4723-8477-6EC960AA4766}"/>
              </a:ext>
            </a:extLst>
          </p:cNvPr>
          <p:cNvSpPr txBox="1"/>
          <p:nvPr/>
        </p:nvSpPr>
        <p:spPr>
          <a:xfrm>
            <a:off x="3322320" y="314797"/>
            <a:ext cx="435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MOTION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137858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8116588-C1EC-4BBA-AFFA-C690E526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EB55D53-3C1C-4505-B2B2-96ED71BB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C7FDC78D-3E9B-4E0C-A5D0-6ECE7D71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6" name="Yıldız: 5 Nokta 5">
            <a:extLst>
              <a:ext uri="{FF2B5EF4-FFF2-40B4-BE49-F238E27FC236}">
                <a16:creationId xmlns:a16="http://schemas.microsoft.com/office/drawing/2014/main" xmlns="" id="{FF889B19-0721-4B35-AD5A-902656870606}"/>
              </a:ext>
            </a:extLst>
          </p:cNvPr>
          <p:cNvSpPr/>
          <p:nvPr/>
        </p:nvSpPr>
        <p:spPr>
          <a:xfrm>
            <a:off x="1178560" y="3799840"/>
            <a:ext cx="508000" cy="508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133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B0E4479-BC26-4C09-94A4-CFD1EBDD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5933123"/>
          </a:xfrm>
        </p:spPr>
        <p:txBody>
          <a:bodyPr/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800" b="1" dirty="0"/>
              <a:t>DİNLEDİĞİNİZ İÇİN TEŞEKKÜR EDERİM .</a:t>
            </a:r>
          </a:p>
        </p:txBody>
      </p:sp>
    </p:spTree>
    <p:extLst>
      <p:ext uri="{BB962C8B-B14F-4D97-AF65-F5344CB8AC3E}">
        <p14:creationId xmlns:p14="http://schemas.microsoft.com/office/powerpoint/2010/main" val="281088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16F6018-CBE1-4628-A5D8-922F7CC0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40"/>
            <a:ext cx="10515600" cy="5679123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ERKEN TANI ,ÖNLEME</a:t>
            </a: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Sigarayı bırakma, alkol tüketiminde azalma, diyet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Erken tanıda </a:t>
            </a:r>
            <a:r>
              <a:rPr lang="tr-TR" sz="2000" dirty="0" err="1">
                <a:latin typeface="Comic Sans MS" panose="030F0702030302020204" pitchFamily="66" charset="0"/>
              </a:rPr>
              <a:t>Multidetector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Computed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Tomography</a:t>
            </a:r>
            <a:r>
              <a:rPr lang="tr-TR" sz="2000" dirty="0">
                <a:latin typeface="Comic Sans MS" panose="030F0702030302020204" pitchFamily="66" charset="0"/>
              </a:rPr>
              <a:t> (MDCT) önemli !!!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MDCT tanıda altın standart ( %95-100 </a:t>
            </a:r>
            <a:r>
              <a:rPr lang="tr-TR" sz="2000" dirty="0" err="1">
                <a:latin typeface="Comic Sans MS" panose="030F0702030302020204" pitchFamily="66" charset="0"/>
              </a:rPr>
              <a:t>sensitivite</a:t>
            </a:r>
            <a:r>
              <a:rPr lang="tr-TR" sz="2000" dirty="0">
                <a:latin typeface="Comic Sans MS" panose="030F0702030302020204" pitchFamily="66" charset="0"/>
              </a:rPr>
              <a:t> 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EUS tanıda önemli  fakat MDCT kadar DEĞİL.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095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257908"/>
            <a:ext cx="11347938" cy="6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rgbClr val="FF0000"/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45D9C37-9DC8-4FFC-91B4-0B2C4064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115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MOLEKÜLER BİYOLOJİ VE BİYOLOJİK ÖZELLİKLER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208A55-A362-4D2F-9709-6C005EBE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385"/>
            <a:ext cx="10515600" cy="27057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En sık </a:t>
            </a:r>
            <a:r>
              <a:rPr lang="tr-TR" sz="2000" dirty="0" err="1">
                <a:highlight>
                  <a:srgbClr val="FFFF00"/>
                </a:highlight>
                <a:latin typeface="Comic Sans MS" panose="030F0702030302020204" pitchFamily="66" charset="0"/>
              </a:rPr>
              <a:t>onkogen</a:t>
            </a:r>
            <a:r>
              <a:rPr lang="tr-TR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 mutasyonu KRAS mut. ( pankreas kanserli hastalarda &gt;%95)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Diğer </a:t>
            </a:r>
            <a:r>
              <a:rPr lang="tr-TR" sz="2000" dirty="0" err="1">
                <a:latin typeface="Comic Sans MS" panose="030F0702030302020204" pitchFamily="66" charset="0"/>
              </a:rPr>
              <a:t>onkogenler</a:t>
            </a:r>
            <a:r>
              <a:rPr lang="tr-TR" sz="2000" dirty="0">
                <a:latin typeface="Comic Sans MS" panose="030F0702030302020204" pitchFamily="66" charset="0"/>
              </a:rPr>
              <a:t> BRAF, C-MYC, MYB, AKT2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En sık </a:t>
            </a:r>
            <a:r>
              <a:rPr lang="tr-TR" sz="2000" dirty="0" err="1">
                <a:highlight>
                  <a:srgbClr val="FFFF00"/>
                </a:highlight>
                <a:latin typeface="Comic Sans MS" panose="030F0702030302020204" pitchFamily="66" charset="0"/>
              </a:rPr>
              <a:t>inaktive</a:t>
            </a:r>
            <a:r>
              <a:rPr lang="tr-TR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 olan tümör </a:t>
            </a:r>
            <a:r>
              <a:rPr lang="tr-TR" sz="2000" dirty="0" err="1">
                <a:highlight>
                  <a:srgbClr val="FFFF00"/>
                </a:highlight>
                <a:latin typeface="Comic Sans MS" panose="030F0702030302020204" pitchFamily="66" charset="0"/>
              </a:rPr>
              <a:t>supresor</a:t>
            </a:r>
            <a:r>
              <a:rPr lang="tr-TR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 gen CDKN2A/TP16 (%95)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Diğer tümör </a:t>
            </a:r>
            <a:r>
              <a:rPr lang="tr-TR" sz="2000" dirty="0" err="1">
                <a:latin typeface="Comic Sans MS" panose="030F0702030302020204" pitchFamily="66" charset="0"/>
              </a:rPr>
              <a:t>supresor</a:t>
            </a:r>
            <a:r>
              <a:rPr lang="tr-TR" sz="2000" dirty="0">
                <a:latin typeface="Comic Sans MS" panose="030F0702030302020204" pitchFamily="66" charset="0"/>
              </a:rPr>
              <a:t> genler TP53 ,SMAD4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ARID1A ,KMT2C,SF3B1 daha nadir genler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158E678D-335A-468D-9CE7-D61B06A8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5473"/>
            <a:ext cx="10515600" cy="26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6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837F9AB-39BA-4FA6-AA31-07AF8498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KLİNİK BULGULAR ,HASTA DEĞERLENDİRİLMESİ VE EVRELEME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CD35BFB-6ED9-4A90-94A6-06395765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Sıklıkla </a:t>
            </a:r>
            <a:r>
              <a:rPr lang="tr-TR" sz="2000" dirty="0" err="1">
                <a:latin typeface="Comic Sans MS" panose="030F0702030302020204" pitchFamily="66" charset="0"/>
              </a:rPr>
              <a:t>unrezektabl</a:t>
            </a:r>
            <a:r>
              <a:rPr lang="tr-TR" sz="2000" dirty="0">
                <a:latin typeface="Comic Sans MS" panose="030F0702030302020204" pitchFamily="66" charset="0"/>
              </a:rPr>
              <a:t> veya </a:t>
            </a:r>
            <a:r>
              <a:rPr lang="tr-TR" sz="2000" dirty="0" err="1">
                <a:latin typeface="Comic Sans MS" panose="030F0702030302020204" pitchFamily="66" charset="0"/>
              </a:rPr>
              <a:t>metastatik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hastaık</a:t>
            </a:r>
            <a:r>
              <a:rPr lang="tr-TR" sz="2000" dirty="0">
                <a:latin typeface="Comic Sans MS" panose="030F0702030302020204" pitchFamily="66" charset="0"/>
              </a:rPr>
              <a:t> şeklinde </a:t>
            </a:r>
            <a:r>
              <a:rPr lang="tr-TR" sz="2000" dirty="0" err="1">
                <a:latin typeface="Comic Sans MS" panose="030F0702030302020204" pitchFamily="66" charset="0"/>
              </a:rPr>
              <a:t>prezente</a:t>
            </a:r>
            <a:r>
              <a:rPr lang="tr-TR" sz="2000" dirty="0">
                <a:latin typeface="Comic Sans MS" panose="030F0702030302020204" pitchFamily="66" charset="0"/>
              </a:rPr>
              <a:t> olur.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Semptomlar tümör lokalizasyonuna göre değişir.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latin typeface="Comic Sans MS" panose="030F0702030302020204" pitchFamily="66" charset="0"/>
              </a:rPr>
              <a:t>Sarılık,hipokoli,yağlı</a:t>
            </a:r>
            <a:r>
              <a:rPr lang="tr-TR" sz="2000" dirty="0">
                <a:latin typeface="Comic Sans MS" panose="030F0702030302020204" pitchFamily="66" charset="0"/>
              </a:rPr>
              <a:t> dışkılama( </a:t>
            </a:r>
            <a:r>
              <a:rPr lang="tr-TR" sz="2000" dirty="0" err="1">
                <a:latin typeface="Comic Sans MS" panose="030F0702030302020204" pitchFamily="66" charset="0"/>
              </a:rPr>
              <a:t>baş,boyun,uncinate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proçes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tm</a:t>
            </a:r>
            <a:r>
              <a:rPr lang="tr-TR" sz="2000" dirty="0">
                <a:latin typeface="Comic Sans MS" panose="030F0702030302020204" pitchFamily="66" charset="0"/>
              </a:rPr>
              <a:t> 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Şiddetli sırt ağrısı ,sarılık (geç bulgu 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%25 hastada yeni başlangıçlı DM 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Laboratuvar : </a:t>
            </a:r>
            <a:r>
              <a:rPr lang="tr-TR" sz="2000" dirty="0" err="1">
                <a:latin typeface="Comic Sans MS" panose="030F0702030302020204" pitchFamily="66" charset="0"/>
              </a:rPr>
              <a:t>bilirubin</a:t>
            </a:r>
            <a:r>
              <a:rPr lang="tr-TR" sz="2000" dirty="0">
                <a:latin typeface="Comic Sans MS" panose="030F0702030302020204" pitchFamily="66" charset="0"/>
              </a:rPr>
              <a:t> ,AST,ALT,GGT,ALP ,CA19-9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xmlns="" id="{1479D781-DDCC-4F3C-B9AC-830D9AD5371A}"/>
              </a:ext>
            </a:extLst>
          </p:cNvPr>
          <p:cNvSpPr/>
          <p:nvPr/>
        </p:nvSpPr>
        <p:spPr>
          <a:xfrm rot="10800000">
            <a:off x="7233920" y="5560854"/>
            <a:ext cx="274320" cy="294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58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B609EA94-DE08-48CE-BBFB-9C53703BF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7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52FC281B-AFB6-4E3E-8191-A2B2C98A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289040" cy="682751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70908037-C993-444A-A140-CDF57DBC2C16}"/>
              </a:ext>
            </a:extLst>
          </p:cNvPr>
          <p:cNvSpPr txBox="1"/>
          <p:nvPr/>
        </p:nvSpPr>
        <p:spPr>
          <a:xfrm>
            <a:off x="6675120" y="1940560"/>
            <a:ext cx="5151120" cy="25423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/>
              <a:t>AJCC her ne kadar </a:t>
            </a:r>
            <a:r>
              <a:rPr lang="tr-TR" dirty="0" err="1"/>
              <a:t>evrelemede</a:t>
            </a:r>
            <a:r>
              <a:rPr lang="tr-TR" dirty="0"/>
              <a:t> kullanılsa da </a:t>
            </a:r>
          </a:p>
          <a:p>
            <a:pPr algn="ctr">
              <a:lnSpc>
                <a:spcPct val="150000"/>
              </a:lnSpc>
            </a:pPr>
            <a:r>
              <a:rPr lang="tr-TR" dirty="0" err="1"/>
              <a:t>rezektabl,borderline</a:t>
            </a:r>
            <a:r>
              <a:rPr lang="tr-TR" dirty="0"/>
              <a:t> </a:t>
            </a:r>
            <a:r>
              <a:rPr lang="tr-TR" dirty="0" err="1"/>
              <a:t>rezektabl</a:t>
            </a:r>
            <a:r>
              <a:rPr lang="tr-TR" dirty="0"/>
              <a:t> ve </a:t>
            </a:r>
            <a:r>
              <a:rPr lang="tr-TR" dirty="0" err="1"/>
              <a:t>unrezektabl</a:t>
            </a:r>
            <a:endParaRPr lang="tr-TR" dirty="0"/>
          </a:p>
          <a:p>
            <a:pPr algn="ctr">
              <a:lnSpc>
                <a:spcPct val="150000"/>
              </a:lnSpc>
            </a:pPr>
            <a:r>
              <a:rPr lang="tr-TR" dirty="0" err="1"/>
              <a:t>metastatik</a:t>
            </a:r>
            <a:r>
              <a:rPr lang="tr-TR" dirty="0"/>
              <a:t> hastalık tedavi kararını vermede                daha etkili.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err="1"/>
              <a:t>Rezektabilite</a:t>
            </a:r>
            <a:r>
              <a:rPr lang="tr-TR" dirty="0"/>
              <a:t> </a:t>
            </a:r>
            <a:r>
              <a:rPr lang="tr-TR" dirty="0" err="1"/>
              <a:t>metastatik</a:t>
            </a:r>
            <a:r>
              <a:rPr lang="tr-TR" dirty="0"/>
              <a:t> hastalık olup olmadığına ve büyük damar </a:t>
            </a:r>
            <a:r>
              <a:rPr lang="tr-TR" dirty="0" err="1"/>
              <a:t>invazyonu</a:t>
            </a:r>
            <a:r>
              <a:rPr lang="tr-TR" dirty="0"/>
              <a:t> durumuna bağlıdır.</a:t>
            </a:r>
          </a:p>
        </p:txBody>
      </p:sp>
    </p:spTree>
    <p:extLst>
      <p:ext uri="{BB962C8B-B14F-4D97-AF65-F5344CB8AC3E}">
        <p14:creationId xmlns:p14="http://schemas.microsoft.com/office/powerpoint/2010/main" val="359548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791</Words>
  <Application>Microsoft Office PowerPoint</Application>
  <PresentationFormat>Geniş ekran</PresentationFormat>
  <Paragraphs>144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Agency FB</vt:lpstr>
      <vt:lpstr>Arial</vt:lpstr>
      <vt:lpstr>Calibri</vt:lpstr>
      <vt:lpstr>Calibri Light</vt:lpstr>
      <vt:lpstr>Comic Sans MS</vt:lpstr>
      <vt:lpstr>Wingdings</vt:lpstr>
      <vt:lpstr>Office Teması</vt:lpstr>
      <vt:lpstr>PANKREAS KANSERİ</vt:lpstr>
      <vt:lpstr>PowerPoint Sunusu</vt:lpstr>
      <vt:lpstr>PowerPoint Sunusu</vt:lpstr>
      <vt:lpstr>PowerPoint Sunusu</vt:lpstr>
      <vt:lpstr>PowerPoint Sunusu</vt:lpstr>
      <vt:lpstr>MOLEKÜLER BİYOLOJİ VE BİYOLOJİK ÖZELLİKLER </vt:lpstr>
      <vt:lpstr>KLİNİK BULGULAR ,HASTA DEĞERLENDİRİLMESİ VE EVRELEME </vt:lpstr>
      <vt:lpstr>PowerPoint Sunusu</vt:lpstr>
      <vt:lpstr>PowerPoint Sunusu</vt:lpstr>
      <vt:lpstr>PowerPoint Sunusu</vt:lpstr>
      <vt:lpstr>TEDAVİ</vt:lpstr>
      <vt:lpstr>NEOADJUVAN TEDAVİ</vt:lpstr>
      <vt:lpstr>PowerPoint Sunusu</vt:lpstr>
      <vt:lpstr>PowerPoint Sunusu</vt:lpstr>
      <vt:lpstr>PowerPoint Sunusu</vt:lpstr>
      <vt:lpstr>  CERRAHİ</vt:lpstr>
      <vt:lpstr>PowerPoint Sunusu</vt:lpstr>
      <vt:lpstr>PowerPoint Sunusu</vt:lpstr>
      <vt:lpstr>PowerPoint Sunusu</vt:lpstr>
      <vt:lpstr>PowerPoint Sunusu</vt:lpstr>
      <vt:lpstr>ADJUVAN KEMORADYOTERAPİ/KEMOTERAPİ </vt:lpstr>
      <vt:lpstr>PowerPoint Sunusu</vt:lpstr>
      <vt:lpstr>PowerPoint Sunusu</vt:lpstr>
      <vt:lpstr>SBRT </vt:lpstr>
      <vt:lpstr>PowerPoint Sunusu</vt:lpstr>
      <vt:lpstr>PowerPoint Sunusu</vt:lpstr>
      <vt:lpstr>PowerPoint Sunusu</vt:lpstr>
      <vt:lpstr>METASTATİK HASTALIK VE PALYASYON</vt:lpstr>
      <vt:lpstr>RADYOTERAPİ TEKNİKLERİ VE DOKU TOLERANSI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PANKREAS KANSERİ</dc:title>
  <dc:creator>emre</dc:creator>
  <cp:lastModifiedBy>baytuna</cp:lastModifiedBy>
  <cp:revision>22</cp:revision>
  <dcterms:created xsi:type="dcterms:W3CDTF">2022-02-21T16:55:27Z</dcterms:created>
  <dcterms:modified xsi:type="dcterms:W3CDTF">2022-03-08T10:00:38Z</dcterms:modified>
</cp:coreProperties>
</file>