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9" r:id="rId4"/>
    <p:sldId id="258" r:id="rId5"/>
    <p:sldId id="280" r:id="rId6"/>
    <p:sldId id="259" r:id="rId7"/>
    <p:sldId id="281" r:id="rId8"/>
    <p:sldId id="260" r:id="rId9"/>
    <p:sldId id="261" r:id="rId10"/>
    <p:sldId id="282" r:id="rId11"/>
    <p:sldId id="262" r:id="rId12"/>
    <p:sldId id="277" r:id="rId13"/>
    <p:sldId id="283" r:id="rId14"/>
    <p:sldId id="263" r:id="rId15"/>
    <p:sldId id="264" r:id="rId16"/>
    <p:sldId id="265" r:id="rId17"/>
    <p:sldId id="266" r:id="rId18"/>
    <p:sldId id="267" r:id="rId19"/>
    <p:sldId id="268" r:id="rId20"/>
    <p:sldId id="269" r:id="rId21"/>
    <p:sldId id="271" r:id="rId22"/>
    <p:sldId id="270" r:id="rId23"/>
    <p:sldId id="272" r:id="rId24"/>
    <p:sldId id="284" r:id="rId25"/>
    <p:sldId id="273" r:id="rId26"/>
    <p:sldId id="274" r:id="rId27"/>
    <p:sldId id="278" r:id="rId28"/>
    <p:sldId id="276" r:id="rId29"/>
    <p:sldId id="285" r:id="rId3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C3D734-3D66-4085-A7E3-1BE380F61435}" v="460" dt="2022-03-01T17:14:19.749"/>
    <p1510:client id="{81456C56-03BF-4D7E-9E3A-4F540967C944}" v="841" dt="2022-03-02T18:54:43.9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5" autoAdjust="0"/>
    <p:restoredTop sz="94660"/>
  </p:normalViewPr>
  <p:slideViewPr>
    <p:cSldViewPr snapToGrid="0">
      <p:cViewPr varScale="1">
        <p:scale>
          <a:sx n="75" d="100"/>
          <a:sy n="75" d="100"/>
        </p:scale>
        <p:origin x="52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microsoft.com/office/2015/10/relationships/revisionInfo" Target="revisionInfo.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E2072480-10DA-4FB4-BEAE-2A1DEA90F248}" type="datetimeFigureOut">
              <a:rPr lang="tr-TR" smtClean="0"/>
              <a:t>03.03.2022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3440994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2072480-10DA-4FB4-BEAE-2A1DEA90F248}" type="datetimeFigureOut">
              <a:rPr lang="tr-TR" smtClean="0"/>
              <a:t>03.03.2022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847874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2072480-10DA-4FB4-BEAE-2A1DEA90F248}" type="datetimeFigureOut">
              <a:rPr lang="tr-TR" smtClean="0"/>
              <a:t>03.03.2022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804856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2072480-10DA-4FB4-BEAE-2A1DEA90F248}" type="datetimeFigureOut">
              <a:rPr lang="tr-TR" smtClean="0"/>
              <a:t>03.03.2022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3944319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E2072480-10DA-4FB4-BEAE-2A1DEA90F248}" type="datetimeFigureOut">
              <a:rPr lang="tr-TR" smtClean="0"/>
              <a:t>03.03.2022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1196833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E2072480-10DA-4FB4-BEAE-2A1DEA90F248}" type="datetimeFigureOut">
              <a:rPr lang="tr-TR" smtClean="0"/>
              <a:t>03.03.2022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3652797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E2072480-10DA-4FB4-BEAE-2A1DEA90F248}" type="datetimeFigureOut">
              <a:rPr lang="tr-TR" smtClean="0"/>
              <a:t>03.03.2022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846744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E2072480-10DA-4FB4-BEAE-2A1DEA90F248}" type="datetimeFigureOut">
              <a:rPr lang="tr-TR" smtClean="0"/>
              <a:t>03.03.2022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2861482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E2072480-10DA-4FB4-BEAE-2A1DEA90F248}" type="datetimeFigureOut">
              <a:rPr lang="tr-TR" smtClean="0"/>
              <a:t>03.03.2022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4199817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E2072480-10DA-4FB4-BEAE-2A1DEA90F248}" type="datetimeFigureOut">
              <a:rPr lang="tr-TR" smtClean="0"/>
              <a:t>03.03.2022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2700913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E2072480-10DA-4FB4-BEAE-2A1DEA90F248}" type="datetimeFigureOut">
              <a:rPr lang="tr-TR" smtClean="0"/>
              <a:t>03.03.2022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818175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072480-10DA-4FB4-BEAE-2A1DEA90F248}" type="datetimeFigureOut">
              <a:rPr lang="tr-TR" smtClean="0"/>
              <a:t>03.03.2022</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0A84BC-3F9E-4B08-9743-FC4E27FA5126}" type="slidenum">
              <a:rPr lang="tr-TR" smtClean="0"/>
              <a:t>‹#›</a:t>
            </a:fld>
            <a:endParaRPr lang="tr-TR"/>
          </a:p>
        </p:txBody>
      </p:sp>
    </p:spTree>
    <p:extLst>
      <p:ext uri="{BB962C8B-B14F-4D97-AF65-F5344CB8AC3E}">
        <p14:creationId xmlns:p14="http://schemas.microsoft.com/office/powerpoint/2010/main" val="3712468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rmAutofit/>
          </a:bodyPr>
          <a:lstStyle/>
          <a:p>
            <a:endParaRPr lang="tr-TR" dirty="0">
              <a:cs typeface="Calibri Light"/>
            </a:endParaRPr>
          </a:p>
        </p:txBody>
      </p:sp>
      <p:sp>
        <p:nvSpPr>
          <p:cNvPr id="3" name="Alt Başlık 2"/>
          <p:cNvSpPr>
            <a:spLocks noGrp="1"/>
          </p:cNvSpPr>
          <p:nvPr>
            <p:ph type="subTitle" idx="1"/>
          </p:nvPr>
        </p:nvSpPr>
        <p:spPr/>
        <p:txBody>
          <a:bodyPr/>
          <a:lstStyle/>
          <a:p>
            <a:endParaRPr lang="tr-TR"/>
          </a:p>
        </p:txBody>
      </p:sp>
      <p:pic>
        <p:nvPicPr>
          <p:cNvPr id="4" name="Resim 4" descr="metin içeren bir resim&#10;&#10;Açıklama otomatik olarak oluşturuldu">
            <a:extLst>
              <a:ext uri="{FF2B5EF4-FFF2-40B4-BE49-F238E27FC236}">
                <a16:creationId xmlns:a16="http://schemas.microsoft.com/office/drawing/2014/main" id="{6DD8669E-E865-4CA8-AFB2-9BF15DA0FDA0}"/>
              </a:ext>
            </a:extLst>
          </p:cNvPr>
          <p:cNvPicPr>
            <a:picLocks noChangeAspect="1"/>
          </p:cNvPicPr>
          <p:nvPr/>
        </p:nvPicPr>
        <p:blipFill rotWithShape="1">
          <a:blip r:embed="rId2"/>
          <a:srcRect l="15977" t="4304" r="15835" b="253"/>
          <a:stretch/>
        </p:blipFill>
        <p:spPr>
          <a:xfrm>
            <a:off x="76136" y="933"/>
            <a:ext cx="11471180" cy="6747386"/>
          </a:xfrm>
          <a:prstGeom prst="rect">
            <a:avLst/>
          </a:prstGeom>
        </p:spPr>
      </p:pic>
    </p:spTree>
    <p:extLst>
      <p:ext uri="{BB962C8B-B14F-4D97-AF65-F5344CB8AC3E}">
        <p14:creationId xmlns:p14="http://schemas.microsoft.com/office/powerpoint/2010/main" val="16744258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E45A0D7-F34B-4CF6-B6B2-E77756E1AB1B}"/>
              </a:ext>
            </a:extLst>
          </p:cNvPr>
          <p:cNvSpPr>
            <a:spLocks noGrp="1"/>
          </p:cNvSpPr>
          <p:nvPr>
            <p:ph type="title"/>
          </p:nvPr>
        </p:nvSpPr>
        <p:spPr/>
        <p:txBody>
          <a:bodyPr/>
          <a:lstStyle/>
          <a:p>
            <a:r>
              <a:rPr lang="tr-TR" dirty="0">
                <a:ea typeface="+mj-lt"/>
                <a:cs typeface="+mj-lt"/>
              </a:rPr>
              <a:t>MATERYAL VE METOD </a:t>
            </a:r>
            <a:endParaRPr lang="tr-TR" dirty="0"/>
          </a:p>
        </p:txBody>
      </p:sp>
      <p:sp>
        <p:nvSpPr>
          <p:cNvPr id="3" name="İçerik Yer Tutucusu 2">
            <a:extLst>
              <a:ext uri="{FF2B5EF4-FFF2-40B4-BE49-F238E27FC236}">
                <a16:creationId xmlns:a16="http://schemas.microsoft.com/office/drawing/2014/main" id="{56EC9CF3-553C-4716-895F-D0475D61C6E6}"/>
              </a:ext>
            </a:extLst>
          </p:cNvPr>
          <p:cNvSpPr>
            <a:spLocks noGrp="1"/>
          </p:cNvSpPr>
          <p:nvPr>
            <p:ph idx="1"/>
          </p:nvPr>
        </p:nvSpPr>
        <p:spPr/>
        <p:txBody>
          <a:bodyPr/>
          <a:lstStyle/>
          <a:p>
            <a:r>
              <a:rPr lang="tr-TR" dirty="0" err="1">
                <a:ea typeface="+mn-lt"/>
                <a:cs typeface="+mn-lt"/>
              </a:rPr>
              <a:t>EMR'den</a:t>
            </a:r>
            <a:r>
              <a:rPr lang="tr-TR" dirty="0">
                <a:ea typeface="+mn-lt"/>
                <a:cs typeface="+mn-lt"/>
              </a:rPr>
              <a:t> çıkarılan birincil veri,  RT sırasında ve </a:t>
            </a:r>
            <a:r>
              <a:rPr lang="tr-TR" dirty="0" err="1">
                <a:ea typeface="+mn-lt"/>
                <a:cs typeface="+mn-lt"/>
              </a:rPr>
              <a:t>RT'nin</a:t>
            </a:r>
            <a:r>
              <a:rPr lang="tr-TR" dirty="0">
                <a:ea typeface="+mn-lt"/>
                <a:cs typeface="+mn-lt"/>
              </a:rPr>
              <a:t> tamamlanma tarihinden sonraki 30 gün boyunca herhangi bir planlanmamış hastaneye yatış idi</a:t>
            </a:r>
          </a:p>
          <a:p>
            <a:r>
              <a:rPr lang="tr-TR" dirty="0">
                <a:ea typeface="+mn-lt"/>
                <a:cs typeface="+mn-lt"/>
              </a:rPr>
              <a:t>Planlı hastaneye yatışlar, örneğin, kanser cerrahisi için beklenen yatışlar planlanmış bir hastaneye yatış olarak kategorize edilmedi. </a:t>
            </a:r>
          </a:p>
          <a:p>
            <a:r>
              <a:rPr lang="tr-TR" dirty="0" err="1">
                <a:ea typeface="+mn-lt"/>
                <a:cs typeface="+mn-lt"/>
              </a:rPr>
              <a:t>EMR'den</a:t>
            </a:r>
            <a:r>
              <a:rPr lang="tr-TR" dirty="0">
                <a:ea typeface="+mn-lt"/>
                <a:cs typeface="+mn-lt"/>
              </a:rPr>
              <a:t> çıkarılan ikincil sonuç  tüm nedenlerden </a:t>
            </a:r>
            <a:r>
              <a:rPr lang="tr-TR" dirty="0" err="1">
                <a:ea typeface="+mn-lt"/>
                <a:cs typeface="+mn-lt"/>
              </a:rPr>
              <a:t>mortalite</a:t>
            </a:r>
            <a:r>
              <a:rPr lang="tr-TR" dirty="0">
                <a:ea typeface="+mn-lt"/>
                <a:cs typeface="+mn-lt"/>
              </a:rPr>
              <a:t> verileri idi. </a:t>
            </a:r>
          </a:p>
          <a:p>
            <a:r>
              <a:rPr lang="tr-TR" dirty="0" err="1">
                <a:ea typeface="+mn-lt"/>
                <a:cs typeface="+mn-lt"/>
              </a:rPr>
              <a:t>EMR'den</a:t>
            </a:r>
            <a:r>
              <a:rPr lang="tr-TR" dirty="0">
                <a:ea typeface="+mn-lt"/>
                <a:cs typeface="+mn-lt"/>
              </a:rPr>
              <a:t> çıkarılan sonuç tanımının kalitesini ve doğruluğunu sağlamak için, rastgele seçilmiş 15 hasta manuel olarak gözden geçirildi, </a:t>
            </a:r>
            <a:r>
              <a:rPr lang="tr-TR" dirty="0" smtClean="0">
                <a:ea typeface="+mn-lt"/>
                <a:cs typeface="+mn-lt"/>
              </a:rPr>
              <a:t>ve </a:t>
            </a:r>
            <a:r>
              <a:rPr lang="tr-TR" dirty="0">
                <a:ea typeface="+mn-lt"/>
                <a:cs typeface="+mn-lt"/>
              </a:rPr>
              <a:t>hastaneye yatış nedenleri </a:t>
            </a:r>
            <a:r>
              <a:rPr lang="tr-TR" dirty="0" smtClean="0">
                <a:ea typeface="+mn-lt"/>
                <a:cs typeface="+mn-lt"/>
              </a:rPr>
              <a:t>doğrulandı</a:t>
            </a:r>
            <a:r>
              <a:rPr lang="tr-TR" dirty="0">
                <a:ea typeface="+mn-lt"/>
                <a:cs typeface="+mn-lt"/>
              </a:rPr>
              <a:t>.</a:t>
            </a:r>
            <a:endParaRPr lang="tr-TR" dirty="0">
              <a:cs typeface="Calibri"/>
            </a:endParaRPr>
          </a:p>
          <a:p>
            <a:endParaRPr lang="tr-TR" dirty="0"/>
          </a:p>
        </p:txBody>
      </p:sp>
    </p:spTree>
    <p:extLst>
      <p:ext uri="{BB962C8B-B14F-4D97-AF65-F5344CB8AC3E}">
        <p14:creationId xmlns:p14="http://schemas.microsoft.com/office/powerpoint/2010/main" val="16678152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9E99265-332B-4F49-A77D-A6C2D313B76B}"/>
              </a:ext>
            </a:extLst>
          </p:cNvPr>
          <p:cNvSpPr>
            <a:spLocks noGrp="1"/>
          </p:cNvSpPr>
          <p:nvPr>
            <p:ph type="title"/>
          </p:nvPr>
        </p:nvSpPr>
        <p:spPr/>
        <p:txBody>
          <a:bodyPr/>
          <a:lstStyle/>
          <a:p>
            <a:r>
              <a:rPr lang="tr-TR" dirty="0">
                <a:ea typeface="+mj-lt"/>
                <a:cs typeface="+mj-lt"/>
              </a:rPr>
              <a:t>MATERYAL VE METOD </a:t>
            </a:r>
            <a:endParaRPr lang="tr-TR" dirty="0"/>
          </a:p>
        </p:txBody>
      </p:sp>
      <p:sp>
        <p:nvSpPr>
          <p:cNvPr id="3" name="İçerik Yer Tutucusu 2">
            <a:extLst>
              <a:ext uri="{FF2B5EF4-FFF2-40B4-BE49-F238E27FC236}">
                <a16:creationId xmlns:a16="http://schemas.microsoft.com/office/drawing/2014/main" id="{C5BEBB6B-9D50-42DA-AC9E-82D6B7E5BDD3}"/>
              </a:ext>
            </a:extLst>
          </p:cNvPr>
          <p:cNvSpPr>
            <a:spLocks noGrp="1"/>
          </p:cNvSpPr>
          <p:nvPr>
            <p:ph idx="1"/>
          </p:nvPr>
        </p:nvSpPr>
        <p:spPr/>
        <p:txBody>
          <a:bodyPr vert="horz" lIns="91440" tIns="45720" rIns="91440" bIns="45720" rtlCol="0" anchor="t">
            <a:normAutofit/>
          </a:bodyPr>
          <a:lstStyle/>
          <a:p>
            <a:pPr marL="0" indent="0"/>
            <a:r>
              <a:rPr lang="tr-TR" dirty="0">
                <a:ea typeface="+mn-lt"/>
                <a:cs typeface="+mn-lt"/>
              </a:rPr>
              <a:t>824 </a:t>
            </a:r>
            <a:r>
              <a:rPr lang="tr-TR" dirty="0" err="1">
                <a:ea typeface="+mn-lt"/>
                <a:cs typeface="+mn-lt"/>
              </a:rPr>
              <a:t>abdominal</a:t>
            </a:r>
            <a:r>
              <a:rPr lang="tr-TR" dirty="0">
                <a:ea typeface="+mn-lt"/>
                <a:cs typeface="+mn-lt"/>
              </a:rPr>
              <a:t> vaka ve 517 </a:t>
            </a:r>
            <a:r>
              <a:rPr lang="tr-TR" dirty="0" err="1">
                <a:ea typeface="+mn-lt"/>
                <a:cs typeface="+mn-lt"/>
              </a:rPr>
              <a:t>pelvik</a:t>
            </a:r>
            <a:r>
              <a:rPr lang="tr-TR" dirty="0">
                <a:ea typeface="+mn-lt"/>
                <a:cs typeface="+mn-lt"/>
              </a:rPr>
              <a:t> vaka arasında, </a:t>
            </a:r>
            <a:endParaRPr lang="tr-TR" dirty="0"/>
          </a:p>
          <a:p>
            <a:pPr marL="0" indent="0"/>
            <a:r>
              <a:rPr lang="tr-TR" dirty="0">
                <a:ea typeface="+mn-lt"/>
                <a:cs typeface="+mn-lt"/>
              </a:rPr>
              <a:t>Model türetme(derivasyon) aşaması (Mart 2016 ile Temmuz 2018 arasındaki hastalar) ve model doğrulama(</a:t>
            </a:r>
            <a:r>
              <a:rPr lang="tr-TR" dirty="0" err="1">
                <a:ea typeface="+mn-lt"/>
                <a:cs typeface="+mn-lt"/>
              </a:rPr>
              <a:t>validasyon</a:t>
            </a:r>
            <a:r>
              <a:rPr lang="tr-TR" dirty="0">
                <a:ea typeface="+mn-lt"/>
                <a:cs typeface="+mn-lt"/>
              </a:rPr>
              <a:t>) aşaması (Temmuz 2018 ve Ocak 2019 arasındaki hastalar) için ayrı </a:t>
            </a:r>
            <a:r>
              <a:rPr lang="tr-TR" dirty="0" err="1">
                <a:ea typeface="+mn-lt"/>
                <a:cs typeface="+mn-lt"/>
              </a:rPr>
              <a:t>kohortlar</a:t>
            </a:r>
            <a:r>
              <a:rPr lang="tr-TR" dirty="0">
                <a:ea typeface="+mn-lt"/>
                <a:cs typeface="+mn-lt"/>
              </a:rPr>
              <a:t> analiz edildi.  </a:t>
            </a:r>
            <a:endParaRPr lang="tr-TR" dirty="0"/>
          </a:p>
          <a:p>
            <a:pPr marL="0" indent="0"/>
            <a:r>
              <a:rPr lang="tr-TR" dirty="0">
                <a:ea typeface="+mn-lt"/>
                <a:cs typeface="+mn-lt"/>
              </a:rPr>
              <a:t>Derivasyon </a:t>
            </a:r>
            <a:r>
              <a:rPr lang="tr-TR" dirty="0" err="1">
                <a:ea typeface="+mn-lt"/>
                <a:cs typeface="+mn-lt"/>
              </a:rPr>
              <a:t>kohortları</a:t>
            </a:r>
            <a:r>
              <a:rPr lang="tr-TR" dirty="0">
                <a:ea typeface="+mn-lt"/>
                <a:cs typeface="+mn-lt"/>
              </a:rPr>
              <a:t> 663 </a:t>
            </a:r>
            <a:r>
              <a:rPr lang="tr-TR" dirty="0" err="1">
                <a:ea typeface="+mn-lt"/>
                <a:cs typeface="+mn-lt"/>
              </a:rPr>
              <a:t>abdominal</a:t>
            </a:r>
            <a:r>
              <a:rPr lang="tr-TR" dirty="0">
                <a:ea typeface="+mn-lt"/>
                <a:cs typeface="+mn-lt"/>
              </a:rPr>
              <a:t> RT hastasını ve 427 </a:t>
            </a:r>
            <a:r>
              <a:rPr lang="tr-TR" dirty="0" err="1">
                <a:ea typeface="+mn-lt"/>
                <a:cs typeface="+mn-lt"/>
              </a:rPr>
              <a:t>pelvik</a:t>
            </a:r>
            <a:r>
              <a:rPr lang="tr-TR" dirty="0">
                <a:ea typeface="+mn-lt"/>
                <a:cs typeface="+mn-lt"/>
              </a:rPr>
              <a:t> RT hastasını içeriyordu;  doğrulama </a:t>
            </a:r>
            <a:r>
              <a:rPr lang="tr-TR" dirty="0" err="1">
                <a:ea typeface="+mn-lt"/>
                <a:cs typeface="+mn-lt"/>
              </a:rPr>
              <a:t>kohortları</a:t>
            </a:r>
            <a:r>
              <a:rPr lang="tr-TR" dirty="0">
                <a:ea typeface="+mn-lt"/>
                <a:cs typeface="+mn-lt"/>
              </a:rPr>
              <a:t> 161 </a:t>
            </a:r>
            <a:r>
              <a:rPr lang="tr-TR" dirty="0" err="1">
                <a:ea typeface="+mn-lt"/>
                <a:cs typeface="+mn-lt"/>
              </a:rPr>
              <a:t>abdominal</a:t>
            </a:r>
            <a:r>
              <a:rPr lang="tr-TR" dirty="0">
                <a:ea typeface="+mn-lt"/>
                <a:cs typeface="+mn-lt"/>
              </a:rPr>
              <a:t> RT hastasını ve 90 </a:t>
            </a:r>
            <a:r>
              <a:rPr lang="tr-TR" dirty="0" err="1">
                <a:ea typeface="+mn-lt"/>
                <a:cs typeface="+mn-lt"/>
              </a:rPr>
              <a:t>pelvik</a:t>
            </a:r>
            <a:r>
              <a:rPr lang="tr-TR" dirty="0">
                <a:ea typeface="+mn-lt"/>
                <a:cs typeface="+mn-lt"/>
              </a:rPr>
              <a:t> RT hastasını içeriyordu. </a:t>
            </a:r>
          </a:p>
          <a:p>
            <a:pPr marL="0" indent="0"/>
            <a:r>
              <a:rPr lang="tr-TR" dirty="0">
                <a:ea typeface="+mn-lt"/>
                <a:cs typeface="+mn-lt"/>
              </a:rPr>
              <a:t> Tanımlayıcı istatistikler, planlanmamış hastaneye yatışların ve en sık başvurulan tanıların (“kanser” dışında) yüzdesini tanımlamak için hesaplandı.</a:t>
            </a:r>
            <a:endParaRPr lang="tr-TR" dirty="0">
              <a:cs typeface="Calibri" panose="020F0502020204030204"/>
            </a:endParaRPr>
          </a:p>
        </p:txBody>
      </p:sp>
    </p:spTree>
    <p:extLst>
      <p:ext uri="{BB962C8B-B14F-4D97-AF65-F5344CB8AC3E}">
        <p14:creationId xmlns:p14="http://schemas.microsoft.com/office/powerpoint/2010/main" val="13459528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A2D1975-B8DE-43C6-83DF-AA4EF15A1057}"/>
              </a:ext>
            </a:extLst>
          </p:cNvPr>
          <p:cNvSpPr>
            <a:spLocks noGrp="1"/>
          </p:cNvSpPr>
          <p:nvPr>
            <p:ph type="title"/>
          </p:nvPr>
        </p:nvSpPr>
        <p:spPr>
          <a:xfrm>
            <a:off x="838200" y="365125"/>
            <a:ext cx="10515600" cy="1339940"/>
          </a:xfrm>
        </p:spPr>
        <p:txBody>
          <a:bodyPr/>
          <a:lstStyle/>
          <a:p>
            <a:r>
              <a:rPr lang="tr-TR" dirty="0">
                <a:ea typeface="+mj-lt"/>
                <a:cs typeface="+mj-lt"/>
              </a:rPr>
              <a:t>MATERYAL VE METOD </a:t>
            </a:r>
          </a:p>
          <a:p>
            <a:endParaRPr lang="tr-TR" dirty="0">
              <a:cs typeface="Calibri Light"/>
            </a:endParaRPr>
          </a:p>
        </p:txBody>
      </p:sp>
      <p:sp>
        <p:nvSpPr>
          <p:cNvPr id="3" name="İçerik Yer Tutucusu 2">
            <a:extLst>
              <a:ext uri="{FF2B5EF4-FFF2-40B4-BE49-F238E27FC236}">
                <a16:creationId xmlns:a16="http://schemas.microsoft.com/office/drawing/2014/main" id="{4C0D0D07-4B30-4B98-82C8-8CD4131CC559}"/>
              </a:ext>
            </a:extLst>
          </p:cNvPr>
          <p:cNvSpPr>
            <a:spLocks noGrp="1"/>
          </p:cNvSpPr>
          <p:nvPr>
            <p:ph idx="1"/>
          </p:nvPr>
        </p:nvSpPr>
        <p:spPr/>
        <p:txBody>
          <a:bodyPr vert="horz" lIns="91440" tIns="45720" rIns="91440" bIns="45720" rtlCol="0" anchor="t">
            <a:normAutofit lnSpcReduction="10000"/>
          </a:bodyPr>
          <a:lstStyle/>
          <a:p>
            <a:pPr marL="285750" indent="-285750">
              <a:buFont typeface="Arial,Sans-Serif" panose="020B0604020202020204" pitchFamily="34" charset="0"/>
            </a:pPr>
            <a:r>
              <a:rPr lang="tr-TR" dirty="0" err="1">
                <a:ea typeface="+mn-lt"/>
                <a:cs typeface="+mn-lt"/>
              </a:rPr>
              <a:t>Abdominal</a:t>
            </a:r>
            <a:r>
              <a:rPr lang="tr-TR" dirty="0">
                <a:ea typeface="+mn-lt"/>
                <a:cs typeface="+mn-lt"/>
              </a:rPr>
              <a:t> ve </a:t>
            </a:r>
            <a:r>
              <a:rPr lang="tr-TR" dirty="0" err="1">
                <a:ea typeface="+mn-lt"/>
                <a:cs typeface="+mn-lt"/>
              </a:rPr>
              <a:t>pelvik</a:t>
            </a:r>
            <a:r>
              <a:rPr lang="tr-TR" dirty="0">
                <a:ea typeface="+mn-lt"/>
                <a:cs typeface="+mn-lt"/>
              </a:rPr>
              <a:t> RT derivasyon </a:t>
            </a:r>
            <a:r>
              <a:rPr lang="tr-TR" dirty="0" err="1">
                <a:ea typeface="+mn-lt"/>
                <a:cs typeface="+mn-lt"/>
              </a:rPr>
              <a:t>kohortlarında</a:t>
            </a:r>
            <a:r>
              <a:rPr lang="tr-TR" dirty="0">
                <a:ea typeface="+mn-lt"/>
                <a:cs typeface="+mn-lt"/>
              </a:rPr>
              <a:t>, </a:t>
            </a:r>
            <a:r>
              <a:rPr lang="tr-TR" dirty="0" err="1">
                <a:ea typeface="+mn-lt"/>
                <a:cs typeface="+mn-lt"/>
              </a:rPr>
              <a:t>random</a:t>
            </a:r>
            <a:r>
              <a:rPr lang="tr-TR" dirty="0">
                <a:ea typeface="+mn-lt"/>
                <a:cs typeface="+mn-lt"/>
              </a:rPr>
              <a:t> </a:t>
            </a:r>
            <a:r>
              <a:rPr lang="tr-TR" dirty="0" err="1">
                <a:ea typeface="+mn-lt"/>
                <a:cs typeface="+mn-lt"/>
              </a:rPr>
              <a:t>forest</a:t>
            </a:r>
            <a:r>
              <a:rPr lang="tr-TR" dirty="0">
                <a:ea typeface="+mn-lt"/>
                <a:cs typeface="+mn-lt"/>
              </a:rPr>
              <a:t>, </a:t>
            </a:r>
            <a:r>
              <a:rPr lang="tr-TR" dirty="0" err="1">
                <a:ea typeface="+mn-lt"/>
                <a:cs typeface="+mn-lt"/>
              </a:rPr>
              <a:t>gradyan</a:t>
            </a:r>
            <a:r>
              <a:rPr lang="tr-TR" dirty="0">
                <a:ea typeface="+mn-lt"/>
                <a:cs typeface="+mn-lt"/>
              </a:rPr>
              <a:t> destekli karar ağacı ve lojistik regresyon modellerinin her biri 30 günlük plansız hastaneye yatışların sonucu için türetilmiştir.  </a:t>
            </a:r>
            <a:endParaRPr lang="en-US" dirty="0">
              <a:ea typeface="+mn-lt"/>
              <a:cs typeface="+mn-lt"/>
            </a:endParaRPr>
          </a:p>
          <a:p>
            <a:pPr marL="285750" indent="-285750">
              <a:buFont typeface="Arial,Sans-Serif" panose="020B0604020202020204" pitchFamily="34" charset="0"/>
            </a:pPr>
            <a:r>
              <a:rPr lang="tr-TR" dirty="0">
                <a:ea typeface="+mn-lt"/>
                <a:cs typeface="+mn-lt"/>
              </a:rPr>
              <a:t>Fazla uydurmayı önlemek için, çok düşük </a:t>
            </a:r>
            <a:r>
              <a:rPr lang="tr-TR" dirty="0" err="1">
                <a:ea typeface="+mn-lt"/>
                <a:cs typeface="+mn-lt"/>
              </a:rPr>
              <a:t>varyanslı</a:t>
            </a:r>
            <a:r>
              <a:rPr lang="tr-TR" dirty="0">
                <a:ea typeface="+mn-lt"/>
                <a:cs typeface="+mn-lt"/>
              </a:rPr>
              <a:t> değişkenler (0,15 eşiğinin altındaki </a:t>
            </a:r>
            <a:r>
              <a:rPr lang="tr-TR" dirty="0" err="1">
                <a:ea typeface="+mn-lt"/>
                <a:cs typeface="+mn-lt"/>
              </a:rPr>
              <a:t>varyans</a:t>
            </a:r>
            <a:r>
              <a:rPr lang="tr-TR" dirty="0">
                <a:ea typeface="+mn-lt"/>
                <a:cs typeface="+mn-lt"/>
              </a:rPr>
              <a:t>) çıkarılmıştır. </a:t>
            </a:r>
            <a:endParaRPr lang="en-US" dirty="0">
              <a:ea typeface="+mn-lt"/>
              <a:cs typeface="+mn-lt"/>
            </a:endParaRPr>
          </a:p>
          <a:p>
            <a:pPr marL="285750" indent="-285750">
              <a:buFont typeface="Arial,Sans-Serif" panose="020B0604020202020204" pitchFamily="34" charset="0"/>
            </a:pPr>
            <a:r>
              <a:rPr lang="tr-TR" dirty="0">
                <a:ea typeface="+mn-lt"/>
                <a:cs typeface="+mn-lt"/>
              </a:rPr>
              <a:t> Model seçimi, performansı ölçmek için alıcı işletim karakteristik eğrisi (AUC) altındaki alan kullanılarak 5 katlı çapraz doğrulama kullanılarak yapıldı.  </a:t>
            </a:r>
          </a:p>
          <a:p>
            <a:pPr marL="285750" indent="-285750">
              <a:buFont typeface="Arial,Sans-Serif" panose="020B0604020202020204" pitchFamily="34" charset="0"/>
            </a:pPr>
            <a:r>
              <a:rPr lang="tr-TR" dirty="0">
                <a:ea typeface="+mn-lt"/>
                <a:cs typeface="+mn-lt"/>
              </a:rPr>
              <a:t>Daha sonra en iyi performans gösteren modeller, performansı ölçmek için </a:t>
            </a:r>
            <a:r>
              <a:rPr lang="tr-TR" dirty="0" err="1">
                <a:ea typeface="+mn-lt"/>
                <a:cs typeface="+mn-lt"/>
              </a:rPr>
              <a:t>AUC'nin</a:t>
            </a:r>
            <a:r>
              <a:rPr lang="tr-TR" dirty="0">
                <a:ea typeface="+mn-lt"/>
                <a:cs typeface="+mn-lt"/>
              </a:rPr>
              <a:t> kullanıldığı doğrulama </a:t>
            </a:r>
            <a:r>
              <a:rPr lang="tr-TR" dirty="0" err="1">
                <a:ea typeface="+mn-lt"/>
                <a:cs typeface="+mn-lt"/>
              </a:rPr>
              <a:t>kohortlarında</a:t>
            </a:r>
            <a:r>
              <a:rPr lang="tr-TR" dirty="0">
                <a:ea typeface="+mn-lt"/>
                <a:cs typeface="+mn-lt"/>
              </a:rPr>
              <a:t> test edildi. </a:t>
            </a:r>
          </a:p>
          <a:p>
            <a:endParaRPr lang="tr-TR" dirty="0">
              <a:cs typeface="Calibri"/>
            </a:endParaRPr>
          </a:p>
        </p:txBody>
      </p:sp>
    </p:spTree>
    <p:extLst>
      <p:ext uri="{BB962C8B-B14F-4D97-AF65-F5344CB8AC3E}">
        <p14:creationId xmlns:p14="http://schemas.microsoft.com/office/powerpoint/2010/main" val="34517580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FCB840E-D496-47F4-BDF7-37914B07EAB4}"/>
              </a:ext>
            </a:extLst>
          </p:cNvPr>
          <p:cNvSpPr>
            <a:spLocks noGrp="1"/>
          </p:cNvSpPr>
          <p:nvPr>
            <p:ph type="title"/>
          </p:nvPr>
        </p:nvSpPr>
        <p:spPr/>
        <p:txBody>
          <a:bodyPr/>
          <a:lstStyle/>
          <a:p>
            <a:r>
              <a:rPr lang="tr-TR" dirty="0">
                <a:ea typeface="+mj-lt"/>
                <a:cs typeface="+mj-lt"/>
              </a:rPr>
              <a:t>MATERYAL VE METOD </a:t>
            </a:r>
            <a:endParaRPr lang="tr-TR" dirty="0"/>
          </a:p>
        </p:txBody>
      </p:sp>
      <p:sp>
        <p:nvSpPr>
          <p:cNvPr id="3" name="İçerik Yer Tutucusu 2">
            <a:extLst>
              <a:ext uri="{FF2B5EF4-FFF2-40B4-BE49-F238E27FC236}">
                <a16:creationId xmlns:a16="http://schemas.microsoft.com/office/drawing/2014/main" id="{A6B866D1-72BE-417F-933D-2E048DE67E27}"/>
              </a:ext>
            </a:extLst>
          </p:cNvPr>
          <p:cNvSpPr>
            <a:spLocks noGrp="1"/>
          </p:cNvSpPr>
          <p:nvPr>
            <p:ph idx="1"/>
          </p:nvPr>
        </p:nvSpPr>
        <p:spPr/>
        <p:txBody>
          <a:bodyPr>
            <a:normAutofit fontScale="92500"/>
          </a:bodyPr>
          <a:lstStyle/>
          <a:p>
            <a:pPr marL="285750" indent="-285750">
              <a:buFont typeface="Arial,Sans-Serif" panose="020B0604020202020204" pitchFamily="34" charset="0"/>
            </a:pPr>
            <a:r>
              <a:rPr lang="tr-TR" dirty="0">
                <a:ea typeface="+mn-lt"/>
                <a:cs typeface="+mn-lt"/>
              </a:rPr>
              <a:t> Mann-</a:t>
            </a:r>
            <a:r>
              <a:rPr lang="tr-TR" dirty="0" err="1">
                <a:ea typeface="+mn-lt"/>
                <a:cs typeface="+mn-lt"/>
              </a:rPr>
              <a:t>Whitney</a:t>
            </a:r>
            <a:r>
              <a:rPr lang="tr-TR" dirty="0">
                <a:ea typeface="+mn-lt"/>
                <a:cs typeface="+mn-lt"/>
              </a:rPr>
              <a:t> sıra toplamı testi, modellerin hastaneye yatış sonucuna ilişkin algısını boş değerle (AUC = 0,5) karşılaştırmak için kullanıldı.</a:t>
            </a:r>
          </a:p>
          <a:p>
            <a:pPr marL="285750" indent="-285750">
              <a:buFont typeface="Arial,Sans-Serif" panose="020B0604020202020204" pitchFamily="34" charset="0"/>
            </a:pPr>
            <a:r>
              <a:rPr lang="tr-TR" dirty="0">
                <a:ea typeface="+mn-lt"/>
                <a:cs typeface="+mn-lt"/>
              </a:rPr>
              <a:t>0,7'lik önceden tanımlanmış bir AUC eşiği klinik olarak anlamlı kabul edildi. AUC değerleri için ön yüklemeli güven aralıkları 1000 yeniden örneğe dayanmaktadır.  </a:t>
            </a:r>
            <a:endParaRPr lang="tr-TR" dirty="0">
              <a:cs typeface="Calibri"/>
            </a:endParaRPr>
          </a:p>
          <a:p>
            <a:pPr marL="285750" indent="-285750">
              <a:buFont typeface="Arial,Sans-Serif" panose="020B0604020202020204" pitchFamily="34" charset="0"/>
            </a:pPr>
            <a:r>
              <a:rPr lang="tr-TR" dirty="0">
                <a:ea typeface="+mn-lt"/>
                <a:cs typeface="+mn-lt"/>
              </a:rPr>
              <a:t>Duyarlılık analizlerinde, </a:t>
            </a:r>
            <a:r>
              <a:rPr lang="tr-TR" dirty="0" err="1">
                <a:ea typeface="+mn-lt"/>
                <a:cs typeface="+mn-lt"/>
              </a:rPr>
              <a:t>abdominal</a:t>
            </a:r>
            <a:r>
              <a:rPr lang="tr-TR" dirty="0">
                <a:ea typeface="+mn-lt"/>
                <a:cs typeface="+mn-lt"/>
              </a:rPr>
              <a:t>- </a:t>
            </a:r>
            <a:r>
              <a:rPr lang="tr-TR" dirty="0" err="1">
                <a:ea typeface="+mn-lt"/>
                <a:cs typeface="+mn-lt"/>
              </a:rPr>
              <a:t>pelvik</a:t>
            </a:r>
            <a:r>
              <a:rPr lang="tr-TR" dirty="0">
                <a:ea typeface="+mn-lt"/>
                <a:cs typeface="+mn-lt"/>
              </a:rPr>
              <a:t> </a:t>
            </a:r>
            <a:r>
              <a:rPr lang="tr-TR" dirty="0" smtClean="0">
                <a:ea typeface="+mn-lt"/>
                <a:cs typeface="+mn-lt"/>
              </a:rPr>
              <a:t>,türetme </a:t>
            </a:r>
            <a:r>
              <a:rPr lang="tr-TR" dirty="0">
                <a:ea typeface="+mn-lt"/>
                <a:cs typeface="+mn-lt"/>
              </a:rPr>
              <a:t>ve doğrulama </a:t>
            </a:r>
            <a:r>
              <a:rPr lang="tr-TR" dirty="0" err="1">
                <a:ea typeface="+mn-lt"/>
                <a:cs typeface="+mn-lt"/>
              </a:rPr>
              <a:t>kohortları</a:t>
            </a:r>
            <a:r>
              <a:rPr lang="tr-TR" dirty="0">
                <a:ea typeface="+mn-lt"/>
                <a:cs typeface="+mn-lt"/>
              </a:rPr>
              <a:t> için, ana hatlarıyla belirtilen aynı model türetme yöntemleri kullanılarak ilk 50 performans özelliğiyle sınırlı cimri modeller türetilmiştir.  Her </a:t>
            </a:r>
            <a:r>
              <a:rPr lang="tr-TR" dirty="0" err="1">
                <a:ea typeface="+mn-lt"/>
                <a:cs typeface="+mn-lt"/>
              </a:rPr>
              <a:t>kohortta</a:t>
            </a:r>
            <a:r>
              <a:rPr lang="tr-TR" dirty="0">
                <a:ea typeface="+mn-lt"/>
                <a:cs typeface="+mn-lt"/>
              </a:rPr>
              <a:t> en iyi performans gösteren cimri model için, </a:t>
            </a:r>
            <a:r>
              <a:rPr lang="tr-TR" dirty="0" err="1">
                <a:ea typeface="+mn-lt"/>
                <a:cs typeface="+mn-lt"/>
              </a:rPr>
              <a:t>AUC'ler</a:t>
            </a:r>
            <a:r>
              <a:rPr lang="tr-TR" dirty="0">
                <a:ea typeface="+mn-lt"/>
                <a:cs typeface="+mn-lt"/>
              </a:rPr>
              <a:t> de ilgili doğrulama setlerine dayalı olarak hesaplandı.</a:t>
            </a:r>
          </a:p>
          <a:p>
            <a:endParaRPr lang="tr-TR" dirty="0"/>
          </a:p>
        </p:txBody>
      </p:sp>
    </p:spTree>
    <p:extLst>
      <p:ext uri="{BB962C8B-B14F-4D97-AF65-F5344CB8AC3E}">
        <p14:creationId xmlns:p14="http://schemas.microsoft.com/office/powerpoint/2010/main" val="37907174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0A6DCDA-BA14-4F5C-B376-4F7A0E51F3E6}"/>
              </a:ext>
            </a:extLst>
          </p:cNvPr>
          <p:cNvSpPr>
            <a:spLocks noGrp="1"/>
          </p:cNvSpPr>
          <p:nvPr>
            <p:ph type="title"/>
          </p:nvPr>
        </p:nvSpPr>
        <p:spPr/>
        <p:txBody>
          <a:bodyPr/>
          <a:lstStyle/>
          <a:p>
            <a:r>
              <a:rPr lang="tr-TR" dirty="0">
                <a:ea typeface="+mj-lt"/>
                <a:cs typeface="+mj-lt"/>
              </a:rPr>
              <a:t>MATERYAL VE METOD </a:t>
            </a:r>
          </a:p>
          <a:p>
            <a:endParaRPr lang="tr-TR" dirty="0">
              <a:cs typeface="Calibri Light"/>
            </a:endParaRPr>
          </a:p>
        </p:txBody>
      </p:sp>
      <p:sp>
        <p:nvSpPr>
          <p:cNvPr id="3" name="İçerik Yer Tutucusu 2">
            <a:extLst>
              <a:ext uri="{FF2B5EF4-FFF2-40B4-BE49-F238E27FC236}">
                <a16:creationId xmlns:a16="http://schemas.microsoft.com/office/drawing/2014/main" id="{B2ACA70A-E92A-4A0D-B925-E01A9BC87F14}"/>
              </a:ext>
            </a:extLst>
          </p:cNvPr>
          <p:cNvSpPr>
            <a:spLocks noGrp="1"/>
          </p:cNvSpPr>
          <p:nvPr>
            <p:ph idx="1"/>
          </p:nvPr>
        </p:nvSpPr>
        <p:spPr/>
        <p:txBody>
          <a:bodyPr vert="horz" lIns="91440" tIns="45720" rIns="91440" bIns="45720" rtlCol="0" anchor="t">
            <a:normAutofit fontScale="77500" lnSpcReduction="20000"/>
          </a:bodyPr>
          <a:lstStyle/>
          <a:p>
            <a:pPr marL="285750" indent="-285750">
              <a:buFont typeface="Arial,Sans-Serif" panose="020B0604020202020204" pitchFamily="34" charset="0"/>
            </a:pPr>
            <a:r>
              <a:rPr lang="tr-TR" dirty="0">
                <a:ea typeface="+mn-lt"/>
                <a:cs typeface="+mn-lt"/>
              </a:rPr>
              <a:t>Her bir doğrulama </a:t>
            </a:r>
            <a:r>
              <a:rPr lang="tr-TR" dirty="0" err="1">
                <a:ea typeface="+mn-lt"/>
                <a:cs typeface="+mn-lt"/>
              </a:rPr>
              <a:t>kohortunda</a:t>
            </a:r>
            <a:r>
              <a:rPr lang="tr-TR" dirty="0">
                <a:ea typeface="+mn-lt"/>
                <a:cs typeface="+mn-lt"/>
              </a:rPr>
              <a:t> hastalar, tahmin edilen hastaneye yatış riskinin en yüksek beşte birlik diliminde (20. yüzdelik) yer alan </a:t>
            </a:r>
            <a:r>
              <a:rPr lang="tr-TR" dirty="0" smtClean="0">
                <a:ea typeface="+mn-lt"/>
                <a:cs typeface="+mn-lt"/>
              </a:rPr>
              <a:t>hastalar 30 </a:t>
            </a:r>
            <a:r>
              <a:rPr lang="tr-TR" dirty="0">
                <a:ea typeface="+mn-lt"/>
                <a:cs typeface="+mn-lt"/>
              </a:rPr>
              <a:t>günlük plansız hastaneye yatış için "yüksek riskli" olarak </a:t>
            </a:r>
            <a:r>
              <a:rPr lang="tr-TR" dirty="0" err="1">
                <a:ea typeface="+mn-lt"/>
                <a:cs typeface="+mn-lt"/>
              </a:rPr>
              <a:t>sınıflandırıldı.Kalan</a:t>
            </a:r>
            <a:r>
              <a:rPr lang="tr-TR" dirty="0">
                <a:ea typeface="+mn-lt"/>
                <a:cs typeface="+mn-lt"/>
              </a:rPr>
              <a:t> hastalar “düşük riskli” olarak sınıflandırıldı.  </a:t>
            </a:r>
          </a:p>
          <a:p>
            <a:pPr marL="285750" indent="-285750">
              <a:buFont typeface="Arial,Sans-Serif" panose="020B0604020202020204" pitchFamily="34" charset="0"/>
            </a:pPr>
            <a:r>
              <a:rPr lang="tr-TR" dirty="0">
                <a:ea typeface="+mn-lt"/>
                <a:cs typeface="+mn-lt"/>
              </a:rPr>
              <a:t>Yüksek ve düşük risk gruplarında gözlenen ve beklenen hastaneye yatış sıklıklarını karşılaştırmak için </a:t>
            </a:r>
            <a:r>
              <a:rPr lang="tr-TR" dirty="0" err="1">
                <a:ea typeface="+mn-lt"/>
                <a:cs typeface="+mn-lt"/>
              </a:rPr>
              <a:t>Pearson</a:t>
            </a:r>
            <a:r>
              <a:rPr lang="tr-TR" dirty="0">
                <a:ea typeface="+mn-lt"/>
                <a:cs typeface="+mn-lt"/>
              </a:rPr>
              <a:t> x2 testi kullanıldı ve gruplar içinde gözlenen ve beklenen hastaneye yatış sonuçları karşılaştırıldı</a:t>
            </a:r>
          </a:p>
          <a:p>
            <a:pPr marL="285750" indent="-285750">
              <a:buFont typeface="Arial,Sans-Serif" panose="020B0604020202020204" pitchFamily="34" charset="0"/>
            </a:pPr>
            <a:r>
              <a:rPr lang="tr-TR" dirty="0">
                <a:ea typeface="+mn-lt"/>
                <a:cs typeface="+mn-lt"/>
              </a:rPr>
              <a:t>Ek olarak, 20. yüzdelik </a:t>
            </a:r>
            <a:r>
              <a:rPr lang="tr-TR" dirty="0" smtClean="0">
                <a:ea typeface="+mn-lt"/>
                <a:cs typeface="+mn-lt"/>
              </a:rPr>
              <a:t>(birincil </a:t>
            </a:r>
            <a:r>
              <a:rPr lang="tr-TR" dirty="0">
                <a:ea typeface="+mn-lt"/>
                <a:cs typeface="+mn-lt"/>
              </a:rPr>
              <a:t>seçilmiş kesim </a:t>
            </a:r>
            <a:r>
              <a:rPr lang="tr-TR" dirty="0" smtClean="0">
                <a:ea typeface="+mn-lt"/>
                <a:cs typeface="+mn-lt"/>
              </a:rPr>
              <a:t>noktası) </a:t>
            </a:r>
            <a:r>
              <a:rPr lang="tr-TR" dirty="0">
                <a:ea typeface="+mn-lt"/>
                <a:cs typeface="+mn-lt"/>
              </a:rPr>
              <a:t>ile karşılaştırma için alternatif kesim noktaları (15. yüzdelik dilim ve 25. yüzdelik dilim) kullanarak yüksek ve düşük riskli olarak sınıflandırılan hastalarla duyarlılık analizleri gerçekleştirildi.</a:t>
            </a:r>
            <a:endParaRPr lang="tr-TR" dirty="0">
              <a:cs typeface="Calibri" panose="020F0502020204030204"/>
            </a:endParaRPr>
          </a:p>
          <a:p>
            <a:pPr marL="285750" indent="-285750">
              <a:buFont typeface="Arial,Sans-Serif" panose="020B0604020202020204" pitchFamily="34" charset="0"/>
            </a:pPr>
            <a:r>
              <a:rPr lang="tr-TR" dirty="0" err="1">
                <a:ea typeface="+mn-lt"/>
                <a:cs typeface="+mn-lt"/>
              </a:rPr>
              <a:t>Sağkalım</a:t>
            </a:r>
            <a:r>
              <a:rPr lang="tr-TR" dirty="0">
                <a:ea typeface="+mn-lt"/>
                <a:cs typeface="+mn-lt"/>
              </a:rPr>
              <a:t> analizi için, RT başlama tarihinden itibaren ölüme kadar geçen süre hesaplandı ve </a:t>
            </a:r>
            <a:r>
              <a:rPr lang="tr-TR" dirty="0" smtClean="0">
                <a:ea typeface="+mn-lt"/>
                <a:cs typeface="+mn-lt"/>
              </a:rPr>
              <a:t>vakaların </a:t>
            </a:r>
            <a:r>
              <a:rPr lang="tr-TR" dirty="0">
                <a:ea typeface="+mn-lt"/>
                <a:cs typeface="+mn-lt"/>
              </a:rPr>
              <a:t>son takip tarihleri belirlendi.</a:t>
            </a:r>
          </a:p>
          <a:p>
            <a:pPr marL="285750" indent="-285750">
              <a:buFont typeface="Arial,Sans-Serif" panose="020B0604020202020204" pitchFamily="34" charset="0"/>
            </a:pPr>
            <a:r>
              <a:rPr lang="tr-TR" dirty="0">
                <a:ea typeface="+mn-lt"/>
                <a:cs typeface="+mn-lt"/>
              </a:rPr>
              <a:t>Hayatta kalma sonuçları Kaplan-</a:t>
            </a:r>
            <a:r>
              <a:rPr lang="tr-TR" dirty="0" err="1">
                <a:ea typeface="+mn-lt"/>
                <a:cs typeface="+mn-lt"/>
              </a:rPr>
              <a:t>Meier</a:t>
            </a:r>
            <a:r>
              <a:rPr lang="tr-TR" dirty="0">
                <a:ea typeface="+mn-lt"/>
                <a:cs typeface="+mn-lt"/>
              </a:rPr>
              <a:t> yöntemi ve </a:t>
            </a:r>
            <a:r>
              <a:rPr lang="tr-TR" dirty="0" err="1">
                <a:ea typeface="+mn-lt"/>
                <a:cs typeface="+mn-lt"/>
              </a:rPr>
              <a:t>log-rank</a:t>
            </a:r>
            <a:r>
              <a:rPr lang="tr-TR" dirty="0">
                <a:ea typeface="+mn-lt"/>
                <a:cs typeface="+mn-lt"/>
              </a:rPr>
              <a:t> testi kullanılarak tahmin edildi ve beklenen yüksek ve düşük risk gruplarındaki </a:t>
            </a:r>
            <a:r>
              <a:rPr lang="tr-TR" dirty="0" err="1">
                <a:ea typeface="+mn-lt"/>
                <a:cs typeface="+mn-lt"/>
              </a:rPr>
              <a:t>sağkalım</a:t>
            </a:r>
            <a:r>
              <a:rPr lang="tr-TR" dirty="0">
                <a:ea typeface="+mn-lt"/>
                <a:cs typeface="+mn-lt"/>
              </a:rPr>
              <a:t> karşılaştırıldı.  </a:t>
            </a:r>
          </a:p>
          <a:p>
            <a:pPr marL="285750" indent="-285750">
              <a:buFont typeface="Arial,Sans-Serif" panose="020B0604020202020204" pitchFamily="34" charset="0"/>
            </a:pPr>
            <a:r>
              <a:rPr lang="tr-TR" dirty="0">
                <a:ea typeface="+mn-lt"/>
                <a:cs typeface="+mn-lt"/>
              </a:rPr>
              <a:t>Analizler, </a:t>
            </a:r>
            <a:r>
              <a:rPr lang="tr-TR" dirty="0" err="1">
                <a:ea typeface="+mn-lt"/>
                <a:cs typeface="+mn-lt"/>
              </a:rPr>
              <a:t>two-tailed</a:t>
            </a:r>
            <a:r>
              <a:rPr lang="tr-TR" dirty="0">
                <a:ea typeface="+mn-lt"/>
                <a:cs typeface="+mn-lt"/>
              </a:rPr>
              <a:t> test kullanılarak SAS sürüm 9.3 (</a:t>
            </a:r>
            <a:r>
              <a:rPr lang="tr-TR" dirty="0" err="1">
                <a:ea typeface="+mn-lt"/>
                <a:cs typeface="+mn-lt"/>
              </a:rPr>
              <a:t>Cary</a:t>
            </a:r>
            <a:r>
              <a:rPr lang="tr-TR" dirty="0">
                <a:ea typeface="+mn-lt"/>
                <a:cs typeface="+mn-lt"/>
              </a:rPr>
              <a:t>, NC) kullanılarak yapıldı ve P değeri &lt; .05 istatistiksel olarak anlamlı kabul edildi.</a:t>
            </a:r>
            <a:endParaRPr lang="tr-TR" dirty="0">
              <a:cs typeface="Calibri"/>
            </a:endParaRPr>
          </a:p>
          <a:p>
            <a:endParaRPr lang="tr-TR" dirty="0">
              <a:cs typeface="Calibri"/>
            </a:endParaRPr>
          </a:p>
        </p:txBody>
      </p:sp>
    </p:spTree>
    <p:extLst>
      <p:ext uri="{BB962C8B-B14F-4D97-AF65-F5344CB8AC3E}">
        <p14:creationId xmlns:p14="http://schemas.microsoft.com/office/powerpoint/2010/main" val="27962214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2479E33-AB58-44F3-9A0B-8E0F659B14F4}"/>
              </a:ext>
            </a:extLst>
          </p:cNvPr>
          <p:cNvSpPr>
            <a:spLocks noGrp="1"/>
          </p:cNvSpPr>
          <p:nvPr>
            <p:ph type="title"/>
          </p:nvPr>
        </p:nvSpPr>
        <p:spPr/>
        <p:txBody>
          <a:bodyPr/>
          <a:lstStyle/>
          <a:p>
            <a:r>
              <a:rPr lang="tr-TR" dirty="0">
                <a:ea typeface="+mj-lt"/>
                <a:cs typeface="+mj-lt"/>
              </a:rPr>
              <a:t>SONUÇ</a:t>
            </a:r>
            <a:endParaRPr lang="tr-TR" dirty="0"/>
          </a:p>
        </p:txBody>
      </p:sp>
      <p:sp>
        <p:nvSpPr>
          <p:cNvPr id="3" name="İçerik Yer Tutucusu 2">
            <a:extLst>
              <a:ext uri="{FF2B5EF4-FFF2-40B4-BE49-F238E27FC236}">
                <a16:creationId xmlns:a16="http://schemas.microsoft.com/office/drawing/2014/main" id="{F6045F9B-2482-40C5-A016-FB7DF06D8552}"/>
              </a:ext>
            </a:extLst>
          </p:cNvPr>
          <p:cNvSpPr>
            <a:spLocks noGrp="1"/>
          </p:cNvSpPr>
          <p:nvPr>
            <p:ph idx="1"/>
          </p:nvPr>
        </p:nvSpPr>
        <p:spPr/>
        <p:txBody>
          <a:bodyPr vert="horz" lIns="91440" tIns="45720" rIns="91440" bIns="45720" rtlCol="0" anchor="t">
            <a:normAutofit/>
          </a:bodyPr>
          <a:lstStyle/>
          <a:p>
            <a:r>
              <a:rPr lang="tr-TR" dirty="0">
                <a:ea typeface="+mn-lt"/>
                <a:cs typeface="+mn-lt"/>
              </a:rPr>
              <a:t>Abdomen </a:t>
            </a:r>
            <a:r>
              <a:rPr lang="tr-TR" dirty="0" err="1">
                <a:ea typeface="+mn-lt"/>
                <a:cs typeface="+mn-lt"/>
              </a:rPr>
              <a:t>kohortundaki</a:t>
            </a:r>
            <a:r>
              <a:rPr lang="tr-TR" dirty="0">
                <a:ea typeface="+mn-lt"/>
                <a:cs typeface="+mn-lt"/>
              </a:rPr>
              <a:t> hastaların </a:t>
            </a:r>
            <a:r>
              <a:rPr lang="tr-TR" dirty="0" err="1">
                <a:ea typeface="+mn-lt"/>
                <a:cs typeface="+mn-lt"/>
              </a:rPr>
              <a:t>median</a:t>
            </a:r>
            <a:r>
              <a:rPr lang="tr-TR" dirty="0">
                <a:ea typeface="+mn-lt"/>
                <a:cs typeface="+mn-lt"/>
              </a:rPr>
              <a:t> yaşı 66  ve %60'ı erkekti.  </a:t>
            </a:r>
            <a:endParaRPr lang="tr-TR" dirty="0"/>
          </a:p>
          <a:p>
            <a:r>
              <a:rPr lang="tr-TR" dirty="0" err="1">
                <a:ea typeface="+mn-lt"/>
                <a:cs typeface="+mn-lt"/>
              </a:rPr>
              <a:t>Pelvik</a:t>
            </a:r>
            <a:r>
              <a:rPr lang="tr-TR" dirty="0">
                <a:ea typeface="+mn-lt"/>
                <a:cs typeface="+mn-lt"/>
              </a:rPr>
              <a:t> </a:t>
            </a:r>
            <a:r>
              <a:rPr lang="tr-TR" dirty="0" err="1">
                <a:ea typeface="+mn-lt"/>
                <a:cs typeface="+mn-lt"/>
              </a:rPr>
              <a:t>kohorttaki</a:t>
            </a:r>
            <a:r>
              <a:rPr lang="tr-TR" dirty="0">
                <a:ea typeface="+mn-lt"/>
                <a:cs typeface="+mn-lt"/>
              </a:rPr>
              <a:t> medyan yaş 57 idi  ve %48'i erkekti.  </a:t>
            </a:r>
            <a:endParaRPr lang="tr-TR" dirty="0"/>
          </a:p>
          <a:p>
            <a:r>
              <a:rPr lang="tr-TR" dirty="0" err="1">
                <a:ea typeface="+mn-lt"/>
                <a:cs typeface="+mn-lt"/>
              </a:rPr>
              <a:t>Validasyon</a:t>
            </a:r>
            <a:r>
              <a:rPr lang="tr-TR" dirty="0">
                <a:ea typeface="+mn-lt"/>
                <a:cs typeface="+mn-lt"/>
              </a:rPr>
              <a:t> </a:t>
            </a:r>
            <a:r>
              <a:rPr lang="tr-TR" dirty="0" err="1">
                <a:ea typeface="+mn-lt"/>
                <a:cs typeface="+mn-lt"/>
              </a:rPr>
              <a:t>abdominal</a:t>
            </a:r>
            <a:r>
              <a:rPr lang="tr-TR" dirty="0">
                <a:ea typeface="+mn-lt"/>
                <a:cs typeface="+mn-lt"/>
              </a:rPr>
              <a:t> ve </a:t>
            </a:r>
            <a:r>
              <a:rPr lang="tr-TR" dirty="0" err="1">
                <a:ea typeface="+mn-lt"/>
                <a:cs typeface="+mn-lt"/>
              </a:rPr>
              <a:t>pelvik</a:t>
            </a:r>
            <a:r>
              <a:rPr lang="tr-TR" dirty="0">
                <a:ea typeface="+mn-lt"/>
                <a:cs typeface="+mn-lt"/>
              </a:rPr>
              <a:t> </a:t>
            </a:r>
            <a:r>
              <a:rPr lang="tr-TR" dirty="0" err="1">
                <a:ea typeface="+mn-lt"/>
                <a:cs typeface="+mn-lt"/>
              </a:rPr>
              <a:t>kohortlar</a:t>
            </a:r>
            <a:r>
              <a:rPr lang="tr-TR" dirty="0">
                <a:ea typeface="+mn-lt"/>
                <a:cs typeface="+mn-lt"/>
              </a:rPr>
              <a:t> için medyan takip süresi sırasıyla 7.9 ay  ve 9.1 ay  idi. </a:t>
            </a:r>
          </a:p>
          <a:p>
            <a:r>
              <a:rPr lang="tr-TR" dirty="0">
                <a:ea typeface="+mn-lt"/>
                <a:cs typeface="+mn-lt"/>
              </a:rPr>
              <a:t> Hemen hemen tüm hastalar, hastaların kanser bakım tedavisi sırasında cerrahi (90 gün içinde) ve kemoterapi (180 gün içinde) ile çok </a:t>
            </a:r>
            <a:r>
              <a:rPr lang="tr-TR" dirty="0" err="1">
                <a:ea typeface="+mn-lt"/>
                <a:cs typeface="+mn-lt"/>
              </a:rPr>
              <a:t>modlu</a:t>
            </a:r>
            <a:r>
              <a:rPr lang="tr-TR" dirty="0">
                <a:ea typeface="+mn-lt"/>
                <a:cs typeface="+mn-lt"/>
              </a:rPr>
              <a:t> bir kanser tedavisi aldı. </a:t>
            </a:r>
          </a:p>
          <a:p>
            <a:r>
              <a:rPr lang="tr-TR" dirty="0">
                <a:ea typeface="+mn-lt"/>
                <a:cs typeface="+mn-lt"/>
              </a:rPr>
              <a:t> Toplam %81’i RT ile eş zamanlı kemoterapi almıştır.</a:t>
            </a:r>
            <a:endParaRPr lang="tr-TR" dirty="0">
              <a:cs typeface="Calibri"/>
            </a:endParaRPr>
          </a:p>
        </p:txBody>
      </p:sp>
    </p:spTree>
    <p:extLst>
      <p:ext uri="{BB962C8B-B14F-4D97-AF65-F5344CB8AC3E}">
        <p14:creationId xmlns:p14="http://schemas.microsoft.com/office/powerpoint/2010/main" val="6564667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0F4BB13-E6F6-48A1-90B2-35C0AE38DF9D}"/>
              </a:ext>
            </a:extLst>
          </p:cNvPr>
          <p:cNvSpPr>
            <a:spLocks noGrp="1"/>
          </p:cNvSpPr>
          <p:nvPr>
            <p:ph type="title"/>
          </p:nvPr>
        </p:nvSpPr>
        <p:spPr/>
        <p:txBody>
          <a:bodyPr/>
          <a:lstStyle/>
          <a:p>
            <a:endParaRPr lang="tr-TR"/>
          </a:p>
        </p:txBody>
      </p:sp>
      <p:pic>
        <p:nvPicPr>
          <p:cNvPr id="3" name="Resim 3" descr="tablo içeren bir resim&#10;&#10;Açıklama otomatik olarak oluşturuldu">
            <a:extLst>
              <a:ext uri="{FF2B5EF4-FFF2-40B4-BE49-F238E27FC236}">
                <a16:creationId xmlns:a16="http://schemas.microsoft.com/office/drawing/2014/main" id="{9460817B-D8A2-46E0-9E4A-0217CBC66C25}"/>
              </a:ext>
            </a:extLst>
          </p:cNvPr>
          <p:cNvPicPr>
            <a:picLocks noGrp="1" noChangeAspect="1"/>
          </p:cNvPicPr>
          <p:nvPr>
            <p:ph idx="1"/>
          </p:nvPr>
        </p:nvPicPr>
        <p:blipFill rotWithShape="1">
          <a:blip r:embed="rId2"/>
          <a:srcRect l="7607" r="42857" b="14521"/>
          <a:stretch/>
        </p:blipFill>
        <p:spPr>
          <a:xfrm>
            <a:off x="88545" y="57410"/>
            <a:ext cx="6781216" cy="6580558"/>
          </a:xfrm>
        </p:spPr>
      </p:pic>
      <p:pic>
        <p:nvPicPr>
          <p:cNvPr id="4" name="Resim 4" descr="tablo içeren bir resim&#10;&#10;Açıklama otomatik olarak oluşturuldu">
            <a:extLst>
              <a:ext uri="{FF2B5EF4-FFF2-40B4-BE49-F238E27FC236}">
                <a16:creationId xmlns:a16="http://schemas.microsoft.com/office/drawing/2014/main" id="{563661C0-E7B1-47C3-B6EC-56DC6FE318E3}"/>
              </a:ext>
            </a:extLst>
          </p:cNvPr>
          <p:cNvPicPr>
            <a:picLocks noChangeAspect="1"/>
          </p:cNvPicPr>
          <p:nvPr/>
        </p:nvPicPr>
        <p:blipFill rotWithShape="1">
          <a:blip r:embed="rId3"/>
          <a:srcRect l="5718" r="46583" b="10526"/>
          <a:stretch/>
        </p:blipFill>
        <p:spPr>
          <a:xfrm>
            <a:off x="6778825" y="5793"/>
            <a:ext cx="5582711" cy="6701944"/>
          </a:xfrm>
          <a:prstGeom prst="rect">
            <a:avLst/>
          </a:prstGeom>
        </p:spPr>
      </p:pic>
    </p:spTree>
    <p:extLst>
      <p:ext uri="{BB962C8B-B14F-4D97-AF65-F5344CB8AC3E}">
        <p14:creationId xmlns:p14="http://schemas.microsoft.com/office/powerpoint/2010/main" val="41055946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3FB9913-05BA-4691-B7B7-6018B83146CF}"/>
              </a:ext>
            </a:extLst>
          </p:cNvPr>
          <p:cNvSpPr>
            <a:spLocks noGrp="1"/>
          </p:cNvSpPr>
          <p:nvPr>
            <p:ph type="title"/>
          </p:nvPr>
        </p:nvSpPr>
        <p:spPr/>
        <p:txBody>
          <a:bodyPr/>
          <a:lstStyle/>
          <a:p>
            <a:r>
              <a:rPr lang="tr-TR" dirty="0">
                <a:ea typeface="+mj-lt"/>
                <a:cs typeface="+mj-lt"/>
              </a:rPr>
              <a:t>SONUÇ</a:t>
            </a:r>
            <a:endParaRPr lang="tr-TR" dirty="0"/>
          </a:p>
        </p:txBody>
      </p:sp>
      <p:sp>
        <p:nvSpPr>
          <p:cNvPr id="3" name="İçerik Yer Tutucusu 2">
            <a:extLst>
              <a:ext uri="{FF2B5EF4-FFF2-40B4-BE49-F238E27FC236}">
                <a16:creationId xmlns:a16="http://schemas.microsoft.com/office/drawing/2014/main" id="{1D2C395A-5D8D-4871-A0B6-71F7EC8FFD7F}"/>
              </a:ext>
            </a:extLst>
          </p:cNvPr>
          <p:cNvSpPr>
            <a:spLocks noGrp="1"/>
          </p:cNvSpPr>
          <p:nvPr>
            <p:ph idx="1"/>
          </p:nvPr>
        </p:nvSpPr>
        <p:spPr/>
        <p:txBody>
          <a:bodyPr vert="horz" lIns="91440" tIns="45720" rIns="91440" bIns="45720" rtlCol="0" anchor="t">
            <a:normAutofit fontScale="92500"/>
          </a:bodyPr>
          <a:lstStyle/>
          <a:p>
            <a:r>
              <a:rPr lang="tr-TR" dirty="0">
                <a:ea typeface="+mn-lt"/>
                <a:cs typeface="+mn-lt"/>
              </a:rPr>
              <a:t>Tüm </a:t>
            </a:r>
            <a:r>
              <a:rPr lang="tr-TR" dirty="0" err="1">
                <a:ea typeface="+mn-lt"/>
                <a:cs typeface="+mn-lt"/>
              </a:rPr>
              <a:t>kohort</a:t>
            </a:r>
            <a:r>
              <a:rPr lang="tr-TR" dirty="0">
                <a:ea typeface="+mn-lt"/>
                <a:cs typeface="+mn-lt"/>
              </a:rPr>
              <a:t> için 30 günlük plansız hastaneye yatış sıklığı %12.3 idi.  </a:t>
            </a:r>
          </a:p>
          <a:p>
            <a:pPr marL="457200" indent="-457200"/>
            <a:r>
              <a:rPr lang="tr-TR" dirty="0">
                <a:ea typeface="+mn-lt"/>
                <a:cs typeface="+mn-lt"/>
              </a:rPr>
              <a:t>Spesifik olarak, sıklık </a:t>
            </a:r>
            <a:r>
              <a:rPr lang="tr-TR" dirty="0" err="1">
                <a:ea typeface="+mn-lt"/>
                <a:cs typeface="+mn-lt"/>
              </a:rPr>
              <a:t>abdominal</a:t>
            </a:r>
            <a:r>
              <a:rPr lang="tr-TR" dirty="0">
                <a:ea typeface="+mn-lt"/>
                <a:cs typeface="+mn-lt"/>
              </a:rPr>
              <a:t> </a:t>
            </a:r>
            <a:r>
              <a:rPr lang="tr-TR" dirty="0" err="1">
                <a:ea typeface="+mn-lt"/>
                <a:cs typeface="+mn-lt"/>
              </a:rPr>
              <a:t>kohortta</a:t>
            </a:r>
            <a:r>
              <a:rPr lang="tr-TR" dirty="0">
                <a:ea typeface="+mn-lt"/>
                <a:cs typeface="+mn-lt"/>
              </a:rPr>
              <a:t> %13.3 ve </a:t>
            </a:r>
            <a:r>
              <a:rPr lang="tr-TR" dirty="0" err="1">
                <a:ea typeface="+mn-lt"/>
                <a:cs typeface="+mn-lt"/>
              </a:rPr>
              <a:t>pelvik</a:t>
            </a:r>
            <a:r>
              <a:rPr lang="tr-TR" dirty="0">
                <a:ea typeface="+mn-lt"/>
                <a:cs typeface="+mn-lt"/>
              </a:rPr>
              <a:t> </a:t>
            </a:r>
            <a:r>
              <a:rPr lang="tr-TR" dirty="0" err="1">
                <a:ea typeface="+mn-lt"/>
                <a:cs typeface="+mn-lt"/>
              </a:rPr>
              <a:t>kohortta</a:t>
            </a:r>
            <a:r>
              <a:rPr lang="tr-TR" dirty="0">
                <a:ea typeface="+mn-lt"/>
                <a:cs typeface="+mn-lt"/>
              </a:rPr>
              <a:t> %10,7 idi.  </a:t>
            </a:r>
            <a:endParaRPr lang="tr-TR" dirty="0">
              <a:cs typeface="Calibri" panose="020F0502020204030204"/>
            </a:endParaRPr>
          </a:p>
          <a:p>
            <a:pPr marL="457200" indent="-457200"/>
            <a:r>
              <a:rPr lang="tr-TR" dirty="0">
                <a:ea typeface="+mn-lt"/>
                <a:cs typeface="+mn-lt"/>
              </a:rPr>
              <a:t>Bu yatışlar arasında ortanca kalış süresi 5 gündü (IQR, 3-10). </a:t>
            </a:r>
          </a:p>
          <a:p>
            <a:pPr marL="457200" indent="-457200"/>
            <a:r>
              <a:rPr lang="tr-TR" dirty="0">
                <a:ea typeface="+mn-lt"/>
                <a:cs typeface="+mn-lt"/>
              </a:rPr>
              <a:t>En sık hastaneye yatış nedenleri arasında ateş ve enfeksiyon, karın ve göğüs ağrısı, bulantı ile birlikte kusma, ishal, kabızlık ve </a:t>
            </a:r>
            <a:r>
              <a:rPr lang="tr-TR" dirty="0" err="1">
                <a:ea typeface="+mn-lt"/>
                <a:cs typeface="+mn-lt"/>
              </a:rPr>
              <a:t>gastrointestinal</a:t>
            </a:r>
            <a:r>
              <a:rPr lang="tr-TR" dirty="0">
                <a:ea typeface="+mn-lt"/>
                <a:cs typeface="+mn-lt"/>
              </a:rPr>
              <a:t> kanama yer aldı .</a:t>
            </a:r>
          </a:p>
          <a:p>
            <a:pPr marL="457200" indent="-457200"/>
            <a:r>
              <a:rPr lang="tr-TR" dirty="0">
                <a:ea typeface="+mn-lt"/>
                <a:cs typeface="+mn-lt"/>
              </a:rPr>
              <a:t>Plansız hastaneye yatış olan hastalar arasında, hastaneye yatırılan ve yatırılmayan </a:t>
            </a:r>
            <a:r>
              <a:rPr lang="tr-TR" dirty="0" err="1">
                <a:ea typeface="+mn-lt"/>
                <a:cs typeface="+mn-lt"/>
              </a:rPr>
              <a:t>abdominal</a:t>
            </a:r>
            <a:r>
              <a:rPr lang="tr-TR" dirty="0">
                <a:ea typeface="+mn-lt"/>
                <a:cs typeface="+mn-lt"/>
              </a:rPr>
              <a:t> RT hastaları için 30 günlük takip boyunca fazla sağlık bakım ücretleri 52.435 $ ve </a:t>
            </a:r>
            <a:r>
              <a:rPr lang="tr-TR" dirty="0" err="1">
                <a:ea typeface="+mn-lt"/>
                <a:cs typeface="+mn-lt"/>
              </a:rPr>
              <a:t>pelvik</a:t>
            </a:r>
            <a:r>
              <a:rPr lang="tr-TR" dirty="0">
                <a:ea typeface="+mn-lt"/>
                <a:cs typeface="+mn-lt"/>
              </a:rPr>
              <a:t> RT hastaları için 49.402 $ idi.</a:t>
            </a:r>
            <a:endParaRPr lang="tr-TR" dirty="0">
              <a:cs typeface="Calibri"/>
            </a:endParaRPr>
          </a:p>
        </p:txBody>
      </p:sp>
    </p:spTree>
    <p:extLst>
      <p:ext uri="{BB962C8B-B14F-4D97-AF65-F5344CB8AC3E}">
        <p14:creationId xmlns:p14="http://schemas.microsoft.com/office/powerpoint/2010/main" val="14476545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D83D267-039F-4139-9092-A5A78E0B0468}"/>
              </a:ext>
            </a:extLst>
          </p:cNvPr>
          <p:cNvSpPr>
            <a:spLocks noGrp="1"/>
          </p:cNvSpPr>
          <p:nvPr>
            <p:ph type="title"/>
          </p:nvPr>
        </p:nvSpPr>
        <p:spPr/>
        <p:txBody>
          <a:bodyPr/>
          <a:lstStyle/>
          <a:p>
            <a:endParaRPr lang="tr-TR"/>
          </a:p>
        </p:txBody>
      </p:sp>
      <p:pic>
        <p:nvPicPr>
          <p:cNvPr id="7" name="Resim 7" descr="tablo içeren bir resim&#10;&#10;Açıklama otomatik olarak oluşturuldu">
            <a:extLst>
              <a:ext uri="{FF2B5EF4-FFF2-40B4-BE49-F238E27FC236}">
                <a16:creationId xmlns:a16="http://schemas.microsoft.com/office/drawing/2014/main" id="{8BF13D0D-E42A-4A1D-8F07-DBB69ED0F943}"/>
              </a:ext>
            </a:extLst>
          </p:cNvPr>
          <p:cNvPicPr>
            <a:picLocks noGrp="1" noChangeAspect="1"/>
          </p:cNvPicPr>
          <p:nvPr>
            <p:ph idx="1"/>
          </p:nvPr>
        </p:nvPicPr>
        <p:blipFill rotWithShape="1">
          <a:blip r:embed="rId2"/>
          <a:srcRect l="46382" t="2970" r="5937" b="14191"/>
          <a:stretch/>
        </p:blipFill>
        <p:spPr>
          <a:xfrm>
            <a:off x="2526547" y="75856"/>
            <a:ext cx="6723889" cy="6580693"/>
          </a:xfrm>
        </p:spPr>
      </p:pic>
    </p:spTree>
    <p:extLst>
      <p:ext uri="{BB962C8B-B14F-4D97-AF65-F5344CB8AC3E}">
        <p14:creationId xmlns:p14="http://schemas.microsoft.com/office/powerpoint/2010/main" val="39022885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7B95180-11B5-4C49-92A2-393CC30DF5E2}"/>
              </a:ext>
            </a:extLst>
          </p:cNvPr>
          <p:cNvSpPr>
            <a:spLocks noGrp="1"/>
          </p:cNvSpPr>
          <p:nvPr>
            <p:ph type="title"/>
          </p:nvPr>
        </p:nvSpPr>
        <p:spPr/>
        <p:txBody>
          <a:bodyPr/>
          <a:lstStyle/>
          <a:p>
            <a:r>
              <a:rPr lang="tr-TR" dirty="0">
                <a:ea typeface="+mj-lt"/>
                <a:cs typeface="+mj-lt"/>
              </a:rPr>
              <a:t>SONUÇ</a:t>
            </a:r>
            <a:endParaRPr lang="tr-TR" dirty="0"/>
          </a:p>
        </p:txBody>
      </p:sp>
      <p:sp>
        <p:nvSpPr>
          <p:cNvPr id="3" name="İçerik Yer Tutucusu 2">
            <a:extLst>
              <a:ext uri="{FF2B5EF4-FFF2-40B4-BE49-F238E27FC236}">
                <a16:creationId xmlns:a16="http://schemas.microsoft.com/office/drawing/2014/main" id="{C136F1B8-627B-4147-8053-0CC9A3E05A98}"/>
              </a:ext>
            </a:extLst>
          </p:cNvPr>
          <p:cNvSpPr>
            <a:spLocks noGrp="1"/>
          </p:cNvSpPr>
          <p:nvPr>
            <p:ph idx="1"/>
          </p:nvPr>
        </p:nvSpPr>
        <p:spPr/>
        <p:txBody>
          <a:bodyPr vert="horz" lIns="91440" tIns="45720" rIns="91440" bIns="45720" rtlCol="0" anchor="t">
            <a:normAutofit fontScale="85000" lnSpcReduction="20000"/>
          </a:bodyPr>
          <a:lstStyle/>
          <a:p>
            <a:pPr marL="0" indent="0">
              <a:buNone/>
            </a:pPr>
            <a:endParaRPr lang="tr-TR" dirty="0">
              <a:cs typeface="Calibri" panose="020F0502020204030204"/>
            </a:endParaRPr>
          </a:p>
          <a:p>
            <a:r>
              <a:rPr lang="tr-TR" dirty="0" err="1">
                <a:ea typeface="+mn-lt"/>
                <a:cs typeface="+mn-lt"/>
              </a:rPr>
              <a:t>Abdominal</a:t>
            </a:r>
            <a:r>
              <a:rPr lang="tr-TR" dirty="0">
                <a:ea typeface="+mn-lt"/>
                <a:cs typeface="+mn-lt"/>
              </a:rPr>
              <a:t> RT </a:t>
            </a:r>
            <a:r>
              <a:rPr lang="tr-TR" dirty="0" err="1">
                <a:ea typeface="+mn-lt"/>
                <a:cs typeface="+mn-lt"/>
              </a:rPr>
              <a:t>kohortunda</a:t>
            </a:r>
            <a:r>
              <a:rPr lang="tr-TR" dirty="0">
                <a:ea typeface="+mn-lt"/>
                <a:cs typeface="+mn-lt"/>
              </a:rPr>
              <a:t> en sık görülen </a:t>
            </a:r>
            <a:r>
              <a:rPr lang="tr-TR" dirty="0" err="1">
                <a:ea typeface="+mn-lt"/>
                <a:cs typeface="+mn-lt"/>
              </a:rPr>
              <a:t>primer</a:t>
            </a:r>
            <a:r>
              <a:rPr lang="tr-TR" dirty="0">
                <a:ea typeface="+mn-lt"/>
                <a:cs typeface="+mn-lt"/>
              </a:rPr>
              <a:t> tanılar %49 pankreas, %19 </a:t>
            </a:r>
            <a:r>
              <a:rPr lang="tr-TR" dirty="0" err="1">
                <a:ea typeface="+mn-lt"/>
                <a:cs typeface="+mn-lt"/>
              </a:rPr>
              <a:t>hepatobiliyer</a:t>
            </a:r>
            <a:r>
              <a:rPr lang="tr-TR" dirty="0">
                <a:ea typeface="+mn-lt"/>
                <a:cs typeface="+mn-lt"/>
              </a:rPr>
              <a:t> ve %13 mide kanseri idi.  </a:t>
            </a:r>
          </a:p>
          <a:p>
            <a:r>
              <a:rPr lang="tr-TR" dirty="0">
                <a:ea typeface="+mn-lt"/>
                <a:cs typeface="+mn-lt"/>
              </a:rPr>
              <a:t>Türetme(derivasyon) </a:t>
            </a:r>
            <a:r>
              <a:rPr lang="tr-TR" dirty="0" err="1">
                <a:ea typeface="+mn-lt"/>
                <a:cs typeface="+mn-lt"/>
              </a:rPr>
              <a:t>kohortundaki</a:t>
            </a:r>
            <a:r>
              <a:rPr lang="tr-TR" dirty="0">
                <a:ea typeface="+mn-lt"/>
                <a:cs typeface="+mn-lt"/>
              </a:rPr>
              <a:t> çapraz doğrulama AUC değerleri, </a:t>
            </a:r>
            <a:r>
              <a:rPr lang="tr-TR" dirty="0" err="1">
                <a:ea typeface="+mn-lt"/>
                <a:cs typeface="+mn-lt"/>
              </a:rPr>
              <a:t>gradyan</a:t>
            </a:r>
            <a:r>
              <a:rPr lang="tr-TR" dirty="0">
                <a:ea typeface="+mn-lt"/>
                <a:cs typeface="+mn-lt"/>
              </a:rPr>
              <a:t> destekli karar ağaçları için 0.823, </a:t>
            </a:r>
            <a:r>
              <a:rPr lang="tr-TR" dirty="0" err="1">
                <a:ea typeface="+mn-lt"/>
                <a:cs typeface="+mn-lt"/>
              </a:rPr>
              <a:t>random</a:t>
            </a:r>
            <a:r>
              <a:rPr lang="tr-TR" dirty="0">
                <a:ea typeface="+mn-lt"/>
                <a:cs typeface="+mn-lt"/>
              </a:rPr>
              <a:t> </a:t>
            </a:r>
            <a:r>
              <a:rPr lang="tr-TR" dirty="0" err="1">
                <a:ea typeface="+mn-lt"/>
                <a:cs typeface="+mn-lt"/>
              </a:rPr>
              <a:t>forest</a:t>
            </a:r>
            <a:r>
              <a:rPr lang="tr-TR" dirty="0">
                <a:ea typeface="+mn-lt"/>
                <a:cs typeface="+mn-lt"/>
              </a:rPr>
              <a:t> için 0.806 ve lojistik regresyon için 0.808 idi.  </a:t>
            </a:r>
          </a:p>
          <a:p>
            <a:r>
              <a:rPr lang="tr-TR" dirty="0">
                <a:ea typeface="+mn-lt"/>
                <a:cs typeface="+mn-lt"/>
              </a:rPr>
              <a:t>Doğrulama(</a:t>
            </a:r>
            <a:r>
              <a:rPr lang="tr-TR" dirty="0" err="1">
                <a:ea typeface="+mn-lt"/>
                <a:cs typeface="+mn-lt"/>
              </a:rPr>
              <a:t>validasyon</a:t>
            </a:r>
            <a:r>
              <a:rPr lang="tr-TR" dirty="0">
                <a:ea typeface="+mn-lt"/>
                <a:cs typeface="+mn-lt"/>
              </a:rPr>
              <a:t>) </a:t>
            </a:r>
            <a:r>
              <a:rPr lang="tr-TR" dirty="0" err="1">
                <a:ea typeface="+mn-lt"/>
                <a:cs typeface="+mn-lt"/>
              </a:rPr>
              <a:t>kohortunda</a:t>
            </a:r>
            <a:r>
              <a:rPr lang="tr-TR" dirty="0">
                <a:ea typeface="+mn-lt"/>
                <a:cs typeface="+mn-lt"/>
              </a:rPr>
              <a:t>, en iyi performans gösteren model (</a:t>
            </a:r>
            <a:r>
              <a:rPr lang="tr-TR" dirty="0" err="1">
                <a:ea typeface="+mn-lt"/>
                <a:cs typeface="+mn-lt"/>
              </a:rPr>
              <a:t>gradyan</a:t>
            </a:r>
            <a:r>
              <a:rPr lang="tr-TR" dirty="0">
                <a:ea typeface="+mn-lt"/>
                <a:cs typeface="+mn-lt"/>
              </a:rPr>
              <a:t> destekli karar ağacı), 0,749 AUC ile iyi performans gösterdi (%95 güven aralığı [CI], 0,595-0,822; P &lt; 0,001).  </a:t>
            </a:r>
          </a:p>
          <a:p>
            <a:r>
              <a:rPr lang="tr-TR" dirty="0">
                <a:ea typeface="+mn-lt"/>
                <a:cs typeface="+mn-lt"/>
              </a:rPr>
              <a:t>Bu tahmine dayalı modelde en yüksek özellik önemine sahip değişkenler şunları içeriyordu: tedavi bölgesi (pankreas, mide, karaciğer veya diğerleri) ve </a:t>
            </a:r>
            <a:r>
              <a:rPr lang="tr-TR" dirty="0" err="1">
                <a:ea typeface="+mn-lt"/>
                <a:cs typeface="+mn-lt"/>
              </a:rPr>
              <a:t>RT'den</a:t>
            </a:r>
            <a:r>
              <a:rPr lang="tr-TR" dirty="0">
                <a:ea typeface="+mn-lt"/>
                <a:cs typeface="+mn-lt"/>
              </a:rPr>
              <a:t> önceki 30 gün içindeki temel laboratuvar değerleri (sodyum, yüksek yoğunluklu </a:t>
            </a:r>
            <a:r>
              <a:rPr lang="tr-TR" dirty="0" err="1">
                <a:ea typeface="+mn-lt"/>
                <a:cs typeface="+mn-lt"/>
              </a:rPr>
              <a:t>lipoproteinler</a:t>
            </a:r>
            <a:r>
              <a:rPr lang="tr-TR" dirty="0">
                <a:ea typeface="+mn-lt"/>
                <a:cs typeface="+mn-lt"/>
              </a:rPr>
              <a:t>, kalsiyum, AST,ALT dahil), </a:t>
            </a:r>
            <a:r>
              <a:rPr lang="tr-TR" dirty="0" err="1">
                <a:ea typeface="+mn-lt"/>
                <a:cs typeface="+mn-lt"/>
              </a:rPr>
              <a:t>hematokrit</a:t>
            </a:r>
            <a:r>
              <a:rPr lang="tr-TR" dirty="0">
                <a:ea typeface="+mn-lt"/>
                <a:cs typeface="+mn-lt"/>
              </a:rPr>
              <a:t>, albümin, </a:t>
            </a:r>
            <a:r>
              <a:rPr lang="tr-TR" dirty="0" err="1">
                <a:ea typeface="+mn-lt"/>
                <a:cs typeface="+mn-lt"/>
              </a:rPr>
              <a:t>trombositler</a:t>
            </a:r>
            <a:r>
              <a:rPr lang="tr-TR" dirty="0">
                <a:ea typeface="+mn-lt"/>
                <a:cs typeface="+mn-lt"/>
              </a:rPr>
              <a:t>, </a:t>
            </a:r>
            <a:r>
              <a:rPr lang="tr-TR" dirty="0" err="1">
                <a:ea typeface="+mn-lt"/>
                <a:cs typeface="+mn-lt"/>
              </a:rPr>
              <a:t>nötrofiller</a:t>
            </a:r>
            <a:r>
              <a:rPr lang="tr-TR" dirty="0">
                <a:ea typeface="+mn-lt"/>
                <a:cs typeface="+mn-lt"/>
              </a:rPr>
              <a:t>, klor ve ALP) ve ayrıca RT dozu.</a:t>
            </a:r>
            <a:endParaRPr lang="tr-TR" dirty="0">
              <a:cs typeface="Calibri"/>
            </a:endParaRPr>
          </a:p>
        </p:txBody>
      </p:sp>
    </p:spTree>
    <p:extLst>
      <p:ext uri="{BB962C8B-B14F-4D97-AF65-F5344CB8AC3E}">
        <p14:creationId xmlns:p14="http://schemas.microsoft.com/office/powerpoint/2010/main" val="23984872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6A33B28-A1DC-4887-8C8E-A44BFB68C259}"/>
              </a:ext>
            </a:extLst>
          </p:cNvPr>
          <p:cNvSpPr>
            <a:spLocks noGrp="1"/>
          </p:cNvSpPr>
          <p:nvPr>
            <p:ph type="title"/>
          </p:nvPr>
        </p:nvSpPr>
        <p:spPr/>
        <p:txBody>
          <a:bodyPr/>
          <a:lstStyle/>
          <a:p>
            <a:r>
              <a:rPr lang="tr-TR" dirty="0">
                <a:cs typeface="Calibri Light"/>
              </a:rPr>
              <a:t>GİRİŞ</a:t>
            </a:r>
            <a:endParaRPr lang="tr-TR" dirty="0"/>
          </a:p>
        </p:txBody>
      </p:sp>
      <p:sp>
        <p:nvSpPr>
          <p:cNvPr id="3" name="İçerik Yer Tutucusu 2">
            <a:extLst>
              <a:ext uri="{FF2B5EF4-FFF2-40B4-BE49-F238E27FC236}">
                <a16:creationId xmlns:a16="http://schemas.microsoft.com/office/drawing/2014/main" id="{D8616900-5328-4252-8062-0EB5721E927C}"/>
              </a:ext>
            </a:extLst>
          </p:cNvPr>
          <p:cNvSpPr>
            <a:spLocks noGrp="1"/>
          </p:cNvSpPr>
          <p:nvPr>
            <p:ph idx="1"/>
          </p:nvPr>
        </p:nvSpPr>
        <p:spPr>
          <a:xfrm>
            <a:off x="838200" y="1394305"/>
            <a:ext cx="10515600" cy="4782658"/>
          </a:xfrm>
        </p:spPr>
        <p:txBody>
          <a:bodyPr vert="horz" lIns="91440" tIns="45720" rIns="91440" bIns="45720" rtlCol="0" anchor="t">
            <a:normAutofit/>
          </a:bodyPr>
          <a:lstStyle/>
          <a:p>
            <a:pPr marL="0" indent="0"/>
            <a:r>
              <a:rPr lang="tr-TR" dirty="0">
                <a:ea typeface="+mn-lt"/>
                <a:cs typeface="+mn-lt"/>
              </a:rPr>
              <a:t>Kanserli hastalarda plansız hastaneye yatışlar maliyetli ve sık görülen bir olumsuz sonuçtur. </a:t>
            </a:r>
          </a:p>
          <a:p>
            <a:pPr marL="0" indent="0"/>
            <a:endParaRPr lang="tr-TR" dirty="0">
              <a:ea typeface="+mn-lt"/>
              <a:cs typeface="+mn-lt"/>
            </a:endParaRPr>
          </a:p>
          <a:p>
            <a:pPr marL="0" indent="0"/>
            <a:r>
              <a:rPr lang="tr-TR" dirty="0" err="1">
                <a:ea typeface="+mn-lt"/>
                <a:cs typeface="+mn-lt"/>
              </a:rPr>
              <a:t>Multimodal</a:t>
            </a:r>
            <a:r>
              <a:rPr lang="tr-TR" dirty="0">
                <a:ea typeface="+mn-lt"/>
                <a:cs typeface="+mn-lt"/>
              </a:rPr>
              <a:t> tedavi gören kanser hastaları özellikle risk altındadır.</a:t>
            </a:r>
          </a:p>
          <a:p>
            <a:pPr marL="0" indent="0">
              <a:buNone/>
            </a:pPr>
            <a:endParaRPr lang="tr-TR" dirty="0">
              <a:ea typeface="+mn-lt"/>
              <a:cs typeface="+mn-lt"/>
            </a:endParaRPr>
          </a:p>
          <a:p>
            <a:pPr marL="0" indent="0"/>
            <a:r>
              <a:rPr lang="tr-TR" dirty="0">
                <a:ea typeface="+mn-lt"/>
                <a:cs typeface="+mn-lt"/>
              </a:rPr>
              <a:t>Kanserli hastaların yaklaşık %30'u tanıdan sonraki ilk 1 yıl içinde plansız hastaneye yatış yaşamaktadır.</a:t>
            </a:r>
          </a:p>
        </p:txBody>
      </p:sp>
    </p:spTree>
    <p:extLst>
      <p:ext uri="{BB962C8B-B14F-4D97-AF65-F5344CB8AC3E}">
        <p14:creationId xmlns:p14="http://schemas.microsoft.com/office/powerpoint/2010/main" val="35838018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5BFB6B4-6709-4243-B598-EB00C5306339}"/>
              </a:ext>
            </a:extLst>
          </p:cNvPr>
          <p:cNvSpPr>
            <a:spLocks noGrp="1"/>
          </p:cNvSpPr>
          <p:nvPr>
            <p:ph type="title"/>
          </p:nvPr>
        </p:nvSpPr>
        <p:spPr/>
        <p:txBody>
          <a:bodyPr/>
          <a:lstStyle/>
          <a:p>
            <a:r>
              <a:rPr lang="tr-TR" dirty="0">
                <a:ea typeface="+mj-lt"/>
                <a:cs typeface="+mj-lt"/>
              </a:rPr>
              <a:t>SONUÇ</a:t>
            </a:r>
            <a:endParaRPr lang="tr-TR" dirty="0"/>
          </a:p>
        </p:txBody>
      </p:sp>
      <p:sp>
        <p:nvSpPr>
          <p:cNvPr id="3" name="İçerik Yer Tutucusu 2">
            <a:extLst>
              <a:ext uri="{FF2B5EF4-FFF2-40B4-BE49-F238E27FC236}">
                <a16:creationId xmlns:a16="http://schemas.microsoft.com/office/drawing/2014/main" id="{A891E84F-8500-4E0F-9A21-5D07ABC1E31F}"/>
              </a:ext>
            </a:extLst>
          </p:cNvPr>
          <p:cNvSpPr>
            <a:spLocks noGrp="1"/>
          </p:cNvSpPr>
          <p:nvPr>
            <p:ph idx="1"/>
          </p:nvPr>
        </p:nvSpPr>
        <p:spPr/>
        <p:txBody>
          <a:bodyPr vert="horz" lIns="91440" tIns="45720" rIns="91440" bIns="45720" rtlCol="0" anchor="t">
            <a:normAutofit fontScale="92500" lnSpcReduction="20000"/>
          </a:bodyPr>
          <a:lstStyle/>
          <a:p>
            <a:pPr marL="0" indent="0">
              <a:buNone/>
            </a:pPr>
            <a:endParaRPr lang="tr-TR" dirty="0">
              <a:cs typeface="Calibri" panose="020F0502020204030204"/>
            </a:endParaRPr>
          </a:p>
          <a:p>
            <a:r>
              <a:rPr lang="tr-TR" dirty="0" err="1">
                <a:ea typeface="+mn-lt"/>
                <a:cs typeface="+mn-lt"/>
              </a:rPr>
              <a:t>Pelvik</a:t>
            </a:r>
            <a:r>
              <a:rPr lang="tr-TR" dirty="0">
                <a:ea typeface="+mn-lt"/>
                <a:cs typeface="+mn-lt"/>
              </a:rPr>
              <a:t> RT </a:t>
            </a:r>
            <a:r>
              <a:rPr lang="tr-TR" dirty="0" err="1">
                <a:ea typeface="+mn-lt"/>
                <a:cs typeface="+mn-lt"/>
              </a:rPr>
              <a:t>kohortunda</a:t>
            </a:r>
            <a:r>
              <a:rPr lang="tr-TR" dirty="0">
                <a:ea typeface="+mn-lt"/>
                <a:cs typeface="+mn-lt"/>
              </a:rPr>
              <a:t> en sık görülen birincil tanılar %76 </a:t>
            </a:r>
            <a:r>
              <a:rPr lang="tr-TR" dirty="0" err="1">
                <a:ea typeface="+mn-lt"/>
                <a:cs typeface="+mn-lt"/>
              </a:rPr>
              <a:t>rektal</a:t>
            </a:r>
            <a:r>
              <a:rPr lang="tr-TR" dirty="0">
                <a:ea typeface="+mn-lt"/>
                <a:cs typeface="+mn-lt"/>
              </a:rPr>
              <a:t> ve %18 anal kanserdi.  </a:t>
            </a:r>
          </a:p>
          <a:p>
            <a:r>
              <a:rPr lang="tr-TR" dirty="0">
                <a:ea typeface="+mn-lt"/>
                <a:cs typeface="+mn-lt"/>
              </a:rPr>
              <a:t>Türetme </a:t>
            </a:r>
            <a:r>
              <a:rPr lang="tr-TR" dirty="0" err="1">
                <a:ea typeface="+mn-lt"/>
                <a:cs typeface="+mn-lt"/>
              </a:rPr>
              <a:t>kohortundaki</a:t>
            </a:r>
            <a:r>
              <a:rPr lang="tr-TR" dirty="0">
                <a:ea typeface="+mn-lt"/>
                <a:cs typeface="+mn-lt"/>
              </a:rPr>
              <a:t> çapraz doğrulama AUC değerleri, </a:t>
            </a:r>
            <a:r>
              <a:rPr lang="tr-TR" dirty="0" err="1">
                <a:ea typeface="+mn-lt"/>
                <a:cs typeface="+mn-lt"/>
              </a:rPr>
              <a:t>gradyan</a:t>
            </a:r>
            <a:r>
              <a:rPr lang="tr-TR" dirty="0">
                <a:ea typeface="+mn-lt"/>
                <a:cs typeface="+mn-lt"/>
              </a:rPr>
              <a:t> destekli karar ağaçları için 0.771, </a:t>
            </a:r>
            <a:r>
              <a:rPr lang="tr-TR" dirty="0" err="1">
                <a:ea typeface="+mn-lt"/>
                <a:cs typeface="+mn-lt"/>
              </a:rPr>
              <a:t>random</a:t>
            </a:r>
            <a:r>
              <a:rPr lang="tr-TR" dirty="0">
                <a:ea typeface="+mn-lt"/>
                <a:cs typeface="+mn-lt"/>
              </a:rPr>
              <a:t> </a:t>
            </a:r>
            <a:r>
              <a:rPr lang="tr-TR" dirty="0" err="1">
                <a:ea typeface="+mn-lt"/>
                <a:cs typeface="+mn-lt"/>
              </a:rPr>
              <a:t>forest</a:t>
            </a:r>
            <a:r>
              <a:rPr lang="tr-TR" dirty="0">
                <a:ea typeface="+mn-lt"/>
                <a:cs typeface="+mn-lt"/>
              </a:rPr>
              <a:t> için 0.776 ve lojistik regresyon için 0.753 idi.  </a:t>
            </a:r>
          </a:p>
          <a:p>
            <a:r>
              <a:rPr lang="tr-TR" dirty="0">
                <a:ea typeface="+mn-lt"/>
                <a:cs typeface="+mn-lt"/>
              </a:rPr>
              <a:t>Doğrulama </a:t>
            </a:r>
            <a:r>
              <a:rPr lang="tr-TR" dirty="0" err="1">
                <a:ea typeface="+mn-lt"/>
                <a:cs typeface="+mn-lt"/>
              </a:rPr>
              <a:t>kohortunda</a:t>
            </a:r>
            <a:r>
              <a:rPr lang="tr-TR" dirty="0">
                <a:ea typeface="+mn-lt"/>
                <a:cs typeface="+mn-lt"/>
              </a:rPr>
              <a:t>, en iyi performans gösteren model (</a:t>
            </a:r>
            <a:r>
              <a:rPr lang="tr-TR" dirty="0" err="1">
                <a:ea typeface="+mn-lt"/>
                <a:cs typeface="+mn-lt"/>
              </a:rPr>
              <a:t>random</a:t>
            </a:r>
            <a:r>
              <a:rPr lang="tr-TR" dirty="0">
                <a:ea typeface="+mn-lt"/>
                <a:cs typeface="+mn-lt"/>
              </a:rPr>
              <a:t> </a:t>
            </a:r>
            <a:r>
              <a:rPr lang="tr-TR" dirty="0" err="1">
                <a:ea typeface="+mn-lt"/>
                <a:cs typeface="+mn-lt"/>
              </a:rPr>
              <a:t>forest</a:t>
            </a:r>
            <a:r>
              <a:rPr lang="tr-TR" dirty="0">
                <a:ea typeface="+mn-lt"/>
                <a:cs typeface="+mn-lt"/>
              </a:rPr>
              <a:t>), 0,764'lük bir AUC (%95 CI, 0,601- 0,871; P = 0,002) ile iyi performans gösterdi.  </a:t>
            </a:r>
          </a:p>
          <a:p>
            <a:r>
              <a:rPr lang="tr-TR" dirty="0">
                <a:ea typeface="+mn-lt"/>
                <a:cs typeface="+mn-lt"/>
              </a:rPr>
              <a:t>En yüksek özellik önemine sahip değişkenler şunları içeriyordu: </a:t>
            </a:r>
            <a:r>
              <a:rPr lang="tr-TR" dirty="0" err="1">
                <a:ea typeface="+mn-lt"/>
                <a:cs typeface="+mn-lt"/>
              </a:rPr>
              <a:t>RT'den</a:t>
            </a:r>
            <a:r>
              <a:rPr lang="tr-TR" dirty="0">
                <a:ea typeface="+mn-lt"/>
                <a:cs typeface="+mn-lt"/>
              </a:rPr>
              <a:t> önceki 30 gün içindeki temel laboratuvar değerleri (klorür, hemoglobin, sodyum, toplam protein, </a:t>
            </a:r>
            <a:r>
              <a:rPr lang="tr-TR" dirty="0" err="1">
                <a:ea typeface="+mn-lt"/>
                <a:cs typeface="+mn-lt"/>
              </a:rPr>
              <a:t>hematokrit</a:t>
            </a:r>
            <a:r>
              <a:rPr lang="tr-TR" dirty="0">
                <a:ea typeface="+mn-lt"/>
                <a:cs typeface="+mn-lt"/>
              </a:rPr>
              <a:t>, </a:t>
            </a:r>
            <a:r>
              <a:rPr lang="tr-TR" dirty="0" err="1">
                <a:ea typeface="+mn-lt"/>
                <a:cs typeface="+mn-lt"/>
              </a:rPr>
              <a:t>trombositler</a:t>
            </a:r>
            <a:r>
              <a:rPr lang="tr-TR" dirty="0">
                <a:ea typeface="+mn-lt"/>
                <a:cs typeface="+mn-lt"/>
              </a:rPr>
              <a:t>, potasyum ve sodyum dahil), vücut kitle indeksi ve RT süresini kapsayan günler.</a:t>
            </a:r>
            <a:endParaRPr lang="tr-TR" dirty="0">
              <a:cs typeface="Calibri"/>
            </a:endParaRPr>
          </a:p>
        </p:txBody>
      </p:sp>
    </p:spTree>
    <p:extLst>
      <p:ext uri="{BB962C8B-B14F-4D97-AF65-F5344CB8AC3E}">
        <p14:creationId xmlns:p14="http://schemas.microsoft.com/office/powerpoint/2010/main" val="21593130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1BFE968-80A2-4F76-B955-4BAA74B964CA}"/>
              </a:ext>
            </a:extLst>
          </p:cNvPr>
          <p:cNvSpPr>
            <a:spLocks noGrp="1"/>
          </p:cNvSpPr>
          <p:nvPr>
            <p:ph type="title"/>
          </p:nvPr>
        </p:nvSpPr>
        <p:spPr/>
        <p:txBody>
          <a:bodyPr/>
          <a:lstStyle/>
          <a:p>
            <a:r>
              <a:rPr lang="tr-TR" dirty="0">
                <a:ea typeface="+mj-lt"/>
                <a:cs typeface="+mj-lt"/>
              </a:rPr>
              <a:t>SONUÇ</a:t>
            </a:r>
            <a:endParaRPr lang="tr-TR" dirty="0"/>
          </a:p>
        </p:txBody>
      </p:sp>
      <p:sp>
        <p:nvSpPr>
          <p:cNvPr id="3" name="İçerik Yer Tutucusu 2">
            <a:extLst>
              <a:ext uri="{FF2B5EF4-FFF2-40B4-BE49-F238E27FC236}">
                <a16:creationId xmlns:a16="http://schemas.microsoft.com/office/drawing/2014/main" id="{68198A3D-CB46-4555-9835-6967E3B6C32A}"/>
              </a:ext>
            </a:extLst>
          </p:cNvPr>
          <p:cNvSpPr>
            <a:spLocks noGrp="1"/>
          </p:cNvSpPr>
          <p:nvPr>
            <p:ph idx="1"/>
          </p:nvPr>
        </p:nvSpPr>
        <p:spPr/>
        <p:txBody>
          <a:bodyPr vert="horz" lIns="91440" tIns="45720" rIns="91440" bIns="45720" rtlCol="0" anchor="t">
            <a:normAutofit fontScale="85000" lnSpcReduction="20000"/>
          </a:bodyPr>
          <a:lstStyle/>
          <a:p>
            <a:pPr marL="0" indent="0">
              <a:buNone/>
            </a:pPr>
            <a:endParaRPr lang="tr-TR" dirty="0">
              <a:cs typeface="Calibri" panose="020F0502020204030204"/>
            </a:endParaRPr>
          </a:p>
          <a:p>
            <a:r>
              <a:rPr lang="tr-TR" dirty="0" err="1">
                <a:ea typeface="+mn-lt"/>
                <a:cs typeface="+mn-lt"/>
              </a:rPr>
              <a:t>Abdominal</a:t>
            </a:r>
            <a:r>
              <a:rPr lang="tr-TR" dirty="0">
                <a:ea typeface="+mn-lt"/>
                <a:cs typeface="+mn-lt"/>
              </a:rPr>
              <a:t> RT uygulanan hastalarda, 30 günlük plansız hastaneye yatışların gerçek (gözlemlenen) sıklığı, yüksek riskli ve düşük riskli hastalarda %9.4'e karşılık %39.4 idi (P &lt; .001).  Gözlenen bu hastaneye yatış sıklıkları, beklenen hastaneye yatış sıklıklarına benzerdi (ortalama tahmin; sırasıyla %30.1'e karşı %3.8).  </a:t>
            </a:r>
          </a:p>
          <a:p>
            <a:r>
              <a:rPr lang="tr-TR" dirty="0" err="1">
                <a:ea typeface="+mn-lt"/>
                <a:cs typeface="+mn-lt"/>
              </a:rPr>
              <a:t>Pelvik</a:t>
            </a:r>
            <a:r>
              <a:rPr lang="tr-TR" dirty="0">
                <a:ea typeface="+mn-lt"/>
                <a:cs typeface="+mn-lt"/>
              </a:rPr>
              <a:t> RT uygulanan hastalarda, gözlenen plansız hastaneye yatış sıklığı, yüksek ve düşük riskli hastalarda %8.3 iken, %33.3 idi (P = .002).  Beklenen frekanslar (ortalama tahmin) sırasıyla %27.9'a karşı %7.6 idi </a:t>
            </a:r>
            <a:endParaRPr lang="tr-TR" dirty="0">
              <a:cs typeface="Calibri"/>
            </a:endParaRPr>
          </a:p>
          <a:p>
            <a:r>
              <a:rPr lang="tr-TR" dirty="0">
                <a:ea typeface="+mn-lt"/>
                <a:cs typeface="+mn-lt"/>
              </a:rPr>
              <a:t>Doğrulama </a:t>
            </a:r>
            <a:r>
              <a:rPr lang="tr-TR" dirty="0" err="1">
                <a:ea typeface="+mn-lt"/>
                <a:cs typeface="+mn-lt"/>
              </a:rPr>
              <a:t>kohortlarında</a:t>
            </a:r>
            <a:r>
              <a:rPr lang="tr-TR" dirty="0">
                <a:ea typeface="+mn-lt"/>
                <a:cs typeface="+mn-lt"/>
              </a:rPr>
              <a:t>, medyan genel </a:t>
            </a:r>
            <a:r>
              <a:rPr lang="tr-TR" dirty="0" err="1">
                <a:ea typeface="+mn-lt"/>
                <a:cs typeface="+mn-lt"/>
              </a:rPr>
              <a:t>sağkalımlara</a:t>
            </a:r>
            <a:r>
              <a:rPr lang="tr-TR" dirty="0">
                <a:ea typeface="+mn-lt"/>
                <a:cs typeface="+mn-lt"/>
              </a:rPr>
              <a:t> henüz ulaşılmamıştır </a:t>
            </a:r>
          </a:p>
          <a:p>
            <a:r>
              <a:rPr lang="tr-TR" dirty="0" err="1">
                <a:ea typeface="+mn-lt"/>
                <a:cs typeface="+mn-lt"/>
              </a:rPr>
              <a:t>Abdominal</a:t>
            </a:r>
            <a:r>
              <a:rPr lang="tr-TR" dirty="0">
                <a:ea typeface="+mn-lt"/>
                <a:cs typeface="+mn-lt"/>
              </a:rPr>
              <a:t> RT alan hastalarda, 30 günlük plansız yatış için yüksek ve düşük riskli hastalarda 6 aylık </a:t>
            </a:r>
            <a:r>
              <a:rPr lang="tr-TR" dirty="0" err="1">
                <a:ea typeface="+mn-lt"/>
                <a:cs typeface="+mn-lt"/>
              </a:rPr>
              <a:t>aktüeryal</a:t>
            </a:r>
            <a:r>
              <a:rPr lang="tr-TR" dirty="0">
                <a:ea typeface="+mn-lt"/>
                <a:cs typeface="+mn-lt"/>
              </a:rPr>
              <a:t> </a:t>
            </a:r>
            <a:r>
              <a:rPr lang="tr-TR" dirty="0" err="1">
                <a:ea typeface="+mn-lt"/>
                <a:cs typeface="+mn-lt"/>
              </a:rPr>
              <a:t>sağkalım</a:t>
            </a:r>
            <a:r>
              <a:rPr lang="tr-TR" dirty="0">
                <a:ea typeface="+mn-lt"/>
                <a:cs typeface="+mn-lt"/>
              </a:rPr>
              <a:t> %67'ye karşı %92 idi (P = .001).  </a:t>
            </a:r>
            <a:r>
              <a:rPr lang="tr-TR" dirty="0" err="1">
                <a:ea typeface="+mn-lt"/>
                <a:cs typeface="+mn-lt"/>
              </a:rPr>
              <a:t>Pelvik</a:t>
            </a:r>
            <a:r>
              <a:rPr lang="tr-TR" dirty="0">
                <a:ea typeface="+mn-lt"/>
                <a:cs typeface="+mn-lt"/>
              </a:rPr>
              <a:t> RT alan hastalarda, yüksek ve düşük riskli hastalar için 6 aylık </a:t>
            </a:r>
            <a:r>
              <a:rPr lang="tr-TR" dirty="0" err="1">
                <a:ea typeface="+mn-lt"/>
                <a:cs typeface="+mn-lt"/>
              </a:rPr>
              <a:t>aktüeryal</a:t>
            </a:r>
            <a:r>
              <a:rPr lang="tr-TR" dirty="0">
                <a:ea typeface="+mn-lt"/>
                <a:cs typeface="+mn-lt"/>
              </a:rPr>
              <a:t> </a:t>
            </a:r>
            <a:r>
              <a:rPr lang="tr-TR" dirty="0" err="1">
                <a:ea typeface="+mn-lt"/>
                <a:cs typeface="+mn-lt"/>
              </a:rPr>
              <a:t>sağkalım</a:t>
            </a:r>
            <a:r>
              <a:rPr lang="tr-TR" dirty="0">
                <a:ea typeface="+mn-lt"/>
                <a:cs typeface="+mn-lt"/>
              </a:rPr>
              <a:t> %86'ya karşı %96 idi (P = .15).</a:t>
            </a:r>
            <a:endParaRPr lang="tr-TR" dirty="0"/>
          </a:p>
        </p:txBody>
      </p:sp>
    </p:spTree>
    <p:extLst>
      <p:ext uri="{BB962C8B-B14F-4D97-AF65-F5344CB8AC3E}">
        <p14:creationId xmlns:p14="http://schemas.microsoft.com/office/powerpoint/2010/main" val="20868750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64FA974-1EA5-4C34-BE39-3FD8A055C557}"/>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201F5DDC-0C90-40B1-905D-3F8C8240DF31}"/>
              </a:ext>
            </a:extLst>
          </p:cNvPr>
          <p:cNvSpPr>
            <a:spLocks noGrp="1"/>
          </p:cNvSpPr>
          <p:nvPr>
            <p:ph idx="1"/>
          </p:nvPr>
        </p:nvSpPr>
        <p:spPr/>
        <p:txBody>
          <a:bodyPr vert="horz" lIns="91440" tIns="45720" rIns="91440" bIns="45720" rtlCol="0" anchor="t">
            <a:normAutofit/>
          </a:bodyPr>
          <a:lstStyle/>
          <a:p>
            <a:endParaRPr lang="tr-TR" dirty="0"/>
          </a:p>
        </p:txBody>
      </p:sp>
      <p:pic>
        <p:nvPicPr>
          <p:cNvPr id="4" name="Resim 4" descr="metin içeren bir resim&#10;&#10;Açıklama otomatik olarak oluşturuldu">
            <a:extLst>
              <a:ext uri="{FF2B5EF4-FFF2-40B4-BE49-F238E27FC236}">
                <a16:creationId xmlns:a16="http://schemas.microsoft.com/office/drawing/2014/main" id="{E0057C38-481C-40DF-A0C9-E4B793CFD850}"/>
              </a:ext>
            </a:extLst>
          </p:cNvPr>
          <p:cNvPicPr>
            <a:picLocks noChangeAspect="1"/>
          </p:cNvPicPr>
          <p:nvPr/>
        </p:nvPicPr>
        <p:blipFill rotWithShape="1">
          <a:blip r:embed="rId2"/>
          <a:srcRect l="49206" t="11475" r="12987" b="234"/>
          <a:stretch/>
        </p:blipFill>
        <p:spPr>
          <a:xfrm>
            <a:off x="1667413" y="-4854"/>
            <a:ext cx="9531105" cy="6776885"/>
          </a:xfrm>
          <a:prstGeom prst="rect">
            <a:avLst/>
          </a:prstGeom>
        </p:spPr>
      </p:pic>
    </p:spTree>
    <p:extLst>
      <p:ext uri="{BB962C8B-B14F-4D97-AF65-F5344CB8AC3E}">
        <p14:creationId xmlns:p14="http://schemas.microsoft.com/office/powerpoint/2010/main" val="27314715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8D0F140-8E79-4581-BE94-3776012A65D9}"/>
              </a:ext>
            </a:extLst>
          </p:cNvPr>
          <p:cNvSpPr>
            <a:spLocks noGrp="1"/>
          </p:cNvSpPr>
          <p:nvPr>
            <p:ph type="title"/>
          </p:nvPr>
        </p:nvSpPr>
        <p:spPr/>
        <p:txBody>
          <a:bodyPr/>
          <a:lstStyle/>
          <a:p>
            <a:r>
              <a:rPr lang="tr-TR" dirty="0">
                <a:cs typeface="Calibri Light"/>
              </a:rPr>
              <a:t>TARTIŞMA</a:t>
            </a:r>
            <a:endParaRPr lang="tr-TR" dirty="0"/>
          </a:p>
        </p:txBody>
      </p:sp>
      <p:sp>
        <p:nvSpPr>
          <p:cNvPr id="3" name="İçerik Yer Tutucusu 2">
            <a:extLst>
              <a:ext uri="{FF2B5EF4-FFF2-40B4-BE49-F238E27FC236}">
                <a16:creationId xmlns:a16="http://schemas.microsoft.com/office/drawing/2014/main" id="{D4A16DB2-8EF8-4405-9E12-EB5F9BFBD597}"/>
              </a:ext>
            </a:extLst>
          </p:cNvPr>
          <p:cNvSpPr>
            <a:spLocks noGrp="1"/>
          </p:cNvSpPr>
          <p:nvPr>
            <p:ph idx="1"/>
          </p:nvPr>
        </p:nvSpPr>
        <p:spPr/>
        <p:txBody>
          <a:bodyPr vert="horz" lIns="91440" tIns="45720" rIns="91440" bIns="45720" rtlCol="0" anchor="t">
            <a:normAutofit fontScale="85000" lnSpcReduction="10000"/>
          </a:bodyPr>
          <a:lstStyle/>
          <a:p>
            <a:r>
              <a:rPr lang="tr-TR" dirty="0">
                <a:ea typeface="+mn-lt"/>
                <a:cs typeface="+mn-lt"/>
              </a:rPr>
              <a:t>GI kanserli hastalardan oluşan bu </a:t>
            </a:r>
            <a:r>
              <a:rPr lang="tr-TR" dirty="0" err="1">
                <a:ea typeface="+mn-lt"/>
                <a:cs typeface="+mn-lt"/>
              </a:rPr>
              <a:t>kohortta</a:t>
            </a:r>
            <a:r>
              <a:rPr lang="tr-TR" dirty="0">
                <a:ea typeface="+mn-lt"/>
                <a:cs typeface="+mn-lt"/>
              </a:rPr>
              <a:t>, 30 günlük plansız hastaneye yatışları tahmin etmek üzere eğitilmiş özel ML modelleri klinik olarak anlamlıydı (AUC&gt;0.7) ve ileriye dönük doğrulamada, yüksek ve düşük riskli hastaları etkin bir şekilde ayırt etti. </a:t>
            </a:r>
          </a:p>
          <a:p>
            <a:r>
              <a:rPr lang="tr-TR" dirty="0">
                <a:ea typeface="+mn-lt"/>
                <a:cs typeface="+mn-lt"/>
              </a:rPr>
              <a:t> </a:t>
            </a:r>
            <a:r>
              <a:rPr lang="tr-TR" dirty="0" err="1">
                <a:ea typeface="+mn-lt"/>
                <a:cs typeface="+mn-lt"/>
              </a:rPr>
              <a:t>Abdominal</a:t>
            </a:r>
            <a:r>
              <a:rPr lang="tr-TR" dirty="0">
                <a:ea typeface="+mn-lt"/>
                <a:cs typeface="+mn-lt"/>
              </a:rPr>
              <a:t> veya </a:t>
            </a:r>
            <a:r>
              <a:rPr lang="tr-TR" dirty="0" err="1">
                <a:ea typeface="+mn-lt"/>
                <a:cs typeface="+mn-lt"/>
              </a:rPr>
              <a:t>pelvik</a:t>
            </a:r>
            <a:r>
              <a:rPr lang="tr-TR" dirty="0">
                <a:ea typeface="+mn-lt"/>
                <a:cs typeface="+mn-lt"/>
              </a:rPr>
              <a:t> RT sonrası GI kanserli yüksek riskli hastalarda gözlenen hastaneye yatış sıklığı önemliydi, her iki grupta da yaklaşık %30 bulundu.   </a:t>
            </a:r>
          </a:p>
          <a:p>
            <a:r>
              <a:rPr lang="tr-TR" dirty="0">
                <a:ea typeface="+mn-lt"/>
                <a:cs typeface="+mn-lt"/>
              </a:rPr>
              <a:t>Modeller, akut hastaneye yatışları tahmin etmek için eğitilmiş olsa da, modellerin tüm nedenlere bağlı ölüm riskini daha da etkili bir şekilde ayırt edebileceği konusunda umut </a:t>
            </a:r>
            <a:r>
              <a:rPr lang="tr-TR" dirty="0" smtClean="0">
                <a:ea typeface="+mn-lt"/>
                <a:cs typeface="+mn-lt"/>
              </a:rPr>
              <a:t>vaat etmekte.</a:t>
            </a:r>
          </a:p>
          <a:p>
            <a:r>
              <a:rPr lang="tr-TR" dirty="0" smtClean="0">
                <a:ea typeface="+mn-lt"/>
                <a:cs typeface="+mn-lt"/>
              </a:rPr>
              <a:t>Bu </a:t>
            </a:r>
            <a:r>
              <a:rPr lang="tr-TR" dirty="0">
                <a:ea typeface="+mn-lt"/>
                <a:cs typeface="+mn-lt"/>
              </a:rPr>
              <a:t>risk sınıflandırma yaklaşımının </a:t>
            </a:r>
            <a:r>
              <a:rPr lang="tr-TR" dirty="0" err="1">
                <a:ea typeface="+mn-lt"/>
                <a:cs typeface="+mn-lt"/>
              </a:rPr>
              <a:t>sağkalım</a:t>
            </a:r>
            <a:r>
              <a:rPr lang="tr-TR" dirty="0">
                <a:ea typeface="+mn-lt"/>
                <a:cs typeface="+mn-lt"/>
              </a:rPr>
              <a:t> sonuçları için </a:t>
            </a:r>
            <a:r>
              <a:rPr lang="tr-TR" dirty="0" smtClean="0">
                <a:ea typeface="+mn-lt"/>
                <a:cs typeface="+mn-lt"/>
              </a:rPr>
              <a:t>öngörü </a:t>
            </a:r>
            <a:r>
              <a:rPr lang="tr-TR" dirty="0">
                <a:ea typeface="+mn-lt"/>
                <a:cs typeface="+mn-lt"/>
              </a:rPr>
              <a:t>gücü ek takip gerektirecektir, ancak bu erken sonuçlar, bu modellerin gelecekte tekrarlanmasının </a:t>
            </a:r>
            <a:r>
              <a:rPr lang="tr-TR" dirty="0">
                <a:ea typeface="+mn-lt"/>
                <a:cs typeface="+mn-lt"/>
              </a:rPr>
              <a:t>,</a:t>
            </a:r>
            <a:r>
              <a:rPr lang="tr-TR" dirty="0" smtClean="0">
                <a:ea typeface="+mn-lt"/>
                <a:cs typeface="+mn-lt"/>
              </a:rPr>
              <a:t>erken </a:t>
            </a:r>
            <a:r>
              <a:rPr lang="tr-TR" dirty="0">
                <a:ea typeface="+mn-lt"/>
                <a:cs typeface="+mn-lt"/>
              </a:rPr>
              <a:t>risk tahmini ve semptom müdahalesi için </a:t>
            </a:r>
            <a:r>
              <a:rPr lang="tr-TR" dirty="0" smtClean="0">
                <a:ea typeface="+mn-lt"/>
                <a:cs typeface="+mn-lt"/>
              </a:rPr>
              <a:t>bu modellerin </a:t>
            </a:r>
            <a:r>
              <a:rPr lang="tr-TR" dirty="0">
                <a:ea typeface="+mn-lt"/>
                <a:cs typeface="+mn-lt"/>
              </a:rPr>
              <a:t>uygulanmasının etkili olabileceğini düşündürmektedir. </a:t>
            </a:r>
          </a:p>
        </p:txBody>
      </p:sp>
    </p:spTree>
    <p:extLst>
      <p:ext uri="{BB962C8B-B14F-4D97-AF65-F5344CB8AC3E}">
        <p14:creationId xmlns:p14="http://schemas.microsoft.com/office/powerpoint/2010/main" val="10186595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42AD284-EA92-4FBB-BB19-756BE53F7690}"/>
              </a:ext>
            </a:extLst>
          </p:cNvPr>
          <p:cNvSpPr>
            <a:spLocks noGrp="1"/>
          </p:cNvSpPr>
          <p:nvPr>
            <p:ph type="title"/>
          </p:nvPr>
        </p:nvSpPr>
        <p:spPr/>
        <p:txBody>
          <a:bodyPr/>
          <a:lstStyle/>
          <a:p>
            <a:r>
              <a:rPr lang="tr-TR" dirty="0">
                <a:cs typeface="Calibri Light"/>
              </a:rPr>
              <a:t>TARTIŞMA</a:t>
            </a:r>
            <a:endParaRPr lang="tr-TR" dirty="0"/>
          </a:p>
        </p:txBody>
      </p:sp>
      <p:sp>
        <p:nvSpPr>
          <p:cNvPr id="3" name="İçerik Yer Tutucusu 2">
            <a:extLst>
              <a:ext uri="{FF2B5EF4-FFF2-40B4-BE49-F238E27FC236}">
                <a16:creationId xmlns:a16="http://schemas.microsoft.com/office/drawing/2014/main" id="{CA5E697D-715D-4F4A-945D-BB7AABD2B300}"/>
              </a:ext>
            </a:extLst>
          </p:cNvPr>
          <p:cNvSpPr>
            <a:spLocks noGrp="1"/>
          </p:cNvSpPr>
          <p:nvPr>
            <p:ph idx="1"/>
          </p:nvPr>
        </p:nvSpPr>
        <p:spPr/>
        <p:txBody>
          <a:bodyPr>
            <a:normAutofit fontScale="77500" lnSpcReduction="20000"/>
          </a:bodyPr>
          <a:lstStyle/>
          <a:p>
            <a:r>
              <a:rPr lang="tr-TR" dirty="0">
                <a:ea typeface="+mn-lt"/>
                <a:cs typeface="+mn-lt"/>
              </a:rPr>
              <a:t> Kanser hastalarında kemoterapi sonrası akut bakım olaylarının (hastaneye yatışlar ve acil servis ziyaretleri) riskleri ve tahmin edicileri önceki çalışmalarda incelenmiştir, ancak RT ile ilgili çalışmalar kısıtlı kalmış.</a:t>
            </a:r>
          </a:p>
          <a:p>
            <a:r>
              <a:rPr lang="tr-TR" dirty="0">
                <a:ea typeface="+mn-lt"/>
                <a:cs typeface="+mn-lt"/>
              </a:rPr>
              <a:t> Önceki çalışmalar hastaneye yatışla ilgili risk faktörlerini tanımlamıştır.  </a:t>
            </a:r>
            <a:r>
              <a:rPr lang="tr-TR" dirty="0" smtClean="0">
                <a:ea typeface="+mn-lt"/>
                <a:cs typeface="+mn-lt"/>
              </a:rPr>
              <a:t>Yaş</a:t>
            </a:r>
            <a:r>
              <a:rPr lang="tr-TR" dirty="0">
                <a:ea typeface="+mn-lt"/>
                <a:cs typeface="+mn-lt"/>
              </a:rPr>
              <a:t>, </a:t>
            </a:r>
            <a:r>
              <a:rPr lang="tr-TR" dirty="0" err="1">
                <a:ea typeface="+mn-lt"/>
                <a:cs typeface="+mn-lt"/>
              </a:rPr>
              <a:t>komorbidite</a:t>
            </a:r>
            <a:r>
              <a:rPr lang="tr-TR" dirty="0">
                <a:ea typeface="+mn-lt"/>
                <a:cs typeface="+mn-lt"/>
              </a:rPr>
              <a:t>, anormal laboratuvar değerleri, yakın zamanda uygulanan kemoterapi ve ağrı veya hasta tarafından bildirilen semptomlar</a:t>
            </a:r>
          </a:p>
          <a:p>
            <a:r>
              <a:rPr lang="tr-TR" dirty="0">
                <a:ea typeface="+mn-lt"/>
                <a:cs typeface="+mn-lt"/>
              </a:rPr>
              <a:t> Bununla birlikte, önceki tahmin modellerinde ve algoritmalarda kullanılan klasik modellerin ötesinde, ağaç tabanlı gibi ML ve sinir ağları artık kanser tedavisinden sonra akut bakım olaylarının tahminlerini iyileştirebilecek yeni bir yaklaşımı temsil etmektedir. </a:t>
            </a:r>
          </a:p>
          <a:p>
            <a:r>
              <a:rPr lang="tr-TR" dirty="0" smtClean="0">
                <a:ea typeface="+mn-lt"/>
                <a:cs typeface="+mn-lt"/>
              </a:rPr>
              <a:t>Model, </a:t>
            </a:r>
            <a:r>
              <a:rPr lang="tr-TR" dirty="0">
                <a:ea typeface="+mn-lt"/>
                <a:cs typeface="+mn-lt"/>
              </a:rPr>
              <a:t>özellikle birincil olarak </a:t>
            </a:r>
            <a:r>
              <a:rPr lang="tr-TR" dirty="0" err="1">
                <a:ea typeface="+mn-lt"/>
                <a:cs typeface="+mn-lt"/>
              </a:rPr>
              <a:t>primer</a:t>
            </a:r>
            <a:r>
              <a:rPr lang="tr-TR" dirty="0">
                <a:ea typeface="+mn-lt"/>
                <a:cs typeface="+mn-lt"/>
              </a:rPr>
              <a:t> hastalığı </a:t>
            </a:r>
            <a:r>
              <a:rPr lang="tr-TR" dirty="0" smtClean="0">
                <a:ea typeface="+mn-lt"/>
                <a:cs typeface="+mn-lt"/>
              </a:rPr>
              <a:t>GI </a:t>
            </a:r>
            <a:r>
              <a:rPr lang="tr-TR" dirty="0">
                <a:ea typeface="+mn-lt"/>
                <a:cs typeface="+mn-lt"/>
              </a:rPr>
              <a:t>kanserli hastalar üzerinde eğitilmiştir.  </a:t>
            </a:r>
            <a:endParaRPr lang="tr-TR" dirty="0" smtClean="0">
              <a:ea typeface="+mn-lt"/>
              <a:cs typeface="+mn-lt"/>
            </a:endParaRPr>
          </a:p>
          <a:p>
            <a:r>
              <a:rPr lang="tr-TR" dirty="0" smtClean="0">
                <a:ea typeface="+mn-lt"/>
                <a:cs typeface="+mn-lt"/>
              </a:rPr>
              <a:t>Pankreas</a:t>
            </a:r>
            <a:r>
              <a:rPr lang="tr-TR" dirty="0">
                <a:ea typeface="+mn-lt"/>
                <a:cs typeface="+mn-lt"/>
              </a:rPr>
              <a:t>, </a:t>
            </a:r>
            <a:r>
              <a:rPr lang="tr-TR" dirty="0" err="1">
                <a:ea typeface="+mn-lt"/>
                <a:cs typeface="+mn-lt"/>
              </a:rPr>
              <a:t>hepatobiliyer</a:t>
            </a:r>
            <a:r>
              <a:rPr lang="tr-TR" dirty="0">
                <a:ea typeface="+mn-lt"/>
                <a:cs typeface="+mn-lt"/>
              </a:rPr>
              <a:t>, </a:t>
            </a:r>
            <a:r>
              <a:rPr lang="tr-TR" dirty="0" err="1">
                <a:ea typeface="+mn-lt"/>
                <a:cs typeface="+mn-lt"/>
              </a:rPr>
              <a:t>gastrik</a:t>
            </a:r>
            <a:r>
              <a:rPr lang="tr-TR" dirty="0">
                <a:ea typeface="+mn-lt"/>
                <a:cs typeface="+mn-lt"/>
              </a:rPr>
              <a:t>, </a:t>
            </a:r>
            <a:r>
              <a:rPr lang="tr-TR" dirty="0" err="1">
                <a:ea typeface="+mn-lt"/>
                <a:cs typeface="+mn-lt"/>
              </a:rPr>
              <a:t>rektal</a:t>
            </a:r>
            <a:r>
              <a:rPr lang="tr-TR" dirty="0">
                <a:ea typeface="+mn-lt"/>
                <a:cs typeface="+mn-lt"/>
              </a:rPr>
              <a:t> veya anal kanser </a:t>
            </a:r>
            <a:r>
              <a:rPr lang="tr-TR" dirty="0" smtClean="0">
                <a:ea typeface="+mn-lt"/>
                <a:cs typeface="+mn-lt"/>
              </a:rPr>
              <a:t>olmak üzere</a:t>
            </a:r>
            <a:r>
              <a:rPr lang="tr-TR" dirty="0" smtClean="0">
                <a:ea typeface="+mn-lt"/>
                <a:cs typeface="+mn-lt"/>
              </a:rPr>
              <a:t>, </a:t>
            </a:r>
            <a:r>
              <a:rPr lang="tr-TR" dirty="0">
                <a:ea typeface="+mn-lt"/>
                <a:cs typeface="+mn-lt"/>
              </a:rPr>
              <a:t>hemen hemen hepsi </a:t>
            </a:r>
            <a:r>
              <a:rPr lang="tr-TR" dirty="0" err="1">
                <a:ea typeface="+mn-lt"/>
                <a:cs typeface="+mn-lt"/>
              </a:rPr>
              <a:t>multimodalite</a:t>
            </a:r>
            <a:r>
              <a:rPr lang="tr-TR" dirty="0">
                <a:ea typeface="+mn-lt"/>
                <a:cs typeface="+mn-lt"/>
              </a:rPr>
              <a:t> tedavi </a:t>
            </a:r>
            <a:r>
              <a:rPr lang="tr-TR" dirty="0" smtClean="0">
                <a:ea typeface="+mn-lt"/>
                <a:cs typeface="+mn-lt"/>
              </a:rPr>
              <a:t>görmekte olan GI </a:t>
            </a:r>
            <a:r>
              <a:rPr lang="tr-TR" dirty="0">
                <a:ea typeface="+mn-lt"/>
                <a:cs typeface="+mn-lt"/>
              </a:rPr>
              <a:t>kanserli </a:t>
            </a:r>
            <a:r>
              <a:rPr lang="tr-TR" dirty="0">
                <a:ea typeface="+mn-lt"/>
                <a:cs typeface="+mn-lt"/>
              </a:rPr>
              <a:t>hastaların son </a:t>
            </a:r>
            <a:r>
              <a:rPr lang="tr-TR" dirty="0" smtClean="0">
                <a:ea typeface="+mn-lt"/>
                <a:cs typeface="+mn-lt"/>
              </a:rPr>
              <a:t>verilerine </a:t>
            </a:r>
            <a:r>
              <a:rPr lang="tr-TR" dirty="0">
                <a:ea typeface="+mn-lt"/>
                <a:cs typeface="+mn-lt"/>
              </a:rPr>
              <a:t>dayanarak </a:t>
            </a:r>
            <a:r>
              <a:rPr lang="tr-TR" dirty="0">
                <a:ea typeface="+mn-lt"/>
                <a:cs typeface="+mn-lt"/>
              </a:rPr>
              <a:t>özellikle </a:t>
            </a:r>
            <a:r>
              <a:rPr lang="tr-TR" dirty="0">
                <a:ea typeface="+mn-lt"/>
                <a:cs typeface="+mn-lt"/>
              </a:rPr>
              <a:t>hastaneye yatış </a:t>
            </a:r>
            <a:r>
              <a:rPr lang="tr-TR" dirty="0" smtClean="0">
                <a:ea typeface="+mn-lt"/>
                <a:cs typeface="+mn-lt"/>
              </a:rPr>
              <a:t>riskinin, </a:t>
            </a:r>
            <a:r>
              <a:rPr lang="tr-TR" dirty="0" smtClean="0">
                <a:ea typeface="+mn-lt"/>
                <a:cs typeface="+mn-lt"/>
              </a:rPr>
              <a:t>yüksek </a:t>
            </a:r>
            <a:r>
              <a:rPr lang="tr-TR" dirty="0">
                <a:ea typeface="+mn-lt"/>
                <a:cs typeface="+mn-lt"/>
              </a:rPr>
              <a:t>düzeyde olduğunu </a:t>
            </a:r>
            <a:r>
              <a:rPr lang="tr-TR" dirty="0" smtClean="0">
                <a:ea typeface="+mn-lt"/>
                <a:cs typeface="+mn-lt"/>
              </a:rPr>
              <a:t>göstermektedir.</a:t>
            </a:r>
            <a:endParaRPr lang="tr-TR" dirty="0"/>
          </a:p>
        </p:txBody>
      </p:sp>
    </p:spTree>
    <p:extLst>
      <p:ext uri="{BB962C8B-B14F-4D97-AF65-F5344CB8AC3E}">
        <p14:creationId xmlns:p14="http://schemas.microsoft.com/office/powerpoint/2010/main" val="8588380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2F85BEC-DD6E-4AEA-B884-AAE3E7DC5203}"/>
              </a:ext>
            </a:extLst>
          </p:cNvPr>
          <p:cNvSpPr>
            <a:spLocks noGrp="1"/>
          </p:cNvSpPr>
          <p:nvPr>
            <p:ph type="title"/>
          </p:nvPr>
        </p:nvSpPr>
        <p:spPr/>
        <p:txBody>
          <a:bodyPr/>
          <a:lstStyle/>
          <a:p>
            <a:r>
              <a:rPr lang="tr-TR" dirty="0">
                <a:cs typeface="Calibri Light"/>
              </a:rPr>
              <a:t>TARTIŞMA</a:t>
            </a:r>
            <a:endParaRPr lang="tr-TR" dirty="0"/>
          </a:p>
        </p:txBody>
      </p:sp>
      <p:sp>
        <p:nvSpPr>
          <p:cNvPr id="3" name="İçerik Yer Tutucusu 2">
            <a:extLst>
              <a:ext uri="{FF2B5EF4-FFF2-40B4-BE49-F238E27FC236}">
                <a16:creationId xmlns:a16="http://schemas.microsoft.com/office/drawing/2014/main" id="{FC9EC0B6-2D47-4213-BDDB-733557F89DC6}"/>
              </a:ext>
            </a:extLst>
          </p:cNvPr>
          <p:cNvSpPr>
            <a:spLocks noGrp="1"/>
          </p:cNvSpPr>
          <p:nvPr>
            <p:ph idx="1"/>
          </p:nvPr>
        </p:nvSpPr>
        <p:spPr/>
        <p:txBody>
          <a:bodyPr vert="horz" lIns="91440" tIns="45720" rIns="91440" bIns="45720" rtlCol="0" anchor="t">
            <a:normAutofit fontScale="77500" lnSpcReduction="20000"/>
          </a:bodyPr>
          <a:lstStyle/>
          <a:p>
            <a:r>
              <a:rPr lang="tr-TR" dirty="0">
                <a:ea typeface="+mn-lt"/>
                <a:cs typeface="+mn-lt"/>
              </a:rPr>
              <a:t>Önceki bir ML modelinde, akut olaylar için tahmin, tüm kanser </a:t>
            </a:r>
            <a:r>
              <a:rPr lang="tr-TR" dirty="0" smtClean="0">
                <a:ea typeface="+mn-lt"/>
                <a:cs typeface="+mn-lt"/>
              </a:rPr>
              <a:t>hastalarında </a:t>
            </a:r>
            <a:r>
              <a:rPr lang="tr-TR" dirty="0">
                <a:ea typeface="+mn-lt"/>
                <a:cs typeface="+mn-lt"/>
              </a:rPr>
              <a:t>eğitilmişti ve </a:t>
            </a:r>
            <a:r>
              <a:rPr lang="tr-TR" dirty="0" smtClean="0">
                <a:ea typeface="+mn-lt"/>
                <a:cs typeface="+mn-lt"/>
              </a:rPr>
              <a:t>modelin </a:t>
            </a:r>
            <a:r>
              <a:rPr lang="tr-TR" dirty="0">
                <a:ea typeface="+mn-lt"/>
                <a:cs typeface="+mn-lt"/>
              </a:rPr>
              <a:t>GI hastalarında daha az hassas çalıştığı görüldü.</a:t>
            </a:r>
          </a:p>
          <a:p>
            <a:r>
              <a:rPr lang="tr-TR" dirty="0" err="1">
                <a:ea typeface="+mn-lt"/>
                <a:cs typeface="+mn-lt"/>
              </a:rPr>
              <a:t>Prospektif</a:t>
            </a:r>
            <a:r>
              <a:rPr lang="tr-TR" dirty="0">
                <a:ea typeface="+mn-lt"/>
                <a:cs typeface="+mn-lt"/>
              </a:rPr>
              <a:t>, </a:t>
            </a:r>
            <a:r>
              <a:rPr lang="tr-TR" dirty="0" err="1">
                <a:ea typeface="+mn-lt"/>
                <a:cs typeface="+mn-lt"/>
              </a:rPr>
              <a:t>randomize</a:t>
            </a:r>
            <a:r>
              <a:rPr lang="tr-TR" dirty="0">
                <a:ea typeface="+mn-lt"/>
                <a:cs typeface="+mn-lt"/>
              </a:rPr>
              <a:t> bir çalışmada bu modelin daha sonraki </a:t>
            </a:r>
            <a:r>
              <a:rPr lang="tr-TR" dirty="0" err="1">
                <a:ea typeface="+mn-lt"/>
                <a:cs typeface="+mn-lt"/>
              </a:rPr>
              <a:t>validasyonu</a:t>
            </a:r>
            <a:r>
              <a:rPr lang="tr-TR" dirty="0">
                <a:ea typeface="+mn-lt"/>
                <a:cs typeface="+mn-lt"/>
              </a:rPr>
              <a:t> ve uygulanması, GI hastalarının  orantısız bir şekilde hastaneye yatış için en yüksek risk altında olduğu görüldü.</a:t>
            </a:r>
          </a:p>
          <a:p>
            <a:r>
              <a:rPr lang="tr-TR" dirty="0">
                <a:ea typeface="+mn-lt"/>
                <a:cs typeface="+mn-lt"/>
              </a:rPr>
              <a:t>Bu rastgele sonuçlar, birçok farklı hastalık veya tedavi bölgesinden oluşan kanserli hastaların genel bir </a:t>
            </a:r>
            <a:r>
              <a:rPr lang="tr-TR" dirty="0" err="1">
                <a:ea typeface="+mn-lt"/>
                <a:cs typeface="+mn-lt"/>
              </a:rPr>
              <a:t>kohortunda</a:t>
            </a:r>
            <a:r>
              <a:rPr lang="tr-TR" dirty="0">
                <a:ea typeface="+mn-lt"/>
                <a:cs typeface="+mn-lt"/>
              </a:rPr>
              <a:t>, </a:t>
            </a:r>
            <a:r>
              <a:rPr lang="tr-TR" dirty="0" smtClean="0">
                <a:ea typeface="+mn-lt"/>
                <a:cs typeface="+mn-lt"/>
              </a:rPr>
              <a:t>(meme </a:t>
            </a:r>
            <a:r>
              <a:rPr lang="tr-TR" dirty="0">
                <a:ea typeface="+mn-lt"/>
                <a:cs typeface="+mn-lt"/>
              </a:rPr>
              <a:t>kanseri olanlar gibi hastaneye yatış için daha düşük riskli hastalarla </a:t>
            </a:r>
            <a:r>
              <a:rPr lang="tr-TR" dirty="0" smtClean="0">
                <a:ea typeface="+mn-lt"/>
                <a:cs typeface="+mn-lt"/>
              </a:rPr>
              <a:t>karşılaştırıldığında) </a:t>
            </a:r>
            <a:r>
              <a:rPr lang="tr-TR" dirty="0">
                <a:ea typeface="+mn-lt"/>
                <a:cs typeface="+mn-lt"/>
              </a:rPr>
              <a:t>GI kanserli hastaların nispeten homojen bir şekilde yüksek riskli olarak kategorize edilme eğiliminde olduğunu göstermiştir. </a:t>
            </a:r>
          </a:p>
          <a:p>
            <a:r>
              <a:rPr lang="tr-TR" dirty="0" smtClean="0">
                <a:ea typeface="+mn-lt"/>
                <a:cs typeface="+mn-lt"/>
              </a:rPr>
              <a:t>Bu çalışma, </a:t>
            </a:r>
            <a:r>
              <a:rPr lang="tr-TR" dirty="0">
                <a:ea typeface="+mn-lt"/>
                <a:cs typeface="+mn-lt"/>
              </a:rPr>
              <a:t>hastaneye yatış için genel </a:t>
            </a:r>
            <a:r>
              <a:rPr lang="tr-TR" dirty="0" smtClean="0">
                <a:ea typeface="+mn-lt"/>
                <a:cs typeface="+mn-lt"/>
              </a:rPr>
              <a:t>olarak izlemin ve müdahalenin daha zor olduğu </a:t>
            </a:r>
            <a:r>
              <a:rPr lang="tr-TR" dirty="0">
                <a:ea typeface="+mn-lt"/>
                <a:cs typeface="+mn-lt"/>
              </a:rPr>
              <a:t>yüksek riskli bir GI hasta grubunu daha iyi sınıflandırmak için özel bir model kullanarak önceki bulgulardan </a:t>
            </a:r>
            <a:r>
              <a:rPr lang="tr-TR" dirty="0" smtClean="0">
                <a:ea typeface="+mn-lt"/>
                <a:cs typeface="+mn-lt"/>
              </a:rPr>
              <a:t>ilerlemektedir</a:t>
            </a:r>
          </a:p>
          <a:p>
            <a:r>
              <a:rPr lang="tr-TR" dirty="0" smtClean="0">
                <a:ea typeface="+mn-lt"/>
                <a:cs typeface="+mn-lt"/>
              </a:rPr>
              <a:t>Yüksek </a:t>
            </a:r>
            <a:r>
              <a:rPr lang="tr-TR" dirty="0">
                <a:ea typeface="+mn-lt"/>
                <a:cs typeface="+mn-lt"/>
              </a:rPr>
              <a:t>veya düşük riskli GI hastalarının daha doğru bir şekilde ayırt edilmesi, </a:t>
            </a:r>
            <a:r>
              <a:rPr lang="tr-TR" dirty="0" smtClean="0">
                <a:ea typeface="+mn-lt"/>
                <a:cs typeface="+mn-lt"/>
              </a:rPr>
              <a:t>özellikle kayn</a:t>
            </a:r>
            <a:r>
              <a:rPr lang="tr-TR" dirty="0" smtClean="0">
                <a:ea typeface="+mn-lt"/>
                <a:cs typeface="+mn-lt"/>
              </a:rPr>
              <a:t>aklar sınırlı olduğunda hem kaynak yönetimini hem de </a:t>
            </a:r>
            <a:r>
              <a:rPr lang="tr-TR" dirty="0" smtClean="0">
                <a:ea typeface="+mn-lt"/>
                <a:cs typeface="+mn-lt"/>
              </a:rPr>
              <a:t>daha kaliteli GI </a:t>
            </a:r>
            <a:r>
              <a:rPr lang="tr-TR" dirty="0">
                <a:ea typeface="+mn-lt"/>
                <a:cs typeface="+mn-lt"/>
              </a:rPr>
              <a:t>kanser bakımını teşvik etmek için </a:t>
            </a:r>
            <a:r>
              <a:rPr lang="tr-TR" dirty="0" smtClean="0">
                <a:ea typeface="+mn-lt"/>
                <a:cs typeface="+mn-lt"/>
              </a:rPr>
              <a:t>gereklidir.</a:t>
            </a:r>
            <a:endParaRPr lang="tr-TR" dirty="0">
              <a:cs typeface="Calibri"/>
            </a:endParaRPr>
          </a:p>
        </p:txBody>
      </p:sp>
    </p:spTree>
    <p:extLst>
      <p:ext uri="{BB962C8B-B14F-4D97-AF65-F5344CB8AC3E}">
        <p14:creationId xmlns:p14="http://schemas.microsoft.com/office/powerpoint/2010/main" val="9867580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58638C5-7844-4B83-978E-F235EC237957}"/>
              </a:ext>
            </a:extLst>
          </p:cNvPr>
          <p:cNvSpPr>
            <a:spLocks noGrp="1"/>
          </p:cNvSpPr>
          <p:nvPr>
            <p:ph type="title"/>
          </p:nvPr>
        </p:nvSpPr>
        <p:spPr/>
        <p:txBody>
          <a:bodyPr/>
          <a:lstStyle/>
          <a:p>
            <a:r>
              <a:rPr lang="tr-TR" dirty="0">
                <a:cs typeface="Calibri Light"/>
              </a:rPr>
              <a:t>TARTIŞMA</a:t>
            </a:r>
            <a:endParaRPr lang="tr-TR" dirty="0"/>
          </a:p>
        </p:txBody>
      </p:sp>
      <p:sp>
        <p:nvSpPr>
          <p:cNvPr id="3" name="İçerik Yer Tutucusu 2">
            <a:extLst>
              <a:ext uri="{FF2B5EF4-FFF2-40B4-BE49-F238E27FC236}">
                <a16:creationId xmlns:a16="http://schemas.microsoft.com/office/drawing/2014/main" id="{DA590C89-378E-43A3-9C70-BE1490752FE9}"/>
              </a:ext>
            </a:extLst>
          </p:cNvPr>
          <p:cNvSpPr>
            <a:spLocks noGrp="1"/>
          </p:cNvSpPr>
          <p:nvPr>
            <p:ph idx="1"/>
          </p:nvPr>
        </p:nvSpPr>
        <p:spPr/>
        <p:txBody>
          <a:bodyPr vert="horz" lIns="91440" tIns="45720" rIns="91440" bIns="45720" rtlCol="0" anchor="t">
            <a:normAutofit fontScale="92500" lnSpcReduction="20000"/>
          </a:bodyPr>
          <a:lstStyle/>
          <a:p>
            <a:pPr marL="0" indent="0"/>
            <a:r>
              <a:rPr lang="tr-TR" dirty="0" smtClean="0">
                <a:ea typeface="+mn-lt"/>
                <a:cs typeface="+mn-lt"/>
              </a:rPr>
              <a:t> Gelecekteki </a:t>
            </a:r>
            <a:r>
              <a:rPr lang="tr-TR" dirty="0">
                <a:ea typeface="+mn-lt"/>
                <a:cs typeface="+mn-lt"/>
              </a:rPr>
              <a:t>uygulama testleri, daha geniş bir ölçekte çok sayıda özelliğe sahip karmaşık bir modelin uygulanmasının ileriye dönük fizibilitesini belirlemeye çalışır.  Elektronik tıbbi kayıt sistemleriyle entegrasyon yoluyla risk puanı hesaplamasını olağan iş akışlarına dahil etmek, uygulamanın bir diğer önemli bileşenidir.</a:t>
            </a:r>
            <a:endParaRPr lang="tr-TR" dirty="0"/>
          </a:p>
          <a:p>
            <a:r>
              <a:rPr lang="tr-TR" dirty="0" smtClean="0">
                <a:ea typeface="+mn-lt"/>
                <a:cs typeface="+mn-lt"/>
              </a:rPr>
              <a:t>Tanımlanan bulgular, sağlık </a:t>
            </a:r>
            <a:r>
              <a:rPr lang="tr-TR" dirty="0">
                <a:ea typeface="+mn-lt"/>
                <a:cs typeface="+mn-lt"/>
              </a:rPr>
              <a:t>sisteminden çok yüksek maliyetli kaynaklar gerektiren, ulusal harcamaların %48'ine kadar olan plansız hastaneye yatışların hakim olduğu, kanser hastalarında akut bakım olaylarını azaltmaya yönelik yakın zamanda tanımlanan sağlık hizmeti sunumu önceliği ile </a:t>
            </a:r>
            <a:r>
              <a:rPr lang="tr-TR" dirty="0" smtClean="0">
                <a:ea typeface="+mn-lt"/>
                <a:cs typeface="+mn-lt"/>
              </a:rPr>
              <a:t>ilgilidir ve </a:t>
            </a:r>
            <a:r>
              <a:rPr lang="tr-TR" dirty="0">
                <a:ea typeface="+mn-lt"/>
                <a:cs typeface="+mn-lt"/>
              </a:rPr>
              <a:t>bu popülasyonda plansız hastaneye yatışların </a:t>
            </a:r>
            <a:r>
              <a:rPr lang="tr-TR" dirty="0" smtClean="0">
                <a:ea typeface="+mn-lt"/>
                <a:cs typeface="+mn-lt"/>
              </a:rPr>
              <a:t>azaltılmasını hedeflemektedir.</a:t>
            </a:r>
          </a:p>
          <a:p>
            <a:r>
              <a:rPr lang="tr-TR" dirty="0" smtClean="0">
                <a:ea typeface="+mn-lt"/>
                <a:cs typeface="+mn-lt"/>
              </a:rPr>
              <a:t>GI </a:t>
            </a:r>
            <a:r>
              <a:rPr lang="tr-TR" dirty="0">
                <a:ea typeface="+mn-lt"/>
                <a:cs typeface="+mn-lt"/>
              </a:rPr>
              <a:t>hastaları için uyarlanmış bu modelin gelecekteki olası uygulamaları,  akut bakım olaylarını azaltmak ve bakımda değere katkıda </a:t>
            </a:r>
            <a:r>
              <a:rPr lang="tr-TR" dirty="0" smtClean="0">
                <a:ea typeface="+mn-lt"/>
                <a:cs typeface="+mn-lt"/>
              </a:rPr>
              <a:t>bulunmaktır.</a:t>
            </a:r>
            <a:endParaRPr lang="tr-TR" dirty="0"/>
          </a:p>
        </p:txBody>
      </p:sp>
    </p:spTree>
    <p:extLst>
      <p:ext uri="{BB962C8B-B14F-4D97-AF65-F5344CB8AC3E}">
        <p14:creationId xmlns:p14="http://schemas.microsoft.com/office/powerpoint/2010/main" val="35600258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76DD1C0-3378-466C-97C2-8E9C30FEC1C2}"/>
              </a:ext>
            </a:extLst>
          </p:cNvPr>
          <p:cNvSpPr>
            <a:spLocks noGrp="1"/>
          </p:cNvSpPr>
          <p:nvPr>
            <p:ph type="title"/>
          </p:nvPr>
        </p:nvSpPr>
        <p:spPr/>
        <p:txBody>
          <a:bodyPr/>
          <a:lstStyle/>
          <a:p>
            <a:r>
              <a:rPr lang="tr-TR" dirty="0">
                <a:cs typeface="Calibri Light"/>
              </a:rPr>
              <a:t>TARTIŞMA</a:t>
            </a:r>
            <a:endParaRPr lang="tr-TR" dirty="0"/>
          </a:p>
        </p:txBody>
      </p:sp>
      <p:sp>
        <p:nvSpPr>
          <p:cNvPr id="3" name="İçerik Yer Tutucusu 2">
            <a:extLst>
              <a:ext uri="{FF2B5EF4-FFF2-40B4-BE49-F238E27FC236}">
                <a16:creationId xmlns:a16="http://schemas.microsoft.com/office/drawing/2014/main" id="{E341D82D-B88D-4B6F-8CEE-801A2A93C001}"/>
              </a:ext>
            </a:extLst>
          </p:cNvPr>
          <p:cNvSpPr>
            <a:spLocks noGrp="1"/>
          </p:cNvSpPr>
          <p:nvPr>
            <p:ph idx="1"/>
          </p:nvPr>
        </p:nvSpPr>
        <p:spPr/>
        <p:txBody>
          <a:bodyPr vert="horz" lIns="91440" tIns="45720" rIns="91440" bIns="45720" rtlCol="0" anchor="t">
            <a:normAutofit fontScale="85000" lnSpcReduction="20000"/>
          </a:bodyPr>
          <a:lstStyle/>
          <a:p>
            <a:pPr marL="285750" indent="-285750">
              <a:buFont typeface="Arial,Sans-Serif" panose="020B0604020202020204" pitchFamily="34" charset="0"/>
            </a:pPr>
            <a:r>
              <a:rPr lang="tr-TR" dirty="0">
                <a:ea typeface="+mn-lt"/>
                <a:cs typeface="+mn-lt"/>
              </a:rPr>
              <a:t>Bu analizin bir sınırlaması, hastaneye yatışların tek </a:t>
            </a:r>
            <a:r>
              <a:rPr lang="tr-TR" dirty="0" smtClean="0">
                <a:ea typeface="+mn-lt"/>
                <a:cs typeface="+mn-lt"/>
              </a:rPr>
              <a:t>kurumda </a:t>
            </a:r>
            <a:r>
              <a:rPr lang="tr-TR" dirty="0">
                <a:ea typeface="+mn-lt"/>
                <a:cs typeface="+mn-lt"/>
              </a:rPr>
              <a:t>değerlendirilmesi ve bu nedenle kurum dışında meydana gelen ve eksik rapor edilen hastaneye yatışların olması, bulguların duyarlılığının azalması olabilir</a:t>
            </a:r>
            <a:r>
              <a:rPr lang="tr-TR" dirty="0" smtClean="0">
                <a:ea typeface="+mn-lt"/>
                <a:cs typeface="+mn-lt"/>
              </a:rPr>
              <a:t>.</a:t>
            </a:r>
          </a:p>
          <a:p>
            <a:pPr marL="285750" indent="-285750">
              <a:buFont typeface="Arial,Sans-Serif" panose="020B0604020202020204" pitchFamily="34" charset="0"/>
            </a:pPr>
            <a:r>
              <a:rPr lang="tr-TR" dirty="0">
                <a:ea typeface="+mn-lt"/>
                <a:cs typeface="+mn-lt"/>
              </a:rPr>
              <a:t>M</a:t>
            </a:r>
            <a:r>
              <a:rPr lang="tr-TR" dirty="0" smtClean="0">
                <a:ea typeface="+mn-lt"/>
                <a:cs typeface="+mn-lt"/>
              </a:rPr>
              <a:t>odelin </a:t>
            </a:r>
            <a:r>
              <a:rPr lang="tr-TR" dirty="0">
                <a:ea typeface="+mn-lt"/>
                <a:cs typeface="+mn-lt"/>
              </a:rPr>
              <a:t>dış doğrulaması ve ileriye dönük testine ihtiyaç </a:t>
            </a:r>
            <a:r>
              <a:rPr lang="tr-TR" dirty="0" smtClean="0">
                <a:ea typeface="+mn-lt"/>
                <a:cs typeface="+mn-lt"/>
              </a:rPr>
              <a:t>vardır ve </a:t>
            </a:r>
            <a:r>
              <a:rPr lang="tr-TR" dirty="0">
                <a:ea typeface="+mn-lt"/>
                <a:cs typeface="+mn-lt"/>
              </a:rPr>
              <a:t>bu çalışma devam etmektedir.  </a:t>
            </a:r>
          </a:p>
          <a:p>
            <a:pPr marL="285750" indent="-285750">
              <a:buFont typeface="Arial,Sans-Serif" panose="020B0604020202020204" pitchFamily="34" charset="0"/>
            </a:pPr>
            <a:r>
              <a:rPr lang="tr-TR" dirty="0">
                <a:ea typeface="+mn-lt"/>
                <a:cs typeface="+mn-lt"/>
              </a:rPr>
              <a:t>İhtiyaç duyulan uygulama testi, model uyumu ile çok sayıda özellik verisini birleştirmenin karmaşıklığı arasındaki denge göz önüne alındığında, duyarlılık sonuçları olarak sunulan cimri modellerle karşılaştırıldığında, bu çalışmada test edildiği gibi daha karmaşık modellerin </a:t>
            </a:r>
            <a:r>
              <a:rPr lang="tr-TR" dirty="0" smtClean="0">
                <a:ea typeface="+mn-lt"/>
                <a:cs typeface="+mn-lt"/>
              </a:rPr>
              <a:t>uygulanması gerekebilir.</a:t>
            </a:r>
            <a:r>
              <a:rPr lang="tr-TR" dirty="0">
                <a:ea typeface="+mn-lt"/>
                <a:cs typeface="+mn-lt"/>
              </a:rPr>
              <a:t> </a:t>
            </a:r>
            <a:endParaRPr lang="tr-TR" dirty="0" smtClean="0">
              <a:ea typeface="+mn-lt"/>
              <a:cs typeface="+mn-lt"/>
            </a:endParaRPr>
          </a:p>
          <a:p>
            <a:pPr marL="285750" indent="-285750">
              <a:buFont typeface="Arial,Sans-Serif" panose="020B0604020202020204" pitchFamily="34" charset="0"/>
            </a:pPr>
            <a:r>
              <a:rPr lang="tr-TR" dirty="0" smtClean="0">
                <a:ea typeface="+mn-lt"/>
                <a:cs typeface="+mn-lt"/>
              </a:rPr>
              <a:t>Uygulama </a:t>
            </a:r>
            <a:r>
              <a:rPr lang="tr-TR" dirty="0">
                <a:ea typeface="+mn-lt"/>
                <a:cs typeface="+mn-lt"/>
              </a:rPr>
              <a:t>testi aynı zamanda, farklı klinik ortamlarda hangi ortak önemli özelliklerin devam ettiğini ve bir modeli belirli bir sağlık hizmeti sunum ortamına veya hasta popülasyonuna uyarlamak için hangi yerel özelliklere </a:t>
            </a:r>
            <a:r>
              <a:rPr lang="tr-TR" dirty="0" smtClean="0">
                <a:ea typeface="+mn-lt"/>
                <a:cs typeface="+mn-lt"/>
              </a:rPr>
              <a:t> </a:t>
            </a:r>
            <a:r>
              <a:rPr lang="tr-TR" dirty="0">
                <a:ea typeface="+mn-lt"/>
                <a:cs typeface="+mn-lt"/>
              </a:rPr>
              <a:t>bir şekilde ihtiyaç duyulduğunu anlamak için modeller türetmek için benzer bir metodolojik yaklaşımın uygulanmasını </a:t>
            </a:r>
            <a:r>
              <a:rPr lang="tr-TR" dirty="0" smtClean="0">
                <a:ea typeface="+mn-lt"/>
                <a:cs typeface="+mn-lt"/>
              </a:rPr>
              <a:t>içerecektir</a:t>
            </a:r>
            <a:endParaRPr lang="tr-TR" dirty="0">
              <a:cs typeface="Calibri"/>
            </a:endParaRPr>
          </a:p>
        </p:txBody>
      </p:sp>
    </p:spTree>
    <p:extLst>
      <p:ext uri="{BB962C8B-B14F-4D97-AF65-F5344CB8AC3E}">
        <p14:creationId xmlns:p14="http://schemas.microsoft.com/office/powerpoint/2010/main" val="30697574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ABBA871-4B14-49BA-BE21-BAADDD0C6C78}"/>
              </a:ext>
            </a:extLst>
          </p:cNvPr>
          <p:cNvSpPr>
            <a:spLocks noGrp="1"/>
          </p:cNvSpPr>
          <p:nvPr>
            <p:ph type="title"/>
          </p:nvPr>
        </p:nvSpPr>
        <p:spPr/>
        <p:txBody>
          <a:bodyPr/>
          <a:lstStyle/>
          <a:p>
            <a:r>
              <a:rPr lang="tr-TR" dirty="0">
                <a:cs typeface="Calibri Light"/>
              </a:rPr>
              <a:t>SONUÇ </a:t>
            </a:r>
            <a:endParaRPr lang="tr-TR" dirty="0"/>
          </a:p>
        </p:txBody>
      </p:sp>
      <p:sp>
        <p:nvSpPr>
          <p:cNvPr id="3" name="İçerik Yer Tutucusu 2">
            <a:extLst>
              <a:ext uri="{FF2B5EF4-FFF2-40B4-BE49-F238E27FC236}">
                <a16:creationId xmlns:a16="http://schemas.microsoft.com/office/drawing/2014/main" id="{AD8923B6-AF04-4A10-AE8F-D2FFA20DCF6A}"/>
              </a:ext>
            </a:extLst>
          </p:cNvPr>
          <p:cNvSpPr>
            <a:spLocks noGrp="1"/>
          </p:cNvSpPr>
          <p:nvPr>
            <p:ph idx="1"/>
          </p:nvPr>
        </p:nvSpPr>
        <p:spPr/>
        <p:txBody>
          <a:bodyPr vert="horz" lIns="91440" tIns="45720" rIns="91440" bIns="45720" rtlCol="0" anchor="t">
            <a:normAutofit fontScale="92500"/>
          </a:bodyPr>
          <a:lstStyle/>
          <a:p>
            <a:r>
              <a:rPr lang="tr-TR" dirty="0" smtClean="0">
                <a:ea typeface="+mn-lt"/>
                <a:cs typeface="+mn-lt"/>
              </a:rPr>
              <a:t>GI </a:t>
            </a:r>
            <a:r>
              <a:rPr lang="tr-TR" dirty="0">
                <a:ea typeface="+mn-lt"/>
                <a:cs typeface="+mn-lt"/>
              </a:rPr>
              <a:t>kanser hastalarına göre uyarlanmış makine öğrenimi modelleri, </a:t>
            </a:r>
            <a:r>
              <a:rPr lang="tr-TR" dirty="0" err="1">
                <a:ea typeface="+mn-lt"/>
                <a:cs typeface="+mn-lt"/>
              </a:rPr>
              <a:t>RT'den</a:t>
            </a:r>
            <a:r>
              <a:rPr lang="tr-TR" dirty="0">
                <a:ea typeface="+mn-lt"/>
                <a:cs typeface="+mn-lt"/>
              </a:rPr>
              <a:t> sonraki 30 gün içinde plansız hastaneye yatışların risklerini tahmin etmek için eğitim ve doğrulama </a:t>
            </a:r>
            <a:r>
              <a:rPr lang="tr-TR" dirty="0" err="1">
                <a:ea typeface="+mn-lt"/>
                <a:cs typeface="+mn-lt"/>
              </a:rPr>
              <a:t>kohortlarında</a:t>
            </a:r>
            <a:r>
              <a:rPr lang="tr-TR" dirty="0">
                <a:ea typeface="+mn-lt"/>
                <a:cs typeface="+mn-lt"/>
              </a:rPr>
              <a:t> iyi performans gösterdi. </a:t>
            </a:r>
            <a:endParaRPr lang="tr-TR" dirty="0" smtClean="0">
              <a:ea typeface="+mn-lt"/>
              <a:cs typeface="+mn-lt"/>
            </a:endParaRPr>
          </a:p>
          <a:p>
            <a:r>
              <a:rPr lang="tr-TR" dirty="0" smtClean="0">
                <a:ea typeface="+mn-lt"/>
                <a:cs typeface="+mn-lt"/>
              </a:rPr>
              <a:t> </a:t>
            </a:r>
            <a:r>
              <a:rPr lang="tr-TR" dirty="0" err="1">
                <a:ea typeface="+mn-lt"/>
                <a:cs typeface="+mn-lt"/>
              </a:rPr>
              <a:t>Prospektif</a:t>
            </a:r>
            <a:r>
              <a:rPr lang="tr-TR" dirty="0">
                <a:ea typeface="+mn-lt"/>
                <a:cs typeface="+mn-lt"/>
              </a:rPr>
              <a:t> doğrulamada, bu uyarlanmış modeller tarafından tanımlanan yüksek riskli hastaların yaklaşık %30'u hastaneye yatış riskine sahipti ve daha kötü tüm nedenlere bağlı </a:t>
            </a:r>
            <a:r>
              <a:rPr lang="tr-TR" dirty="0" err="1">
                <a:ea typeface="+mn-lt"/>
                <a:cs typeface="+mn-lt"/>
              </a:rPr>
              <a:t>mortalite</a:t>
            </a:r>
            <a:r>
              <a:rPr lang="tr-TR" dirty="0">
                <a:ea typeface="+mn-lt"/>
                <a:cs typeface="+mn-lt"/>
              </a:rPr>
              <a:t> eğilimine sahipti.  </a:t>
            </a:r>
            <a:endParaRPr lang="tr-TR" dirty="0" smtClean="0">
              <a:ea typeface="+mn-lt"/>
              <a:cs typeface="+mn-lt"/>
            </a:endParaRPr>
          </a:p>
          <a:p>
            <a:r>
              <a:rPr lang="tr-TR" dirty="0" smtClean="0">
                <a:ea typeface="+mn-lt"/>
                <a:cs typeface="+mn-lt"/>
              </a:rPr>
              <a:t>Klinik </a:t>
            </a:r>
            <a:r>
              <a:rPr lang="tr-TR" dirty="0">
                <a:ea typeface="+mn-lt"/>
                <a:cs typeface="+mn-lt"/>
              </a:rPr>
              <a:t>ortamlarda konuşlandırılan, özel olarak hazırlanmış ML model bulgularını içeren gelecekteki pragmatik araçlar, yüksek riskli GI kanserli hastaları ileriye dönük olarak belirlemek ve olumsuz sonuçları azaltmak için müdahaleleri uygulamak için değerli bir fırsatı temsil edebilir.</a:t>
            </a:r>
            <a:endParaRPr lang="tr-TR" dirty="0"/>
          </a:p>
        </p:txBody>
      </p:sp>
    </p:spTree>
    <p:extLst>
      <p:ext uri="{BB962C8B-B14F-4D97-AF65-F5344CB8AC3E}">
        <p14:creationId xmlns:p14="http://schemas.microsoft.com/office/powerpoint/2010/main" val="16055755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Dinlediğiniz için teşekkür ederim…</a:t>
            </a:r>
            <a:endParaRPr lang="tr-TR" dirty="0"/>
          </a:p>
        </p:txBody>
      </p:sp>
    </p:spTree>
    <p:extLst>
      <p:ext uri="{BB962C8B-B14F-4D97-AF65-F5344CB8AC3E}">
        <p14:creationId xmlns:p14="http://schemas.microsoft.com/office/powerpoint/2010/main" val="3246945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C689C6E-1782-4621-8C78-AE4B34F717E5}"/>
              </a:ext>
            </a:extLst>
          </p:cNvPr>
          <p:cNvSpPr>
            <a:spLocks noGrp="1"/>
          </p:cNvSpPr>
          <p:nvPr>
            <p:ph type="title"/>
          </p:nvPr>
        </p:nvSpPr>
        <p:spPr/>
        <p:txBody>
          <a:bodyPr/>
          <a:lstStyle/>
          <a:p>
            <a:r>
              <a:rPr lang="tr-TR" dirty="0">
                <a:cs typeface="Calibri Light"/>
              </a:rPr>
              <a:t>GİRİŞ</a:t>
            </a:r>
            <a:endParaRPr lang="tr-TR" dirty="0"/>
          </a:p>
        </p:txBody>
      </p:sp>
      <p:sp>
        <p:nvSpPr>
          <p:cNvPr id="3" name="İçerik Yer Tutucusu 2">
            <a:extLst>
              <a:ext uri="{FF2B5EF4-FFF2-40B4-BE49-F238E27FC236}">
                <a16:creationId xmlns:a16="http://schemas.microsoft.com/office/drawing/2014/main" id="{7EA1DB34-96AC-4DE6-AD9B-DD7AD5FD31FA}"/>
              </a:ext>
            </a:extLst>
          </p:cNvPr>
          <p:cNvSpPr>
            <a:spLocks noGrp="1"/>
          </p:cNvSpPr>
          <p:nvPr>
            <p:ph idx="1"/>
          </p:nvPr>
        </p:nvSpPr>
        <p:spPr/>
        <p:txBody>
          <a:bodyPr/>
          <a:lstStyle/>
          <a:p>
            <a:pPr marL="0" indent="0"/>
            <a:r>
              <a:rPr lang="tr-TR" dirty="0" err="1">
                <a:ea typeface="+mn-lt"/>
                <a:cs typeface="+mn-lt"/>
              </a:rPr>
              <a:t>Gastrointestinal</a:t>
            </a:r>
            <a:r>
              <a:rPr lang="tr-TR" dirty="0">
                <a:ea typeface="+mn-lt"/>
                <a:cs typeface="+mn-lt"/>
              </a:rPr>
              <a:t> (GI) kanserli hastalarda sıklıkla </a:t>
            </a:r>
            <a:r>
              <a:rPr lang="tr-TR" dirty="0" err="1">
                <a:ea typeface="+mn-lt"/>
                <a:cs typeface="+mn-lt"/>
              </a:rPr>
              <a:t>multimodal</a:t>
            </a:r>
            <a:r>
              <a:rPr lang="tr-TR" dirty="0">
                <a:ea typeface="+mn-lt"/>
                <a:cs typeface="+mn-lt"/>
              </a:rPr>
              <a:t> tedaviye ihtiyaç duyulması nedeniyle plansız hastaneye yatışlar için özellikle bu grup yüksek risk altındadır.  </a:t>
            </a:r>
          </a:p>
          <a:p>
            <a:pPr marL="0" indent="0"/>
            <a:r>
              <a:rPr lang="tr-TR" dirty="0">
                <a:ea typeface="+mn-lt"/>
                <a:cs typeface="+mn-lt"/>
              </a:rPr>
              <a:t> İleri evre kanserlerde sıvı ve elektrolit anormallikleri, enfeksiyonlar  hastanın </a:t>
            </a:r>
            <a:r>
              <a:rPr lang="tr-TR" dirty="0" err="1">
                <a:ea typeface="+mn-lt"/>
                <a:cs typeface="+mn-lt"/>
              </a:rPr>
              <a:t>komorbiditeleri</a:t>
            </a:r>
            <a:r>
              <a:rPr lang="tr-TR" dirty="0">
                <a:ea typeface="+mn-lt"/>
                <a:cs typeface="+mn-lt"/>
              </a:rPr>
              <a:t> ile birleşerek daha da karmaşık hale gelebilecek önemli semptomlar ortaya çıkmasına neden olabilir.</a:t>
            </a:r>
            <a:endParaRPr lang="tr-TR" dirty="0">
              <a:cs typeface="Calibri"/>
            </a:endParaRPr>
          </a:p>
          <a:p>
            <a:pPr marL="0" indent="0"/>
            <a:r>
              <a:rPr lang="tr-TR" dirty="0">
                <a:ea typeface="+mn-lt"/>
                <a:cs typeface="+mn-lt"/>
              </a:rPr>
              <a:t>Daha önce yapılan bir çalışmada GI tümörlü vakaların plansız hastaneye yatış oranının %13 ila 22 daha yüksek olduğu görülmüş.</a:t>
            </a:r>
            <a:endParaRPr lang="tr-TR" dirty="0"/>
          </a:p>
          <a:p>
            <a:endParaRPr lang="tr-TR" dirty="0"/>
          </a:p>
        </p:txBody>
      </p:sp>
    </p:spTree>
    <p:extLst>
      <p:ext uri="{BB962C8B-B14F-4D97-AF65-F5344CB8AC3E}">
        <p14:creationId xmlns:p14="http://schemas.microsoft.com/office/powerpoint/2010/main" val="12365314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D2A93B6-E342-4A8A-9D08-11202E134094}"/>
              </a:ext>
            </a:extLst>
          </p:cNvPr>
          <p:cNvSpPr>
            <a:spLocks noGrp="1"/>
          </p:cNvSpPr>
          <p:nvPr>
            <p:ph type="title"/>
          </p:nvPr>
        </p:nvSpPr>
        <p:spPr/>
        <p:txBody>
          <a:bodyPr/>
          <a:lstStyle/>
          <a:p>
            <a:r>
              <a:rPr lang="tr-TR" dirty="0">
                <a:ea typeface="+mj-lt"/>
                <a:cs typeface="+mj-lt"/>
              </a:rPr>
              <a:t>GİRİŞ</a:t>
            </a:r>
            <a:endParaRPr lang="tr-TR" dirty="0"/>
          </a:p>
        </p:txBody>
      </p:sp>
      <p:sp>
        <p:nvSpPr>
          <p:cNvPr id="3" name="İçerik Yer Tutucusu 2">
            <a:extLst>
              <a:ext uri="{FF2B5EF4-FFF2-40B4-BE49-F238E27FC236}">
                <a16:creationId xmlns:a16="http://schemas.microsoft.com/office/drawing/2014/main" id="{8564093A-0372-4422-BD10-4E3AF3FDB981}"/>
              </a:ext>
            </a:extLst>
          </p:cNvPr>
          <p:cNvSpPr>
            <a:spLocks noGrp="1"/>
          </p:cNvSpPr>
          <p:nvPr>
            <p:ph idx="1"/>
          </p:nvPr>
        </p:nvSpPr>
        <p:spPr/>
        <p:txBody>
          <a:bodyPr vert="horz" lIns="91440" tIns="45720" rIns="91440" bIns="45720" rtlCol="0" anchor="t">
            <a:normAutofit/>
          </a:bodyPr>
          <a:lstStyle/>
          <a:p>
            <a:pPr marL="285750" indent="-285750">
              <a:buFont typeface="Arial,Sans-Serif" panose="020B0604020202020204" pitchFamily="34" charset="0"/>
            </a:pPr>
            <a:r>
              <a:rPr lang="tr-TR" dirty="0">
                <a:ea typeface="+mn-lt"/>
                <a:cs typeface="+mn-lt"/>
              </a:rPr>
              <a:t>Kanser hastalarında plansız hastaneye yatışların  nedenleri potansiyel olarak önlenebilir olsa da, hastaları yüksek ve düşük riskli olarak belirlemeye yardımcı olacak araçlara ihtiyaç vardır.</a:t>
            </a:r>
            <a:endParaRPr lang="tr-TR" dirty="0">
              <a:cs typeface="Calibri" panose="020F0502020204030204"/>
            </a:endParaRPr>
          </a:p>
          <a:p>
            <a:pPr marL="285750" indent="-285750">
              <a:buFont typeface="Arial,Sans-Serif" panose="020B0604020202020204" pitchFamily="34" charset="0"/>
            </a:pPr>
            <a:r>
              <a:rPr lang="tr-TR" dirty="0">
                <a:ea typeface="+mn-lt"/>
                <a:cs typeface="+mn-lt"/>
              </a:rPr>
              <a:t>Bir hastanın plansız yatış riskinde rol oynayan faktörler  </a:t>
            </a:r>
            <a:r>
              <a:rPr lang="tr-TR" dirty="0" err="1">
                <a:ea typeface="+mn-lt"/>
                <a:cs typeface="+mn-lt"/>
              </a:rPr>
              <a:t>sosyodemografik</a:t>
            </a:r>
            <a:r>
              <a:rPr lang="tr-TR" dirty="0">
                <a:ea typeface="+mn-lt"/>
                <a:cs typeface="+mn-lt"/>
              </a:rPr>
              <a:t> özellikler, </a:t>
            </a:r>
            <a:r>
              <a:rPr lang="tr-TR" dirty="0" err="1">
                <a:ea typeface="+mn-lt"/>
                <a:cs typeface="+mn-lt"/>
              </a:rPr>
              <a:t>komorbidite</a:t>
            </a:r>
            <a:r>
              <a:rPr lang="tr-TR" dirty="0">
                <a:ea typeface="+mn-lt"/>
                <a:cs typeface="+mn-lt"/>
              </a:rPr>
              <a:t>, tümör özellikleri gibi klinik özellikler ve kemoterapi rejimleri, cerrahi prosedürler ve radyasyon tedavisi gibi tedavi değişkenleri dahil olmak üzere çok çeşitlidir.  </a:t>
            </a:r>
          </a:p>
        </p:txBody>
      </p:sp>
    </p:spTree>
    <p:extLst>
      <p:ext uri="{BB962C8B-B14F-4D97-AF65-F5344CB8AC3E}">
        <p14:creationId xmlns:p14="http://schemas.microsoft.com/office/powerpoint/2010/main" val="19814247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966A67D-F798-4AB5-9C38-BC7811236752}"/>
              </a:ext>
            </a:extLst>
          </p:cNvPr>
          <p:cNvSpPr>
            <a:spLocks noGrp="1"/>
          </p:cNvSpPr>
          <p:nvPr>
            <p:ph type="title"/>
          </p:nvPr>
        </p:nvSpPr>
        <p:spPr/>
        <p:txBody>
          <a:bodyPr/>
          <a:lstStyle/>
          <a:p>
            <a:r>
              <a:rPr lang="tr-TR" dirty="0">
                <a:ea typeface="+mj-lt"/>
                <a:cs typeface="+mj-lt"/>
              </a:rPr>
              <a:t>GİRİŞ</a:t>
            </a:r>
            <a:endParaRPr lang="tr-TR" dirty="0"/>
          </a:p>
        </p:txBody>
      </p:sp>
      <p:sp>
        <p:nvSpPr>
          <p:cNvPr id="3" name="İçerik Yer Tutucusu 2">
            <a:extLst>
              <a:ext uri="{FF2B5EF4-FFF2-40B4-BE49-F238E27FC236}">
                <a16:creationId xmlns:a16="http://schemas.microsoft.com/office/drawing/2014/main" id="{530A811B-22DA-45C7-A326-C5714FA14E0A}"/>
              </a:ext>
            </a:extLst>
          </p:cNvPr>
          <p:cNvSpPr>
            <a:spLocks noGrp="1"/>
          </p:cNvSpPr>
          <p:nvPr>
            <p:ph idx="1"/>
          </p:nvPr>
        </p:nvSpPr>
        <p:spPr/>
        <p:txBody>
          <a:bodyPr/>
          <a:lstStyle/>
          <a:p>
            <a:pPr marL="285750" indent="-285750">
              <a:buFont typeface="Arial,Sans-Serif" panose="020B0604020202020204" pitchFamily="34" charset="0"/>
            </a:pPr>
            <a:r>
              <a:rPr lang="tr-TR" dirty="0">
                <a:ea typeface="+mn-lt"/>
                <a:cs typeface="+mn-lt"/>
              </a:rPr>
              <a:t>Makine öğrenmesi (ML), hastaların hastaneye yatış riskini öngören karmaşık faktörleri hesaba katmak için sağlam ve kullanışlı bir strateji sağlayabilir.</a:t>
            </a:r>
          </a:p>
          <a:p>
            <a:pPr marL="285750" indent="-285750">
              <a:buFont typeface="Arial,Sans-Serif" panose="020B0604020202020204" pitchFamily="34" charset="0"/>
            </a:pPr>
            <a:endParaRPr lang="tr-TR" dirty="0">
              <a:ea typeface="+mn-lt"/>
              <a:cs typeface="+mn-lt"/>
            </a:endParaRPr>
          </a:p>
          <a:p>
            <a:pPr marL="0" indent="0">
              <a:buNone/>
            </a:pPr>
            <a:endParaRPr lang="tr-TR" dirty="0">
              <a:ea typeface="+mn-lt"/>
              <a:cs typeface="+mn-lt"/>
            </a:endParaRPr>
          </a:p>
          <a:p>
            <a:pPr marL="285750" indent="-285750">
              <a:buFont typeface="Arial,Sans-Serif" panose="020B0604020202020204" pitchFamily="34" charset="0"/>
            </a:pPr>
            <a:r>
              <a:rPr lang="tr-TR" dirty="0">
                <a:ea typeface="+mn-lt"/>
                <a:cs typeface="+mn-lt"/>
              </a:rPr>
              <a:t>Hasta risk sınıflandırması ve müdahalesi için uygulanırsa daha fazla umut vaat edeceği düşünülmektedir</a:t>
            </a:r>
            <a:endParaRPr lang="tr-TR" dirty="0">
              <a:cs typeface="Calibri"/>
            </a:endParaRPr>
          </a:p>
          <a:p>
            <a:endParaRPr lang="tr-TR" dirty="0"/>
          </a:p>
        </p:txBody>
      </p:sp>
    </p:spTree>
    <p:extLst>
      <p:ext uri="{BB962C8B-B14F-4D97-AF65-F5344CB8AC3E}">
        <p14:creationId xmlns:p14="http://schemas.microsoft.com/office/powerpoint/2010/main" val="5335782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B2F2B2E-34E4-42E8-B633-A2A77B6EFF47}"/>
              </a:ext>
            </a:extLst>
          </p:cNvPr>
          <p:cNvSpPr>
            <a:spLocks noGrp="1"/>
          </p:cNvSpPr>
          <p:nvPr>
            <p:ph type="title"/>
          </p:nvPr>
        </p:nvSpPr>
        <p:spPr/>
        <p:txBody>
          <a:bodyPr/>
          <a:lstStyle/>
          <a:p>
            <a:r>
              <a:rPr lang="tr-TR" dirty="0">
                <a:ea typeface="+mj-lt"/>
                <a:cs typeface="+mj-lt"/>
              </a:rPr>
              <a:t>GİRİŞ</a:t>
            </a:r>
            <a:endParaRPr lang="tr-TR" dirty="0"/>
          </a:p>
        </p:txBody>
      </p:sp>
      <p:sp>
        <p:nvSpPr>
          <p:cNvPr id="3" name="İçerik Yer Tutucusu 2">
            <a:extLst>
              <a:ext uri="{FF2B5EF4-FFF2-40B4-BE49-F238E27FC236}">
                <a16:creationId xmlns:a16="http://schemas.microsoft.com/office/drawing/2014/main" id="{10EBCEB5-9879-4054-8B0A-4633E096F0A6}"/>
              </a:ext>
            </a:extLst>
          </p:cNvPr>
          <p:cNvSpPr>
            <a:spLocks noGrp="1"/>
          </p:cNvSpPr>
          <p:nvPr>
            <p:ph idx="1"/>
          </p:nvPr>
        </p:nvSpPr>
        <p:spPr/>
        <p:txBody>
          <a:bodyPr vert="horz" lIns="91440" tIns="45720" rIns="91440" bIns="45720" rtlCol="0" anchor="t">
            <a:normAutofit/>
          </a:bodyPr>
          <a:lstStyle/>
          <a:p>
            <a:pPr marL="457200" indent="-457200"/>
            <a:r>
              <a:rPr lang="tr-TR" dirty="0">
                <a:ea typeface="+mn-lt"/>
                <a:cs typeface="+mn-lt"/>
              </a:rPr>
              <a:t>Yakın tarihli bir çalışmada bir ML tahmini olarak radyoterapi uygulanan kanserli hastalarda plansız hastaneye yatışlar için model türetildi ancak bu model GI kanserli hastalar için daha az anlamlıydı ve daha yüksek yanlış pozitiflik mevcuttu.</a:t>
            </a:r>
          </a:p>
          <a:p>
            <a:pPr marL="457200" indent="-457200"/>
            <a:r>
              <a:rPr lang="tr-TR" dirty="0">
                <a:ea typeface="+mn-lt"/>
                <a:cs typeface="+mn-lt"/>
              </a:rPr>
              <a:t>GI kanserli hasta grubunda yüksek ve düşük riskli hastaları ayırt etmek genel olarak akut bakıma ihtiyaç duyma sıklıkları nedeniyle ML tabanlı risk sınıflandırması için sürekli bir zorluk olmaya devam etmektedir.  </a:t>
            </a:r>
          </a:p>
          <a:p>
            <a:pPr marL="0" indent="0">
              <a:buNone/>
            </a:pPr>
            <a:endParaRPr lang="tr-TR" dirty="0">
              <a:cs typeface="Calibri"/>
            </a:endParaRPr>
          </a:p>
        </p:txBody>
      </p:sp>
    </p:spTree>
    <p:extLst>
      <p:ext uri="{BB962C8B-B14F-4D97-AF65-F5344CB8AC3E}">
        <p14:creationId xmlns:p14="http://schemas.microsoft.com/office/powerpoint/2010/main" val="28088316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27A3D50-110D-4923-9D7B-9C941AF3FBAB}"/>
              </a:ext>
            </a:extLst>
          </p:cNvPr>
          <p:cNvSpPr>
            <a:spLocks noGrp="1"/>
          </p:cNvSpPr>
          <p:nvPr>
            <p:ph type="title"/>
          </p:nvPr>
        </p:nvSpPr>
        <p:spPr/>
        <p:txBody>
          <a:bodyPr/>
          <a:lstStyle/>
          <a:p>
            <a:r>
              <a:rPr lang="tr-TR" dirty="0">
                <a:ea typeface="+mj-lt"/>
                <a:cs typeface="+mj-lt"/>
              </a:rPr>
              <a:t>GİRİŞ</a:t>
            </a:r>
            <a:endParaRPr lang="tr-TR" dirty="0"/>
          </a:p>
        </p:txBody>
      </p:sp>
      <p:sp>
        <p:nvSpPr>
          <p:cNvPr id="3" name="İçerik Yer Tutucusu 2">
            <a:extLst>
              <a:ext uri="{FF2B5EF4-FFF2-40B4-BE49-F238E27FC236}">
                <a16:creationId xmlns:a16="http://schemas.microsoft.com/office/drawing/2014/main" id="{EDB0814E-857C-4514-97A5-2557E74FEC92}"/>
              </a:ext>
            </a:extLst>
          </p:cNvPr>
          <p:cNvSpPr>
            <a:spLocks noGrp="1"/>
          </p:cNvSpPr>
          <p:nvPr>
            <p:ph idx="1"/>
          </p:nvPr>
        </p:nvSpPr>
        <p:spPr/>
        <p:txBody>
          <a:bodyPr/>
          <a:lstStyle/>
          <a:p>
            <a:pPr marL="457200" indent="-457200"/>
            <a:r>
              <a:rPr lang="tr-TR" dirty="0">
                <a:ea typeface="+mn-lt"/>
                <a:cs typeface="+mn-lt"/>
              </a:rPr>
              <a:t>Bu nedenle, bu hasta grubunda 30 günlük plansız yatışları tahmin etmek için, </a:t>
            </a:r>
            <a:r>
              <a:rPr lang="tr-TR" dirty="0" err="1">
                <a:ea typeface="+mn-lt"/>
                <a:cs typeface="+mn-lt"/>
              </a:rPr>
              <a:t>abdominal</a:t>
            </a:r>
            <a:r>
              <a:rPr lang="tr-TR" dirty="0">
                <a:ea typeface="+mn-lt"/>
                <a:cs typeface="+mn-lt"/>
              </a:rPr>
              <a:t> veya </a:t>
            </a:r>
            <a:r>
              <a:rPr lang="tr-TR" dirty="0" err="1">
                <a:ea typeface="+mn-lt"/>
                <a:cs typeface="+mn-lt"/>
              </a:rPr>
              <a:t>pelvik</a:t>
            </a:r>
            <a:r>
              <a:rPr lang="tr-TR" dirty="0">
                <a:ea typeface="+mn-lt"/>
                <a:cs typeface="+mn-lt"/>
              </a:rPr>
              <a:t> RT başlamadan önce saptanan risk faktörlerini içeren, GI kanserli hastalara odaklanan bir ML yaklaşımı kullanarak yeni bir öngörücü model türetmeye çalışılmış. </a:t>
            </a:r>
          </a:p>
          <a:p>
            <a:pPr marL="457200" indent="-457200"/>
            <a:r>
              <a:rPr lang="tr-TR" dirty="0">
                <a:ea typeface="+mn-lt"/>
                <a:cs typeface="+mn-lt"/>
              </a:rPr>
              <a:t>Ayrıca, bir doğrulama </a:t>
            </a:r>
            <a:r>
              <a:rPr lang="tr-TR" dirty="0" err="1">
                <a:ea typeface="+mn-lt"/>
                <a:cs typeface="+mn-lt"/>
              </a:rPr>
              <a:t>kohortunda</a:t>
            </a:r>
            <a:r>
              <a:rPr lang="tr-TR" dirty="0">
                <a:ea typeface="+mn-lt"/>
                <a:cs typeface="+mn-lt"/>
              </a:rPr>
              <a:t> hastaları düşük ve yüksek riskli olarak ileriye dönük olarak belirlemede modelin performansı değerlendirmeye çalışılmış.</a:t>
            </a:r>
          </a:p>
          <a:p>
            <a:pPr marL="457200" indent="-457200"/>
            <a:r>
              <a:rPr lang="tr-TR" dirty="0">
                <a:ea typeface="+mn-lt"/>
                <a:cs typeface="+mn-lt"/>
              </a:rPr>
              <a:t>Son olarak, doğrulama analizinde düşük ve yüksek riskli hastalar olarak sınıflandırılan hastalarda genel </a:t>
            </a:r>
            <a:r>
              <a:rPr lang="tr-TR" dirty="0" err="1">
                <a:ea typeface="+mn-lt"/>
                <a:cs typeface="+mn-lt"/>
              </a:rPr>
              <a:t>sağkalımı</a:t>
            </a:r>
            <a:r>
              <a:rPr lang="tr-TR" dirty="0">
                <a:ea typeface="+mn-lt"/>
                <a:cs typeface="+mn-lt"/>
              </a:rPr>
              <a:t> ikincil olarak değerlendirmeye çalışılmış.</a:t>
            </a:r>
            <a:endParaRPr lang="tr-TR" dirty="0">
              <a:cs typeface="Calibri"/>
            </a:endParaRPr>
          </a:p>
          <a:p>
            <a:endParaRPr lang="tr-TR" dirty="0"/>
          </a:p>
        </p:txBody>
      </p:sp>
    </p:spTree>
    <p:extLst>
      <p:ext uri="{BB962C8B-B14F-4D97-AF65-F5344CB8AC3E}">
        <p14:creationId xmlns:p14="http://schemas.microsoft.com/office/powerpoint/2010/main" val="7016486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41B9171-69ED-47C3-84F8-961A779040B9}"/>
              </a:ext>
            </a:extLst>
          </p:cNvPr>
          <p:cNvSpPr>
            <a:spLocks noGrp="1"/>
          </p:cNvSpPr>
          <p:nvPr>
            <p:ph type="title"/>
          </p:nvPr>
        </p:nvSpPr>
        <p:spPr/>
        <p:txBody>
          <a:bodyPr/>
          <a:lstStyle/>
          <a:p>
            <a:r>
              <a:rPr lang="tr-TR" dirty="0">
                <a:cs typeface="Calibri Light"/>
              </a:rPr>
              <a:t>MATERYAL VE METOD </a:t>
            </a:r>
            <a:endParaRPr lang="tr-TR" dirty="0"/>
          </a:p>
        </p:txBody>
      </p:sp>
      <p:sp>
        <p:nvSpPr>
          <p:cNvPr id="3" name="İçerik Yer Tutucusu 2">
            <a:extLst>
              <a:ext uri="{FF2B5EF4-FFF2-40B4-BE49-F238E27FC236}">
                <a16:creationId xmlns:a16="http://schemas.microsoft.com/office/drawing/2014/main" id="{34DD82C3-0972-49EE-B5BE-A5926B06716C}"/>
              </a:ext>
            </a:extLst>
          </p:cNvPr>
          <p:cNvSpPr>
            <a:spLocks noGrp="1"/>
          </p:cNvSpPr>
          <p:nvPr>
            <p:ph idx="1"/>
          </p:nvPr>
        </p:nvSpPr>
        <p:spPr/>
        <p:txBody>
          <a:bodyPr vert="horz" lIns="91440" tIns="45720" rIns="91440" bIns="45720" rtlCol="0" anchor="t">
            <a:normAutofit/>
          </a:bodyPr>
          <a:lstStyle/>
          <a:p>
            <a:r>
              <a:rPr lang="tr-TR" dirty="0">
                <a:ea typeface="+mn-lt"/>
                <a:cs typeface="+mn-lt"/>
              </a:rPr>
              <a:t>M.D. </a:t>
            </a:r>
            <a:r>
              <a:rPr lang="tr-TR" dirty="0" err="1">
                <a:ea typeface="+mn-lt"/>
                <a:cs typeface="+mn-lt"/>
              </a:rPr>
              <a:t>Anderson</a:t>
            </a:r>
            <a:r>
              <a:rPr lang="tr-TR" dirty="0">
                <a:ea typeface="+mn-lt"/>
                <a:cs typeface="+mn-lt"/>
              </a:rPr>
              <a:t> Kanser Merkezi Kurumsal İnceleme Kurulu bu çalışmayı onayladı. </a:t>
            </a:r>
          </a:p>
          <a:p>
            <a:r>
              <a:rPr lang="tr-TR" dirty="0">
                <a:ea typeface="+mn-lt"/>
                <a:cs typeface="+mn-lt"/>
              </a:rPr>
              <a:t>Mart 2016 ile Ocak 2019 arasında</a:t>
            </a:r>
          </a:p>
          <a:p>
            <a:r>
              <a:rPr lang="tr-TR" dirty="0" err="1">
                <a:ea typeface="+mn-lt"/>
                <a:cs typeface="+mn-lt"/>
              </a:rPr>
              <a:t>Abdominal</a:t>
            </a:r>
            <a:r>
              <a:rPr lang="tr-TR" dirty="0">
                <a:ea typeface="+mn-lt"/>
                <a:cs typeface="+mn-lt"/>
              </a:rPr>
              <a:t> veya </a:t>
            </a:r>
            <a:r>
              <a:rPr lang="tr-TR" dirty="0" err="1">
                <a:ea typeface="+mn-lt"/>
                <a:cs typeface="+mn-lt"/>
              </a:rPr>
              <a:t>pelvik</a:t>
            </a:r>
            <a:r>
              <a:rPr lang="tr-TR" dirty="0">
                <a:ea typeface="+mn-lt"/>
                <a:cs typeface="+mn-lt"/>
              </a:rPr>
              <a:t> RT alan 1341 hasta </a:t>
            </a:r>
            <a:endParaRPr lang="tr-TR" dirty="0">
              <a:cs typeface="Calibri"/>
            </a:endParaRPr>
          </a:p>
          <a:p>
            <a:r>
              <a:rPr lang="tr-TR" dirty="0">
                <a:ea typeface="+mn-lt"/>
                <a:cs typeface="+mn-lt"/>
              </a:rPr>
              <a:t>Hastaların verileri elektronik veri kaynaklarından elde edilmiş.(EMR-</a:t>
            </a:r>
            <a:r>
              <a:rPr lang="tr-TR" dirty="0" err="1">
                <a:ea typeface="+mn-lt"/>
                <a:cs typeface="+mn-lt"/>
              </a:rPr>
              <a:t>epic</a:t>
            </a:r>
            <a:r>
              <a:rPr lang="tr-TR" dirty="0">
                <a:ea typeface="+mn-lt"/>
                <a:cs typeface="+mn-lt"/>
              </a:rPr>
              <a:t>)</a:t>
            </a:r>
          </a:p>
          <a:p>
            <a:r>
              <a:rPr lang="tr-TR" dirty="0">
                <a:ea typeface="+mn-lt"/>
                <a:cs typeface="+mn-lt"/>
              </a:rPr>
              <a:t>Kaynaklar arası veriler, analitik modelleme için tescilli bir onkoloji analitik platformu (</a:t>
            </a:r>
            <a:r>
              <a:rPr lang="tr-TR" dirty="0" err="1">
                <a:ea typeface="+mn-lt"/>
                <a:cs typeface="+mn-lt"/>
              </a:rPr>
              <a:t>Oncora</a:t>
            </a:r>
            <a:r>
              <a:rPr lang="tr-TR" dirty="0">
                <a:ea typeface="+mn-lt"/>
                <a:cs typeface="+mn-lt"/>
              </a:rPr>
              <a:t> </a:t>
            </a:r>
            <a:r>
              <a:rPr lang="tr-TR" dirty="0" err="1">
                <a:ea typeface="+mn-lt"/>
                <a:cs typeface="+mn-lt"/>
              </a:rPr>
              <a:t>Analytics</a:t>
            </a:r>
            <a:r>
              <a:rPr lang="tr-TR" dirty="0">
                <a:ea typeface="+mn-lt"/>
                <a:cs typeface="+mn-lt"/>
              </a:rPr>
              <a:t>, </a:t>
            </a:r>
            <a:r>
              <a:rPr lang="tr-TR" dirty="0" err="1">
                <a:ea typeface="+mn-lt"/>
                <a:cs typeface="+mn-lt"/>
              </a:rPr>
              <a:t>Philadelphia</a:t>
            </a:r>
            <a:r>
              <a:rPr lang="tr-TR" dirty="0">
                <a:ea typeface="+mn-lt"/>
                <a:cs typeface="+mn-lt"/>
              </a:rPr>
              <a:t>, PA) kullanılarak entegre edilmiş.</a:t>
            </a:r>
            <a:endParaRPr lang="tr-TR" dirty="0">
              <a:cs typeface="Calibri"/>
            </a:endParaRPr>
          </a:p>
        </p:txBody>
      </p:sp>
    </p:spTree>
    <p:extLst>
      <p:ext uri="{BB962C8B-B14F-4D97-AF65-F5344CB8AC3E}">
        <p14:creationId xmlns:p14="http://schemas.microsoft.com/office/powerpoint/2010/main" val="34615252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5BD697-53DD-479C-B10D-C32310F39A4B}"/>
              </a:ext>
            </a:extLst>
          </p:cNvPr>
          <p:cNvSpPr>
            <a:spLocks noGrp="1"/>
          </p:cNvSpPr>
          <p:nvPr>
            <p:ph type="title"/>
          </p:nvPr>
        </p:nvSpPr>
        <p:spPr/>
        <p:txBody>
          <a:bodyPr/>
          <a:lstStyle/>
          <a:p>
            <a:r>
              <a:rPr lang="tr-TR" dirty="0">
                <a:ea typeface="+mj-lt"/>
                <a:cs typeface="+mj-lt"/>
              </a:rPr>
              <a:t>MATERYAL VE METOD </a:t>
            </a:r>
            <a:endParaRPr lang="tr-TR" dirty="0"/>
          </a:p>
        </p:txBody>
      </p:sp>
      <p:sp>
        <p:nvSpPr>
          <p:cNvPr id="3" name="İçerik Yer Tutucusu 2">
            <a:extLst>
              <a:ext uri="{FF2B5EF4-FFF2-40B4-BE49-F238E27FC236}">
                <a16:creationId xmlns:a16="http://schemas.microsoft.com/office/drawing/2014/main" id="{3A25E012-8682-4553-922D-1D23B7058DB1}"/>
              </a:ext>
            </a:extLst>
          </p:cNvPr>
          <p:cNvSpPr>
            <a:spLocks noGrp="1"/>
          </p:cNvSpPr>
          <p:nvPr>
            <p:ph idx="1"/>
          </p:nvPr>
        </p:nvSpPr>
        <p:spPr/>
        <p:txBody>
          <a:bodyPr vert="horz" lIns="91440" tIns="45720" rIns="91440" bIns="45720" rtlCol="0" anchor="t">
            <a:normAutofit/>
          </a:bodyPr>
          <a:lstStyle/>
          <a:p>
            <a:r>
              <a:rPr lang="tr-TR" dirty="0">
                <a:ea typeface="+mn-lt"/>
                <a:cs typeface="+mn-lt"/>
              </a:rPr>
              <a:t>Önceden tanımlanmış 787 klinik ve tedavi değişkeni </a:t>
            </a:r>
            <a:r>
              <a:rPr lang="tr-TR" dirty="0" err="1">
                <a:ea typeface="+mn-lt"/>
                <a:cs typeface="+mn-lt"/>
              </a:rPr>
              <a:t>çıkartılmış.Demografi</a:t>
            </a:r>
            <a:r>
              <a:rPr lang="tr-TR" dirty="0">
                <a:ea typeface="+mn-lt"/>
                <a:cs typeface="+mn-lt"/>
              </a:rPr>
              <a:t>(9), medikal özgeçmiş(389),RT sonrası 30 gün içinde </a:t>
            </a:r>
            <a:r>
              <a:rPr lang="tr-TR" dirty="0" err="1">
                <a:ea typeface="+mn-lt"/>
                <a:cs typeface="+mn-lt"/>
              </a:rPr>
              <a:t>lab</a:t>
            </a:r>
            <a:r>
              <a:rPr lang="tr-TR" dirty="0">
                <a:ea typeface="+mn-lt"/>
                <a:cs typeface="+mn-lt"/>
              </a:rPr>
              <a:t> değerleri(217), evre (31), cerrahi (104),kemoterapi(19), ve radyoterapi (18).  </a:t>
            </a:r>
          </a:p>
          <a:p>
            <a:r>
              <a:rPr lang="tr-TR" dirty="0">
                <a:ea typeface="+mn-lt"/>
                <a:cs typeface="+mn-lt"/>
              </a:rPr>
              <a:t>Tedavi için tanımlayıcı bir değişken olarak, çok </a:t>
            </a:r>
            <a:r>
              <a:rPr lang="tr-TR" dirty="0" err="1">
                <a:ea typeface="+mn-lt"/>
                <a:cs typeface="+mn-lt"/>
              </a:rPr>
              <a:t>modaliteli</a:t>
            </a:r>
            <a:r>
              <a:rPr lang="tr-TR" dirty="0">
                <a:ea typeface="+mn-lt"/>
                <a:cs typeface="+mn-lt"/>
              </a:rPr>
              <a:t> kanser tedavisi, </a:t>
            </a:r>
            <a:r>
              <a:rPr lang="tr-TR" dirty="0" err="1">
                <a:ea typeface="+mn-lt"/>
                <a:cs typeface="+mn-lt"/>
              </a:rPr>
              <a:t>RT'den</a:t>
            </a:r>
            <a:r>
              <a:rPr lang="tr-TR" dirty="0">
                <a:ea typeface="+mn-lt"/>
                <a:cs typeface="+mn-lt"/>
              </a:rPr>
              <a:t> 90 gün öncesi ile 90 gün arasındaki kansere yönelik cerrahi veya </a:t>
            </a:r>
            <a:r>
              <a:rPr lang="tr-TR" dirty="0" err="1">
                <a:ea typeface="+mn-lt"/>
                <a:cs typeface="+mn-lt"/>
              </a:rPr>
              <a:t>RT'den</a:t>
            </a:r>
            <a:r>
              <a:rPr lang="tr-TR" dirty="0">
                <a:ea typeface="+mn-lt"/>
                <a:cs typeface="+mn-lt"/>
              </a:rPr>
              <a:t> önceki 180 gün ile 180 gün arasındaki kemoterapi olarak tanımlandı.</a:t>
            </a:r>
            <a:endParaRPr lang="tr-TR" dirty="0">
              <a:cs typeface="Calibri"/>
            </a:endParaRPr>
          </a:p>
        </p:txBody>
      </p:sp>
    </p:spTree>
    <p:extLst>
      <p:ext uri="{BB962C8B-B14F-4D97-AF65-F5344CB8AC3E}">
        <p14:creationId xmlns:p14="http://schemas.microsoft.com/office/powerpoint/2010/main" val="9997277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i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TotalTime>
  <Words>589</Words>
  <Application>Microsoft Office PowerPoint</Application>
  <PresentationFormat>Geniş ekran</PresentationFormat>
  <Paragraphs>121</Paragraphs>
  <Slides>29</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29</vt:i4>
      </vt:variant>
    </vt:vector>
  </HeadingPairs>
  <TitlesOfParts>
    <vt:vector size="34" baseType="lpstr">
      <vt:lpstr>Arial</vt:lpstr>
      <vt:lpstr>Arial,Sans-Serif</vt:lpstr>
      <vt:lpstr>Calibri</vt:lpstr>
      <vt:lpstr>Calibri Light</vt:lpstr>
      <vt:lpstr>Ofis Teması</vt:lpstr>
      <vt:lpstr>PowerPoint Sunusu</vt:lpstr>
      <vt:lpstr>GİRİŞ</vt:lpstr>
      <vt:lpstr>GİRİŞ</vt:lpstr>
      <vt:lpstr>GİRİŞ</vt:lpstr>
      <vt:lpstr>GİRİŞ</vt:lpstr>
      <vt:lpstr>GİRİŞ</vt:lpstr>
      <vt:lpstr>GİRİŞ</vt:lpstr>
      <vt:lpstr>MATERYAL VE METOD </vt:lpstr>
      <vt:lpstr>MATERYAL VE METOD </vt:lpstr>
      <vt:lpstr>MATERYAL VE METOD </vt:lpstr>
      <vt:lpstr>MATERYAL VE METOD </vt:lpstr>
      <vt:lpstr>MATERYAL VE METOD  </vt:lpstr>
      <vt:lpstr>MATERYAL VE METOD </vt:lpstr>
      <vt:lpstr>MATERYAL VE METOD  </vt:lpstr>
      <vt:lpstr>SONUÇ</vt:lpstr>
      <vt:lpstr>PowerPoint Sunusu</vt:lpstr>
      <vt:lpstr>SONUÇ</vt:lpstr>
      <vt:lpstr>PowerPoint Sunusu</vt:lpstr>
      <vt:lpstr>SONUÇ</vt:lpstr>
      <vt:lpstr>SONUÇ</vt:lpstr>
      <vt:lpstr>SONUÇ</vt:lpstr>
      <vt:lpstr>PowerPoint Sunusu</vt:lpstr>
      <vt:lpstr>TARTIŞMA</vt:lpstr>
      <vt:lpstr>TARTIŞMA</vt:lpstr>
      <vt:lpstr>TARTIŞMA</vt:lpstr>
      <vt:lpstr>TARTIŞMA</vt:lpstr>
      <vt:lpstr>TARTIŞMA</vt:lpstr>
      <vt:lpstr>SONUÇ </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
  <cp:lastModifiedBy>STATION176_2</cp:lastModifiedBy>
  <cp:revision>368</cp:revision>
  <dcterms:created xsi:type="dcterms:W3CDTF">2022-03-01T16:28:21Z</dcterms:created>
  <dcterms:modified xsi:type="dcterms:W3CDTF">2022-03-03T17:44:50Z</dcterms:modified>
</cp:coreProperties>
</file>