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4" r:id="rId20"/>
    <p:sldId id="275" r:id="rId21"/>
    <p:sldId id="281" r:id="rId22"/>
    <p:sldId id="282" r:id="rId23"/>
    <p:sldId id="276" r:id="rId24"/>
    <p:sldId id="277" r:id="rId25"/>
    <p:sldId id="278" r:id="rId26"/>
    <p:sldId id="279" r:id="rId27"/>
    <p:sldId id="280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8E82B-3265-4AC2-81F1-CB934C5FBBE6}" type="datetimeFigureOut">
              <a:rPr lang="tr-TR" smtClean="0"/>
              <a:t>6.10.2021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4E314B-3AF9-46B2-B643-3E3A9F0D38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610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/>
              <a:t>Gtv</a:t>
            </a:r>
            <a:r>
              <a:rPr lang="tr-TR" dirty="0"/>
              <a:t> </a:t>
            </a:r>
            <a:r>
              <a:rPr lang="tr-TR" dirty="0" err="1"/>
              <a:t>nin</a:t>
            </a:r>
            <a:r>
              <a:rPr lang="tr-TR" dirty="0"/>
              <a:t> manuel girilmesinde</a:t>
            </a:r>
            <a:r>
              <a:rPr lang="tr-TR" baseline="0" dirty="0"/>
              <a:t>n oluşan zaman kaybı ( hasta başına ortalama 2 saat ). Radyoterapi planlamasının daha ileri bir seviyeye taşımak ve zaman kaybını önlemek için son yıllarda </a:t>
            </a:r>
            <a:r>
              <a:rPr lang="tr-TR" baseline="0" dirty="0" err="1"/>
              <a:t>otomatık</a:t>
            </a:r>
            <a:r>
              <a:rPr lang="tr-TR" baseline="0" dirty="0"/>
              <a:t> </a:t>
            </a:r>
            <a:r>
              <a:rPr lang="tr-TR" baseline="0" dirty="0" err="1"/>
              <a:t>tumor</a:t>
            </a:r>
            <a:r>
              <a:rPr lang="tr-TR" baseline="0" dirty="0"/>
              <a:t> </a:t>
            </a:r>
            <a:r>
              <a:rPr lang="tr-TR" baseline="0" dirty="0" err="1"/>
              <a:t>segmentasyon</a:t>
            </a:r>
            <a:r>
              <a:rPr lang="tr-TR" baseline="0" dirty="0"/>
              <a:t> </a:t>
            </a:r>
            <a:r>
              <a:rPr lang="tr-TR" baseline="0" dirty="0" err="1"/>
              <a:t>modellerı</a:t>
            </a:r>
            <a:r>
              <a:rPr lang="tr-TR" baseline="0" dirty="0"/>
              <a:t> </a:t>
            </a:r>
            <a:r>
              <a:rPr lang="tr-TR" baseline="0" dirty="0" err="1"/>
              <a:t>gelıstırıldı</a:t>
            </a:r>
            <a:r>
              <a:rPr lang="tr-TR" baseline="0" dirty="0"/>
              <a:t>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E314B-3AF9-46B2-B643-3E3A9F0D389B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6113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/>
              <a:t>Mr</a:t>
            </a:r>
            <a:r>
              <a:rPr lang="tr-TR" dirty="0"/>
              <a:t> çekilmesinde bu süre uzunluğu hasta hareketinin fazla olmasına ve </a:t>
            </a:r>
            <a:r>
              <a:rPr lang="tr-TR" dirty="0" err="1"/>
              <a:t>eksık</a:t>
            </a:r>
            <a:r>
              <a:rPr lang="tr-TR" dirty="0"/>
              <a:t> </a:t>
            </a:r>
            <a:r>
              <a:rPr lang="tr-TR" dirty="0" err="1"/>
              <a:t>verı</a:t>
            </a:r>
            <a:r>
              <a:rPr lang="tr-TR" dirty="0"/>
              <a:t> </a:t>
            </a:r>
            <a:r>
              <a:rPr lang="tr-TR" dirty="0" err="1"/>
              <a:t>kumelerıne</a:t>
            </a:r>
            <a:r>
              <a:rPr lang="tr-TR" baseline="0" dirty="0"/>
              <a:t> yol açar , bu nedenle sadece GTV </a:t>
            </a:r>
            <a:r>
              <a:rPr lang="tr-TR" baseline="0" dirty="0" err="1"/>
              <a:t>segmentasyonu</a:t>
            </a:r>
            <a:r>
              <a:rPr lang="tr-TR" baseline="0" dirty="0"/>
              <a:t> için gerekli verileri alarak toplam çekim süresini azaltmak gereklidir.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E314B-3AF9-46B2-B643-3E3A9F0D389B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6445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CNN , 7 farklı giriş kanalından </a:t>
            </a:r>
            <a:r>
              <a:rPr lang="tr-TR" dirty="0" err="1"/>
              <a:t>mr</a:t>
            </a:r>
            <a:r>
              <a:rPr lang="tr-TR" dirty="0"/>
              <a:t> </a:t>
            </a:r>
            <a:r>
              <a:rPr lang="tr-TR" dirty="0" err="1"/>
              <a:t>datalrı</a:t>
            </a:r>
            <a:r>
              <a:rPr lang="tr-TR" dirty="0"/>
              <a:t> ile eğitildi.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E314B-3AF9-46B2-B643-3E3A9F0D389B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4549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Individual co-registered slices from the 7 datasets of a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head&amp;neck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tumor patient. The 7 different MRI contrasts and the ground truth GTV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labels were used to train CNNs for tumor and lymph node metastasis segmentation.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E314B-3AF9-46B2-B643-3E3A9F0D389B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5138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4E314B-3AF9-46B2-B643-3E3A9F0D389B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8792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603B-6C95-4AD3-8F36-6F8658B6FED8}" type="datetimeFigureOut">
              <a:rPr lang="tr-TR" smtClean="0"/>
              <a:t>6.10.2021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78B54-E584-4D4A-A6D1-2B69D7215E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7146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603B-6C95-4AD3-8F36-6F8658B6FED8}" type="datetimeFigureOut">
              <a:rPr lang="tr-TR" smtClean="0"/>
              <a:t>6.10.2021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78B54-E584-4D4A-A6D1-2B69D7215E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5259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603B-6C95-4AD3-8F36-6F8658B6FED8}" type="datetimeFigureOut">
              <a:rPr lang="tr-TR" smtClean="0"/>
              <a:t>6.10.2021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78B54-E584-4D4A-A6D1-2B69D7215E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3670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603B-6C95-4AD3-8F36-6F8658B6FED8}" type="datetimeFigureOut">
              <a:rPr lang="tr-TR" smtClean="0"/>
              <a:t>6.10.2021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78B54-E584-4D4A-A6D1-2B69D7215E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3377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603B-6C95-4AD3-8F36-6F8658B6FED8}" type="datetimeFigureOut">
              <a:rPr lang="tr-TR" smtClean="0"/>
              <a:t>6.10.2021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78B54-E584-4D4A-A6D1-2B69D7215E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7305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603B-6C95-4AD3-8F36-6F8658B6FED8}" type="datetimeFigureOut">
              <a:rPr lang="tr-TR" smtClean="0"/>
              <a:t>6.10.2021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78B54-E584-4D4A-A6D1-2B69D7215E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9316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603B-6C95-4AD3-8F36-6F8658B6FED8}" type="datetimeFigureOut">
              <a:rPr lang="tr-TR" smtClean="0"/>
              <a:t>6.10.2021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78B54-E584-4D4A-A6D1-2B69D7215E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7391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603B-6C95-4AD3-8F36-6F8658B6FED8}" type="datetimeFigureOut">
              <a:rPr lang="tr-TR" smtClean="0"/>
              <a:t>6.10.2021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78B54-E584-4D4A-A6D1-2B69D7215E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7461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603B-6C95-4AD3-8F36-6F8658B6FED8}" type="datetimeFigureOut">
              <a:rPr lang="tr-TR" smtClean="0"/>
              <a:t>6.10.2021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78B54-E584-4D4A-A6D1-2B69D7215E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4805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603B-6C95-4AD3-8F36-6F8658B6FED8}" type="datetimeFigureOut">
              <a:rPr lang="tr-TR" smtClean="0"/>
              <a:t>6.10.2021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78B54-E584-4D4A-A6D1-2B69D7215E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53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603B-6C95-4AD3-8F36-6F8658B6FED8}" type="datetimeFigureOut">
              <a:rPr lang="tr-TR" smtClean="0"/>
              <a:t>6.10.2021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78B54-E584-4D4A-A6D1-2B69D7215E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1292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67000">
              <a:schemeClr val="accent1">
                <a:lumMod val="45000"/>
                <a:lumOff val="55000"/>
              </a:schemeClr>
            </a:gs>
            <a:gs pos="47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D603B-6C95-4AD3-8F36-6F8658B6FED8}" type="datetimeFigureOut">
              <a:rPr lang="tr-TR" smtClean="0"/>
              <a:t>6.10.2021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78B54-E584-4D4A-A6D1-2B69D7215E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628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" y="0"/>
            <a:ext cx="12192000" cy="6858000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5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69" y="246185"/>
            <a:ext cx="11359662" cy="6435969"/>
          </a:xfrm>
        </p:spPr>
      </p:pic>
    </p:spTree>
    <p:extLst>
      <p:ext uri="{BB962C8B-B14F-4D97-AF65-F5344CB8AC3E}">
        <p14:creationId xmlns:p14="http://schemas.microsoft.com/office/powerpoint/2010/main" val="302075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98585"/>
            <a:ext cx="10515600" cy="5778378"/>
          </a:xfrm>
        </p:spPr>
        <p:txBody>
          <a:bodyPr>
            <a:normAutofit fontScale="92500"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tr-TR" dirty="0">
                <a:latin typeface="Comic Sans MS" panose="030F0702030302020204" pitchFamily="66" charset="0"/>
              </a:rPr>
              <a:t>Veri ön işlemede GTV </a:t>
            </a:r>
            <a:r>
              <a:rPr lang="tr-TR" dirty="0" err="1">
                <a:latin typeface="Comic Sans MS" panose="030F0702030302020204" pitchFamily="66" charset="0"/>
              </a:rPr>
              <a:t>ler</a:t>
            </a:r>
            <a:r>
              <a:rPr lang="tr-TR" dirty="0">
                <a:latin typeface="Comic Sans MS" panose="030F0702030302020204" pitchFamily="66" charset="0"/>
              </a:rPr>
              <a:t> T1 ve T2 MR üzerinden  </a:t>
            </a:r>
            <a:r>
              <a:rPr lang="tr-TR" dirty="0" err="1">
                <a:latin typeface="Comic Sans MS" panose="030F0702030302020204" pitchFamily="66" charset="0"/>
              </a:rPr>
              <a:t>iPlan</a:t>
            </a:r>
            <a:r>
              <a:rPr lang="tr-TR" dirty="0">
                <a:latin typeface="Comic Sans MS" panose="030F0702030302020204" pitchFamily="66" charset="0"/>
              </a:rPr>
              <a:t>(</a:t>
            </a:r>
            <a:r>
              <a:rPr lang="tr-TR" dirty="0" err="1">
                <a:latin typeface="Comic Sans MS" panose="030F0702030302020204" pitchFamily="66" charset="0"/>
              </a:rPr>
              <a:t>Brainlab</a:t>
            </a:r>
            <a:r>
              <a:rPr lang="tr-TR" dirty="0">
                <a:latin typeface="Comic Sans MS" panose="030F0702030302020204" pitchFamily="66" charset="0"/>
              </a:rPr>
              <a:t> AG) tedavi planlama sistemi kullanılarak uzman </a:t>
            </a:r>
            <a:r>
              <a:rPr lang="tr-TR" dirty="0" err="1">
                <a:latin typeface="Comic Sans MS" panose="030F0702030302020204" pitchFamily="66" charset="0"/>
              </a:rPr>
              <a:t>radyasyaon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onkologları</a:t>
            </a:r>
            <a:r>
              <a:rPr lang="tr-TR" dirty="0">
                <a:latin typeface="Comic Sans MS" panose="030F0702030302020204" pitchFamily="66" charset="0"/>
              </a:rPr>
              <a:t> ve radyologlar tarafından  </a:t>
            </a:r>
            <a:r>
              <a:rPr lang="tr-TR" dirty="0" err="1">
                <a:latin typeface="Comic Sans MS" panose="030F0702030302020204" pitchFamily="66" charset="0"/>
              </a:rPr>
              <a:t>konturlandı</a:t>
            </a:r>
            <a:r>
              <a:rPr lang="tr-TR" dirty="0">
                <a:latin typeface="Comic Sans MS" panose="030F0702030302020204" pitchFamily="66" charset="0"/>
              </a:rPr>
              <a:t>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tr-TR" dirty="0">
                <a:latin typeface="Comic Sans MS" panose="030F0702030302020204" pitchFamily="66" charset="0"/>
              </a:rPr>
              <a:t>Verileri CNN hesaplamasına hazırlamak için, tüm MR görüntüleri ve </a:t>
            </a:r>
            <a:r>
              <a:rPr lang="tr-TR" dirty="0" err="1">
                <a:latin typeface="Comic Sans MS" panose="030F0702030302020204" pitchFamily="66" charset="0"/>
              </a:rPr>
              <a:t>GTV'ler</a:t>
            </a:r>
            <a:r>
              <a:rPr lang="tr-TR" dirty="0">
                <a:latin typeface="Comic Sans MS" panose="030F0702030302020204" pitchFamily="66" charset="0"/>
              </a:rPr>
              <a:t> ortak bir temel çözünürlükte (0,45 × 0,45 × 2mm</a:t>
            </a:r>
            <a:r>
              <a:rPr lang="tr-TR" baseline="30000" dirty="0">
                <a:latin typeface="Comic Sans MS" panose="030F0702030302020204" pitchFamily="66" charset="0"/>
              </a:rPr>
              <a:t>3</a:t>
            </a:r>
            <a:r>
              <a:rPr lang="tr-TR" dirty="0">
                <a:latin typeface="Comic Sans MS" panose="030F0702030302020204" pitchFamily="66" charset="0"/>
              </a:rPr>
              <a:t> ) </a:t>
            </a:r>
            <a:r>
              <a:rPr lang="tr-TR" dirty="0" err="1">
                <a:latin typeface="Comic Sans MS" panose="030F0702030302020204" pitchFamily="66" charset="0"/>
              </a:rPr>
              <a:t>interpolasyona</a:t>
            </a:r>
            <a:r>
              <a:rPr lang="tr-TR" dirty="0">
                <a:latin typeface="Comic Sans MS" panose="030F0702030302020204" pitchFamily="66" charset="0"/>
              </a:rPr>
              <a:t> tabi tutuldu.</a:t>
            </a:r>
          </a:p>
        </p:txBody>
      </p:sp>
    </p:spTree>
    <p:extLst>
      <p:ext uri="{BB962C8B-B14F-4D97-AF65-F5344CB8AC3E}">
        <p14:creationId xmlns:p14="http://schemas.microsoft.com/office/powerpoint/2010/main" val="135860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51692"/>
            <a:ext cx="10515600" cy="5825271"/>
          </a:xfrm>
        </p:spPr>
        <p:txBody>
          <a:bodyPr>
            <a:normAutofit fontScale="92500"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tr-TR" dirty="0">
                <a:latin typeface="Comic Sans MS" panose="030F0702030302020204" pitchFamily="66" charset="0"/>
              </a:rPr>
              <a:t>Parametre haritaları ADC, T2*, </a:t>
            </a:r>
            <a:r>
              <a:rPr lang="tr-TR" dirty="0" err="1">
                <a:latin typeface="Comic Sans MS" panose="030F0702030302020204" pitchFamily="66" charset="0"/>
              </a:rPr>
              <a:t>k</a:t>
            </a:r>
            <a:r>
              <a:rPr lang="tr-TR" baseline="-25000" dirty="0" err="1">
                <a:latin typeface="Comic Sans MS" panose="030F0702030302020204" pitchFamily="66" charset="0"/>
              </a:rPr>
              <a:t>trans</a:t>
            </a:r>
            <a:r>
              <a:rPr lang="tr-TR" dirty="0">
                <a:latin typeface="Comic Sans MS" panose="030F0702030302020204" pitchFamily="66" charset="0"/>
              </a:rPr>
              <a:t> ve </a:t>
            </a:r>
            <a:r>
              <a:rPr lang="tr-TR" dirty="0" err="1">
                <a:latin typeface="Comic Sans MS" panose="030F0702030302020204" pitchFamily="66" charset="0"/>
              </a:rPr>
              <a:t>V</a:t>
            </a:r>
            <a:r>
              <a:rPr lang="tr-TR" baseline="-25000" dirty="0" err="1">
                <a:latin typeface="Comic Sans MS" panose="030F0702030302020204" pitchFamily="66" charset="0"/>
              </a:rPr>
              <a:t>e</a:t>
            </a:r>
            <a:r>
              <a:rPr lang="tr-TR" dirty="0">
                <a:latin typeface="Comic Sans MS" panose="030F0702030302020204" pitchFamily="66" charset="0"/>
              </a:rPr>
              <a:t>, piksel değerlerinin fiziksel ve fizyolojik anlamını korumak için bir </a:t>
            </a:r>
            <a:r>
              <a:rPr lang="tr-TR" dirty="0" err="1">
                <a:latin typeface="Comic Sans MS" panose="030F0702030302020204" pitchFamily="66" charset="0"/>
              </a:rPr>
              <a:t>histogram</a:t>
            </a:r>
            <a:r>
              <a:rPr lang="tr-TR" dirty="0">
                <a:latin typeface="Comic Sans MS" panose="030F0702030302020204" pitchFamily="66" charset="0"/>
              </a:rPr>
              <a:t> normalleştirme yaklaşımına dayalı olarak normalleştirildi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tr-TR" dirty="0">
                <a:latin typeface="Comic Sans MS" panose="030F0702030302020204" pitchFamily="66" charset="0"/>
              </a:rPr>
              <a:t>Ek olarak sınırlı görüş alanı veya </a:t>
            </a:r>
            <a:r>
              <a:rPr lang="tr-TR" dirty="0" err="1">
                <a:latin typeface="Comic Sans MS" panose="030F0702030302020204" pitchFamily="66" charset="0"/>
              </a:rPr>
              <a:t>artefaktlara</a:t>
            </a:r>
            <a:r>
              <a:rPr lang="tr-TR" dirty="0">
                <a:latin typeface="Comic Sans MS" panose="030F0702030302020204" pitchFamily="66" charset="0"/>
              </a:rPr>
              <a:t> veya baş boyun bölgesi dışındaki hava </a:t>
            </a:r>
            <a:r>
              <a:rPr lang="tr-TR" dirty="0" err="1">
                <a:latin typeface="Comic Sans MS" panose="030F0702030302020204" pitchFamily="66" charset="0"/>
              </a:rPr>
              <a:t>dansitesine</a:t>
            </a:r>
            <a:r>
              <a:rPr lang="tr-TR" dirty="0">
                <a:latin typeface="Comic Sans MS" panose="030F0702030302020204" pitchFamily="66" charset="0"/>
              </a:rPr>
              <a:t> bağlı sinyal kayıpları oluşturan 7 veri giriş kanalından herhangi birinin bilgi içermediği tüm bölgeleri hariç tutan bölge maskeleri oluşturuldu.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858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28246"/>
            <a:ext cx="10515600" cy="5848717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tr-TR" dirty="0"/>
              <a:t>CNN kurulumunda MATLAB (v.2019b ,USA ) </a:t>
            </a:r>
            <a:r>
              <a:rPr lang="tr-TR" dirty="0" smtClean="0"/>
              <a:t>kullanıldı.</a:t>
            </a:r>
            <a:endParaRPr lang="tr-TR" dirty="0"/>
          </a:p>
          <a:p>
            <a:pPr>
              <a:buFont typeface="Wingdings" panose="05000000000000000000" pitchFamily="2" charset="2"/>
              <a:buChar char="v"/>
            </a:pPr>
            <a:endParaRPr lang="tr-TR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dirty="0"/>
              <a:t>İki farklı yol kullanıldı </a:t>
            </a:r>
          </a:p>
          <a:p>
            <a:pPr>
              <a:buFont typeface="Wingdings" panose="05000000000000000000" pitchFamily="2" charset="2"/>
              <a:buChar char="v"/>
            </a:pPr>
            <a:endParaRPr lang="tr-TR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dirty="0" err="1"/>
              <a:t>Kernel</a:t>
            </a:r>
            <a:r>
              <a:rPr lang="tr-TR" dirty="0"/>
              <a:t> boyutu :</a:t>
            </a:r>
            <a:r>
              <a:rPr lang="tr-TR" dirty="0" smtClean="0"/>
              <a:t>3x3x3</a:t>
            </a:r>
            <a:endParaRPr lang="tr-TR" dirty="0"/>
          </a:p>
          <a:p>
            <a:pPr>
              <a:buFont typeface="Wingdings" panose="05000000000000000000" pitchFamily="2" charset="2"/>
              <a:buChar char="v"/>
            </a:pPr>
            <a:endParaRPr lang="tr-TR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dirty="0" err="1"/>
              <a:t>İnput</a:t>
            </a:r>
            <a:r>
              <a:rPr lang="tr-TR" dirty="0"/>
              <a:t> boyutları 38x38x8 ve 78x78x8 pikseldi.</a:t>
            </a:r>
          </a:p>
        </p:txBody>
      </p:sp>
      <p:cxnSp>
        <p:nvCxnSpPr>
          <p:cNvPr id="4" name="Düz Ok Bağlayıcısı 3"/>
          <p:cNvCxnSpPr/>
          <p:nvPr/>
        </p:nvCxnSpPr>
        <p:spPr>
          <a:xfrm flipV="1">
            <a:off x="4419600" y="1122511"/>
            <a:ext cx="984738" cy="33997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etin kutusu 4"/>
          <p:cNvSpPr txBox="1"/>
          <p:nvPr/>
        </p:nvSpPr>
        <p:spPr>
          <a:xfrm>
            <a:off x="5345722" y="978875"/>
            <a:ext cx="2214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Orijinal çözünürlük</a:t>
            </a:r>
          </a:p>
        </p:txBody>
      </p:sp>
      <p:cxnSp>
        <p:nvCxnSpPr>
          <p:cNvPr id="7" name="Düz Ok Bağlayıcısı 6"/>
          <p:cNvCxnSpPr/>
          <p:nvPr/>
        </p:nvCxnSpPr>
        <p:spPr>
          <a:xfrm>
            <a:off x="4466492" y="1679410"/>
            <a:ext cx="879230" cy="3048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Metin kutusu 7"/>
          <p:cNvSpPr txBox="1"/>
          <p:nvPr/>
        </p:nvSpPr>
        <p:spPr>
          <a:xfrm>
            <a:off x="5546189" y="1799544"/>
            <a:ext cx="1522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3x3x1 düşük çözünürlük</a:t>
            </a:r>
          </a:p>
        </p:txBody>
      </p:sp>
    </p:spTree>
    <p:extLst>
      <p:ext uri="{BB962C8B-B14F-4D97-AF65-F5344CB8AC3E}">
        <p14:creationId xmlns:p14="http://schemas.microsoft.com/office/powerpoint/2010/main" val="57979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10308"/>
            <a:ext cx="10515600" cy="5766655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tr-TR" dirty="0">
                <a:latin typeface="Comic Sans MS" panose="030F0702030302020204" pitchFamily="66" charset="0"/>
              </a:rPr>
              <a:t>Büyük miktarda bilgi taşıyan  ve otomatik </a:t>
            </a:r>
            <a:r>
              <a:rPr lang="tr-TR" dirty="0" err="1">
                <a:latin typeface="Comic Sans MS" panose="030F0702030302020204" pitchFamily="66" charset="0"/>
              </a:rPr>
              <a:t>segmentasyon</a:t>
            </a:r>
            <a:r>
              <a:rPr lang="tr-TR" dirty="0">
                <a:latin typeface="Comic Sans MS" panose="030F0702030302020204" pitchFamily="66" charset="0"/>
              </a:rPr>
              <a:t> görevi yapacak olan veriler ile gürültülü verileri ayırmak için birkaç CNN eğitildi.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>
                <a:latin typeface="Comic Sans MS" panose="030F0702030302020204" pitchFamily="66" charset="0"/>
              </a:rPr>
              <a:t>Bu nedenle 7 farklı CNN ( referans ) ve 7 farklı (LOO-CNN)  eğitildi.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>
                <a:latin typeface="Comic Sans MS" panose="030F0702030302020204" pitchFamily="66" charset="0"/>
              </a:rPr>
              <a:t>Her LOO-CNN , referans CNN ile tümör </a:t>
            </a:r>
            <a:r>
              <a:rPr lang="tr-TR" dirty="0" err="1">
                <a:latin typeface="Comic Sans MS" panose="030F0702030302020204" pitchFamily="66" charset="0"/>
              </a:rPr>
              <a:t>segmentasyon</a:t>
            </a:r>
            <a:r>
              <a:rPr lang="tr-TR" dirty="0">
                <a:latin typeface="Comic Sans MS" panose="030F0702030302020204" pitchFamily="66" charset="0"/>
              </a:rPr>
              <a:t> performansına göre karşılaştırıldı.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>
                <a:latin typeface="Comic Sans MS" panose="030F0702030302020204" pitchFamily="66" charset="0"/>
              </a:rPr>
              <a:t>Veri miktarının az olması nedeniyle, test </a:t>
            </a:r>
            <a:r>
              <a:rPr lang="tr-TR" dirty="0" err="1">
                <a:latin typeface="Comic Sans MS" panose="030F0702030302020204" pitchFamily="66" charset="0"/>
              </a:rPr>
              <a:t>kohortunun</a:t>
            </a:r>
            <a:r>
              <a:rPr lang="tr-TR" dirty="0">
                <a:latin typeface="Comic Sans MS" panose="030F0702030302020204" pitchFamily="66" charset="0"/>
              </a:rPr>
              <a:t> boyutu tek bir hastaya indirgendi ve eksiksiz bir LOO çapraz doğrulama kullanıldı.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>
                <a:latin typeface="Comic Sans MS" panose="030F0702030302020204" pitchFamily="66" charset="0"/>
              </a:rPr>
              <a:t>Sonuç olarak, 8 set giriş konfigürasyonunun her biri için 36 ayrı CNN'yi sıfırdan eğitilmiş ve 288 tamamen eğitilmiş ağ elde edilmiş</a:t>
            </a:r>
          </a:p>
        </p:txBody>
      </p:sp>
    </p:spTree>
    <p:extLst>
      <p:ext uri="{BB962C8B-B14F-4D97-AF65-F5344CB8AC3E}">
        <p14:creationId xmlns:p14="http://schemas.microsoft.com/office/powerpoint/2010/main" val="171631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28954"/>
            <a:ext cx="10515600" cy="6048009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tr-TR" dirty="0">
                <a:latin typeface="Comic Sans MS" panose="030F0702030302020204" pitchFamily="66" charset="0"/>
              </a:rPr>
              <a:t>Her çapraz doğrulama adımında, </a:t>
            </a:r>
            <a:r>
              <a:rPr lang="tr-TR" dirty="0" err="1">
                <a:latin typeface="Comic Sans MS" panose="030F0702030302020204" pitchFamily="66" charset="0"/>
              </a:rPr>
              <a:t>karşılaştırılabilirliği</a:t>
            </a:r>
            <a:r>
              <a:rPr lang="tr-TR" dirty="0">
                <a:latin typeface="Comic Sans MS" panose="030F0702030302020204" pitchFamily="66" charset="0"/>
              </a:rPr>
              <a:t> sağlamak için eğitim ve doğrulama grubu, farklı girdi konfigürasyonlarındaki eğitimlerde aynı tutuldu.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tr-TR" dirty="0">
                <a:latin typeface="Comic Sans MS" panose="030F0702030302020204" pitchFamily="66" charset="0"/>
              </a:rPr>
              <a:t>Ağlar, AWS Referans Mimarisi üzerinde MATLAB kullanılarak başlatılan </a:t>
            </a:r>
            <a:r>
              <a:rPr lang="tr-TR" dirty="0" err="1">
                <a:latin typeface="Comic Sans MS" panose="030F0702030302020204" pitchFamily="66" charset="0"/>
              </a:rPr>
              <a:t>Tesla</a:t>
            </a:r>
            <a:r>
              <a:rPr lang="tr-TR" dirty="0">
                <a:latin typeface="Comic Sans MS" panose="030F0702030302020204" pitchFamily="66" charset="0"/>
              </a:rPr>
              <a:t> T4 GPU ile donatılmış altı adede kadar AWS g4dn.xlarge örneğinde (Amazon Web Services, </a:t>
            </a:r>
            <a:r>
              <a:rPr lang="tr-TR" dirty="0" err="1">
                <a:latin typeface="Comic Sans MS" panose="030F0702030302020204" pitchFamily="66" charset="0"/>
              </a:rPr>
              <a:t>Inc</a:t>
            </a:r>
            <a:r>
              <a:rPr lang="tr-TR" dirty="0">
                <a:latin typeface="Comic Sans MS" panose="030F0702030302020204" pitchFamily="66" charset="0"/>
              </a:rPr>
              <a:t>) paralel olarak eğitildi.</a:t>
            </a:r>
          </a:p>
        </p:txBody>
      </p:sp>
    </p:spTree>
    <p:extLst>
      <p:ext uri="{BB962C8B-B14F-4D97-AF65-F5344CB8AC3E}">
        <p14:creationId xmlns:p14="http://schemas.microsoft.com/office/powerpoint/2010/main" val="105577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idx="1"/>
          </p:nvPr>
        </p:nvSpPr>
        <p:spPr>
          <a:xfrm>
            <a:off x="838200" y="328613"/>
            <a:ext cx="10515600" cy="5848350"/>
          </a:xfrm>
        </p:spPr>
        <p:txBody>
          <a:bodyPr/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tr-TR" dirty="0"/>
              <a:t>Nihai </a:t>
            </a:r>
            <a:r>
              <a:rPr lang="tr-TR" dirty="0" err="1"/>
              <a:t>segmentasyon</a:t>
            </a:r>
            <a:r>
              <a:rPr lang="tr-TR" dirty="0"/>
              <a:t> performansını ölçmek için, iki hedef hacmin toplam hacimlerine kıyasla hacimsel örtüşmesini ölçen </a:t>
            </a:r>
            <a:r>
              <a:rPr lang="tr-TR" dirty="0" err="1"/>
              <a:t>Dice</a:t>
            </a:r>
            <a:r>
              <a:rPr lang="tr-TR" dirty="0"/>
              <a:t> </a:t>
            </a:r>
            <a:r>
              <a:rPr lang="tr-TR" dirty="0" err="1"/>
              <a:t>Similarity</a:t>
            </a:r>
            <a:r>
              <a:rPr lang="tr-TR" dirty="0"/>
              <a:t> </a:t>
            </a:r>
            <a:r>
              <a:rPr lang="tr-TR" dirty="0" err="1"/>
              <a:t>Coefficient</a:t>
            </a:r>
            <a:r>
              <a:rPr lang="tr-TR" dirty="0"/>
              <a:t> (DSC)kullanılıyor.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endParaRPr lang="tr-TR" dirty="0"/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tr-TR" dirty="0"/>
              <a:t>DSC, 0 ile 1 arasında ölçeklendirilir, burada 0 değeri hiçbir örtüşme olmadığını ve 1 mükemmel eşleşmeyi tanımlar.</a:t>
            </a:r>
          </a:p>
        </p:txBody>
      </p:sp>
    </p:spTree>
    <p:extLst>
      <p:ext uri="{BB962C8B-B14F-4D97-AF65-F5344CB8AC3E}">
        <p14:creationId xmlns:p14="http://schemas.microsoft.com/office/powerpoint/2010/main" val="60213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39969"/>
            <a:ext cx="10515600" cy="5836994"/>
          </a:xfrm>
        </p:spPr>
        <p:txBody>
          <a:bodyPr/>
          <a:lstStyle/>
          <a:p>
            <a:pPr marL="0" indent="0">
              <a:buNone/>
            </a:pPr>
            <a:r>
              <a:rPr lang="tr-TR" b="1" dirty="0">
                <a:latin typeface="Comic Sans MS" panose="030F0702030302020204" pitchFamily="66" charset="0"/>
              </a:rPr>
              <a:t>                       SONUÇLAR</a:t>
            </a:r>
          </a:p>
          <a:p>
            <a:pPr marL="0" indent="0">
              <a:buNone/>
            </a:pPr>
            <a:endParaRPr lang="tr-TR" b="1" dirty="0">
              <a:latin typeface="Comic Sans MS" panose="030F0702030302020204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tr-TR" dirty="0">
                <a:latin typeface="Comic Sans MS" panose="030F0702030302020204" pitchFamily="66" charset="0"/>
              </a:rPr>
              <a:t>Genel </a:t>
            </a:r>
            <a:r>
              <a:rPr lang="tr-TR" dirty="0" err="1">
                <a:latin typeface="Comic Sans MS" panose="030F0702030302020204" pitchFamily="66" charset="0"/>
              </a:rPr>
              <a:t>segmentasyon</a:t>
            </a:r>
            <a:r>
              <a:rPr lang="tr-TR" dirty="0">
                <a:latin typeface="Comic Sans MS" panose="030F0702030302020204" pitchFamily="66" charset="0"/>
              </a:rPr>
              <a:t> performansı %65 DSC (GTV-T) ve %58 DSC ( GTV-</a:t>
            </a:r>
            <a:r>
              <a:rPr lang="tr-TR" dirty="0" err="1">
                <a:latin typeface="Comic Sans MS" panose="030F0702030302020204" pitchFamily="66" charset="0"/>
              </a:rPr>
              <a:t>Ln</a:t>
            </a:r>
            <a:r>
              <a:rPr lang="tr-TR" dirty="0">
                <a:latin typeface="Comic Sans MS" panose="030F0702030302020204" pitchFamily="66" charset="0"/>
              </a:rPr>
              <a:t>).</a:t>
            </a:r>
          </a:p>
          <a:p>
            <a:pPr marL="514350" indent="-514350">
              <a:buFont typeface="+mj-lt"/>
              <a:buAutoNum type="arabicPeriod"/>
            </a:pPr>
            <a:endParaRPr lang="tr-TR" dirty="0">
              <a:latin typeface="Comic Sans MS" panose="030F0702030302020204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tr-TR" dirty="0">
                <a:latin typeface="Comic Sans MS" panose="030F0702030302020204" pitchFamily="66" charset="0"/>
              </a:rPr>
              <a:t>Test hastalarının yarısında  </a:t>
            </a:r>
            <a:r>
              <a:rPr lang="tr-TR" dirty="0" err="1">
                <a:latin typeface="Comic Sans MS" panose="030F0702030302020204" pitchFamily="66" charset="0"/>
              </a:rPr>
              <a:t>segmentasyon</a:t>
            </a:r>
            <a:r>
              <a:rPr lang="tr-TR" dirty="0">
                <a:latin typeface="Comic Sans MS" panose="030F0702030302020204" pitchFamily="66" charset="0"/>
              </a:rPr>
              <a:t> performansı GTV-T için &lt;%30 ve GTV-</a:t>
            </a:r>
            <a:r>
              <a:rPr lang="tr-TR" dirty="0" err="1">
                <a:latin typeface="Comic Sans MS" panose="030F0702030302020204" pitchFamily="66" charset="0"/>
              </a:rPr>
              <a:t>Ln</a:t>
            </a:r>
            <a:r>
              <a:rPr lang="tr-TR" dirty="0">
                <a:latin typeface="Comic Sans MS" panose="030F0702030302020204" pitchFamily="66" charset="0"/>
              </a:rPr>
              <a:t> için &lt;%20 idi.</a:t>
            </a:r>
          </a:p>
          <a:p>
            <a:pPr marL="514350" indent="-514350">
              <a:buFont typeface="+mj-lt"/>
              <a:buAutoNum type="arabicPeriod"/>
            </a:pPr>
            <a:endParaRPr lang="tr-TR" dirty="0">
              <a:latin typeface="Comic Sans MS" panose="030F0702030302020204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tr-TR" dirty="0">
                <a:latin typeface="Comic Sans MS" panose="030F0702030302020204" pitchFamily="66" charset="0"/>
              </a:rPr>
              <a:t>Büyük lezyonlarda </a:t>
            </a:r>
            <a:r>
              <a:rPr lang="tr-TR" dirty="0" err="1">
                <a:latin typeface="Comic Sans MS" panose="030F0702030302020204" pitchFamily="66" charset="0"/>
              </a:rPr>
              <a:t>segmentasyon</a:t>
            </a:r>
            <a:r>
              <a:rPr lang="tr-TR" dirty="0">
                <a:latin typeface="Comic Sans MS" panose="030F0702030302020204" pitchFamily="66" charset="0"/>
              </a:rPr>
              <a:t> performansının daha iyi olduğu görülmüş.</a:t>
            </a:r>
          </a:p>
        </p:txBody>
      </p:sp>
    </p:spTree>
    <p:extLst>
      <p:ext uri="{BB962C8B-B14F-4D97-AF65-F5344CB8AC3E}">
        <p14:creationId xmlns:p14="http://schemas.microsoft.com/office/powerpoint/2010/main" val="370180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63" y="246186"/>
            <a:ext cx="4454768" cy="6236676"/>
          </a:xfr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815" y="246187"/>
            <a:ext cx="6283569" cy="6037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64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45477"/>
            <a:ext cx="10515600" cy="573148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/>
              <a:t>                                                  </a:t>
            </a:r>
            <a:r>
              <a:rPr lang="tr-TR" dirty="0">
                <a:latin typeface="Comic Sans MS" panose="030F0702030302020204" pitchFamily="66" charset="0"/>
              </a:rPr>
              <a:t>TARTIŞMA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dirty="0">
                <a:latin typeface="Comic Sans MS" panose="030F0702030302020204" pitchFamily="66" charset="0"/>
              </a:rPr>
              <a:t>Bu çalışmada farklı MR sekansları kullanılarak CNN ile </a:t>
            </a:r>
            <a:r>
              <a:rPr lang="tr-TR" dirty="0" err="1">
                <a:latin typeface="Comic Sans MS" panose="030F0702030302020204" pitchFamily="66" charset="0"/>
              </a:rPr>
              <a:t>segmentasyon</a:t>
            </a:r>
            <a:r>
              <a:rPr lang="tr-TR" dirty="0">
                <a:latin typeface="Comic Sans MS" panose="030F0702030302020204" pitchFamily="66" charset="0"/>
              </a:rPr>
              <a:t> performansları ölçüldü.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dirty="0">
                <a:latin typeface="Comic Sans MS" panose="030F0702030302020204" pitchFamily="66" charset="0"/>
              </a:rPr>
              <a:t>Referans CNN ve 7 farlı MR </a:t>
            </a:r>
            <a:r>
              <a:rPr lang="tr-TR" dirty="0" err="1">
                <a:latin typeface="Comic Sans MS" panose="030F0702030302020204" pitchFamily="66" charset="0"/>
              </a:rPr>
              <a:t>input</a:t>
            </a:r>
            <a:r>
              <a:rPr lang="tr-TR" dirty="0">
                <a:latin typeface="Comic Sans MS" panose="030F0702030302020204" pitchFamily="66" charset="0"/>
              </a:rPr>
              <a:t> kanalı(LOO-CNN) kullanılarak toplamda 8 CNN eğitildi ve </a:t>
            </a:r>
            <a:r>
              <a:rPr lang="tr-TR" dirty="0" err="1">
                <a:latin typeface="Comic Sans MS" panose="030F0702030302020204" pitchFamily="66" charset="0"/>
              </a:rPr>
              <a:t>segmentasyon</a:t>
            </a:r>
            <a:r>
              <a:rPr lang="tr-TR" dirty="0">
                <a:latin typeface="Comic Sans MS" panose="030F0702030302020204" pitchFamily="66" charset="0"/>
              </a:rPr>
              <a:t> performansları karşılaştırıldı.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dirty="0">
                <a:latin typeface="Comic Sans MS" panose="030F0702030302020204" pitchFamily="66" charset="0"/>
              </a:rPr>
              <a:t>İstatiksel olarak karşılaştırmada ortalama DSC değeri kullanıldı.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dirty="0">
                <a:latin typeface="Comic Sans MS" panose="030F0702030302020204" pitchFamily="66" charset="0"/>
              </a:rPr>
              <a:t>T2 sekansı hem tümör hem de lenf </a:t>
            </a:r>
            <a:r>
              <a:rPr lang="tr-TR" dirty="0" err="1">
                <a:latin typeface="Comic Sans MS" panose="030F0702030302020204" pitchFamily="66" charset="0"/>
              </a:rPr>
              <a:t>nodu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segmentasyonunda</a:t>
            </a:r>
            <a:r>
              <a:rPr lang="tr-TR" dirty="0">
                <a:latin typeface="Comic Sans MS" panose="030F0702030302020204" pitchFamily="66" charset="0"/>
              </a:rPr>
              <a:t> en önemli </a:t>
            </a:r>
            <a:r>
              <a:rPr lang="tr-TR" dirty="0" err="1">
                <a:latin typeface="Comic Sans MS" panose="030F0702030302020204" pitchFamily="66" charset="0"/>
              </a:rPr>
              <a:t>input</a:t>
            </a:r>
            <a:r>
              <a:rPr lang="tr-TR" dirty="0">
                <a:latin typeface="Comic Sans MS" panose="030F0702030302020204" pitchFamily="66" charset="0"/>
              </a:rPr>
              <a:t> sekansı olduğu görüldü.(</a:t>
            </a:r>
            <a:r>
              <a:rPr lang="el-GR" dirty="0">
                <a:latin typeface="Comic Sans MS" panose="030F0702030302020204" pitchFamily="66" charset="0"/>
              </a:rPr>
              <a:t>Δ</a:t>
            </a:r>
            <a:r>
              <a:rPr lang="tr-TR" dirty="0">
                <a:latin typeface="Comic Sans MS" panose="030F0702030302020204" pitchFamily="66" charset="0"/>
              </a:rPr>
              <a:t>DSC(GTV-T)=%5,7—</a:t>
            </a:r>
            <a:r>
              <a:rPr lang="el-GR" dirty="0">
                <a:latin typeface="Comic Sans MS" panose="030F0702030302020204" pitchFamily="66" charset="0"/>
              </a:rPr>
              <a:t>Δ</a:t>
            </a:r>
            <a:r>
              <a:rPr lang="tr-TR" dirty="0">
                <a:latin typeface="Comic Sans MS" panose="030F0702030302020204" pitchFamily="66" charset="0"/>
              </a:rPr>
              <a:t>DSC (GTV-</a:t>
            </a:r>
            <a:r>
              <a:rPr lang="tr-TR" dirty="0" err="1">
                <a:latin typeface="Comic Sans MS" panose="030F0702030302020204" pitchFamily="66" charset="0"/>
              </a:rPr>
              <a:t>Ln</a:t>
            </a:r>
            <a:r>
              <a:rPr lang="tr-TR" dirty="0">
                <a:latin typeface="Comic Sans MS" panose="030F0702030302020204" pitchFamily="66" charset="0"/>
              </a:rPr>
              <a:t>)=%5,8 )</a:t>
            </a:r>
          </a:p>
          <a:p>
            <a:pPr>
              <a:buFont typeface="Wingdings" panose="05000000000000000000" pitchFamily="2" charset="2"/>
              <a:buChar char="v"/>
            </a:pPr>
            <a:endParaRPr lang="tr-TR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tr-TR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tr-T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79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75846"/>
            <a:ext cx="10515600" cy="6001117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                                                       </a:t>
            </a:r>
            <a:r>
              <a:rPr lang="tr-TR" b="1" dirty="0">
                <a:latin typeface="Comic Sans MS" panose="030F0702030302020204" pitchFamily="66" charset="0"/>
              </a:rPr>
              <a:t>GİRİŞ</a:t>
            </a:r>
          </a:p>
          <a:p>
            <a:pPr marL="0" indent="0">
              <a:buNone/>
            </a:pPr>
            <a:endParaRPr lang="tr-TR" b="1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dirty="0">
                <a:latin typeface="Comic Sans MS" panose="030F0702030302020204" pitchFamily="66" charset="0"/>
              </a:rPr>
              <a:t>Baş boyun tümörlerinin radyoterapisinde radyolojik görüntüler üzerinden GTV çizimi en önemli adımdır.</a:t>
            </a:r>
          </a:p>
          <a:p>
            <a:pPr>
              <a:buFont typeface="Wingdings" panose="05000000000000000000" pitchFamily="2" charset="2"/>
              <a:buChar char="v"/>
            </a:pPr>
            <a:endParaRPr lang="tr-TR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tr-TR" b="1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b="1" dirty="0">
                <a:latin typeface="Comic Sans MS" panose="030F0702030302020204" pitchFamily="66" charset="0"/>
              </a:rPr>
              <a:t> </a:t>
            </a:r>
            <a:r>
              <a:rPr lang="tr-TR" dirty="0">
                <a:latin typeface="Comic Sans MS" panose="030F0702030302020204" pitchFamily="66" charset="0"/>
              </a:rPr>
              <a:t>MR sıklıkla hedef volümün belirlenmesinde kullanılmakta ve yumuşak dokuyu belirlemede CT ye daha üstündür.</a:t>
            </a:r>
          </a:p>
          <a:p>
            <a:pPr>
              <a:buFont typeface="Wingdings" panose="05000000000000000000" pitchFamily="2" charset="2"/>
              <a:buChar char="v"/>
            </a:pPr>
            <a:endParaRPr lang="tr-TR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tr-TR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dirty="0">
                <a:latin typeface="Comic Sans MS" panose="030F0702030302020204" pitchFamily="66" charset="0"/>
              </a:rPr>
              <a:t>PET-CT </a:t>
            </a:r>
            <a:r>
              <a:rPr lang="tr-TR" dirty="0" err="1">
                <a:latin typeface="Comic Sans MS" panose="030F0702030302020204" pitchFamily="66" charset="0"/>
              </a:rPr>
              <a:t>nin</a:t>
            </a:r>
            <a:r>
              <a:rPr lang="tr-TR" dirty="0">
                <a:latin typeface="Comic Sans MS" panose="030F0702030302020204" pitchFamily="66" charset="0"/>
              </a:rPr>
              <a:t> MRI ile birlikte kullanımı tümör tedavisinde doz eskalasyonu açısından önemlidir.</a:t>
            </a:r>
            <a:r>
              <a:rPr lang="tr-TR" dirty="0"/>
              <a:t>          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142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69631"/>
            <a:ext cx="10515600" cy="5907332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tr-TR" dirty="0">
                <a:latin typeface="Comic Sans MS" panose="030F0702030302020204" pitchFamily="66" charset="0"/>
              </a:rPr>
              <a:t>Lenf </a:t>
            </a:r>
            <a:r>
              <a:rPr lang="tr-TR" dirty="0" err="1">
                <a:latin typeface="Comic Sans MS" panose="030F0702030302020204" pitchFamily="66" charset="0"/>
              </a:rPr>
              <a:t>nodu</a:t>
            </a:r>
            <a:r>
              <a:rPr lang="tr-TR" dirty="0">
                <a:latin typeface="Comic Sans MS" panose="030F0702030302020204" pitchFamily="66" charset="0"/>
              </a:rPr>
              <a:t> metastazlarının </a:t>
            </a:r>
            <a:r>
              <a:rPr lang="tr-TR" dirty="0" err="1">
                <a:latin typeface="Comic Sans MS" panose="030F0702030302020204" pitchFamily="66" charset="0"/>
              </a:rPr>
              <a:t>segmentasyonunda</a:t>
            </a:r>
            <a:r>
              <a:rPr lang="tr-TR" dirty="0">
                <a:latin typeface="Comic Sans MS" panose="030F0702030302020204" pitchFamily="66" charset="0"/>
              </a:rPr>
              <a:t> en önemli 2.sekansın </a:t>
            </a:r>
          </a:p>
          <a:p>
            <a:pPr marL="0" indent="0" algn="just">
              <a:buNone/>
            </a:pPr>
            <a:r>
              <a:rPr lang="tr-TR" dirty="0">
                <a:latin typeface="Comic Sans MS" panose="030F0702030302020204" pitchFamily="66" charset="0"/>
              </a:rPr>
              <a:t>T1w MR , tümör içinde en önemli 2. sekansın CE T1w MR  olduğu</a:t>
            </a:r>
          </a:p>
          <a:p>
            <a:pPr marL="0" indent="0" algn="just">
              <a:buNone/>
            </a:pPr>
            <a:r>
              <a:rPr lang="tr-TR" dirty="0">
                <a:latin typeface="Comic Sans MS" panose="030F0702030302020204" pitchFamily="66" charset="0"/>
              </a:rPr>
              <a:t> gözlenmiş.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tr-TR" dirty="0">
                <a:latin typeface="Comic Sans MS" panose="030F0702030302020204" pitchFamily="66" charset="0"/>
              </a:rPr>
              <a:t>GTV-T </a:t>
            </a:r>
            <a:r>
              <a:rPr lang="tr-TR" dirty="0" err="1">
                <a:latin typeface="Comic Sans MS" panose="030F0702030302020204" pitchFamily="66" charset="0"/>
              </a:rPr>
              <a:t>nin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segmentasyonunda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perfüzyon</a:t>
            </a:r>
            <a:r>
              <a:rPr lang="tr-TR" dirty="0">
                <a:latin typeface="Comic Sans MS" panose="030F0702030302020204" pitchFamily="66" charset="0"/>
              </a:rPr>
              <a:t> parametrelerinin önemli bir yeri var iken ,GTV-</a:t>
            </a:r>
            <a:r>
              <a:rPr lang="tr-TR" dirty="0" err="1">
                <a:latin typeface="Comic Sans MS" panose="030F0702030302020204" pitchFamily="66" charset="0"/>
              </a:rPr>
              <a:t>Ln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segmentasyonunda</a:t>
            </a:r>
            <a:r>
              <a:rPr lang="tr-TR" dirty="0">
                <a:latin typeface="Comic Sans MS" panose="030F0702030302020204" pitchFamily="66" charset="0"/>
              </a:rPr>
              <a:t> en az önemli parametrenin ise </a:t>
            </a:r>
            <a:r>
              <a:rPr lang="tr-TR" dirty="0" err="1">
                <a:latin typeface="Comic Sans MS" panose="030F0702030302020204" pitchFamily="66" charset="0"/>
              </a:rPr>
              <a:t>perfüzyon</a:t>
            </a:r>
            <a:r>
              <a:rPr lang="tr-TR" dirty="0">
                <a:latin typeface="Comic Sans MS" panose="030F0702030302020204" pitchFamily="66" charset="0"/>
              </a:rPr>
              <a:t> parametreleri olduğu gözlenmiş.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tr-TR" dirty="0">
                <a:latin typeface="Comic Sans MS" panose="030F0702030302020204" pitchFamily="66" charset="0"/>
              </a:rPr>
              <a:t>Hem GTV-T hem de GTV-</a:t>
            </a:r>
            <a:r>
              <a:rPr lang="tr-TR" dirty="0" err="1">
                <a:latin typeface="Comic Sans MS" panose="030F0702030302020204" pitchFamily="66" charset="0"/>
              </a:rPr>
              <a:t>Ln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segmentasyonun</a:t>
            </a:r>
            <a:r>
              <a:rPr lang="tr-TR" dirty="0">
                <a:latin typeface="Comic Sans MS" panose="030F0702030302020204" pitchFamily="66" charset="0"/>
              </a:rPr>
              <a:t> her ikisinde total en az etkiye sahip parametre ise  ADC MR olduğu gözlenmiş.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tr-TR" dirty="0">
                <a:latin typeface="Comic Sans MS" panose="030F0702030302020204" pitchFamily="66" charset="0"/>
              </a:rPr>
              <a:t>Bu çalışma, ayrı bir test setinde tam bir istatistiksel değerlendirme ile tek başına </a:t>
            </a:r>
            <a:r>
              <a:rPr lang="tr-TR" dirty="0" err="1">
                <a:latin typeface="Comic Sans MS" panose="030F0702030302020204" pitchFamily="66" charset="0"/>
              </a:rPr>
              <a:t>MRG'den</a:t>
            </a:r>
            <a:r>
              <a:rPr lang="tr-TR" dirty="0">
                <a:latin typeface="Comic Sans MS" panose="030F0702030302020204" pitchFamily="66" charset="0"/>
              </a:rPr>
              <a:t> 7 farklı giriş kanalının etkisini ilk kez gösteriyor.</a:t>
            </a:r>
          </a:p>
        </p:txBody>
      </p:sp>
    </p:spTree>
    <p:extLst>
      <p:ext uri="{BB962C8B-B14F-4D97-AF65-F5344CB8AC3E}">
        <p14:creationId xmlns:p14="http://schemas.microsoft.com/office/powerpoint/2010/main" val="326816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785" y="164123"/>
            <a:ext cx="12367847" cy="6693877"/>
          </a:xfrm>
        </p:spPr>
      </p:pic>
    </p:spTree>
    <p:extLst>
      <p:ext uri="{BB962C8B-B14F-4D97-AF65-F5344CB8AC3E}">
        <p14:creationId xmlns:p14="http://schemas.microsoft.com/office/powerpoint/2010/main" val="182898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67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EE0AD3FF-09D6-4DB5-A628-368CF7285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5120"/>
            <a:ext cx="10515600" cy="585184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400" dirty="0">
                <a:latin typeface="Comic Sans MS" panose="030F0702030302020204" pitchFamily="66" charset="0"/>
              </a:rPr>
              <a:t>Bu çalışmada gerçek GTV </a:t>
            </a:r>
            <a:r>
              <a:rPr lang="tr-TR" sz="2400" dirty="0" err="1">
                <a:latin typeface="Comic Sans MS" panose="030F0702030302020204" pitchFamily="66" charset="0"/>
              </a:rPr>
              <a:t>ler</a:t>
            </a:r>
            <a:r>
              <a:rPr lang="tr-TR" sz="2400" dirty="0">
                <a:latin typeface="Comic Sans MS" panose="030F0702030302020204" pitchFamily="66" charset="0"/>
              </a:rPr>
              <a:t> her zaman aynı </a:t>
            </a:r>
            <a:r>
              <a:rPr lang="tr-TR" sz="2400" dirty="0" err="1">
                <a:latin typeface="Comic Sans MS" panose="030F0702030302020204" pitchFamily="66" charset="0"/>
              </a:rPr>
              <a:t>görünt</a:t>
            </a:r>
            <a:r>
              <a:rPr lang="tr-TR" sz="2400" dirty="0">
                <a:latin typeface="Comic Sans MS" panose="030F0702030302020204" pitchFamily="66" charset="0"/>
              </a:rPr>
              <a:t> sekansı üzerinden belirlenmedi.T1 veya T2 kontrastlı görüntüler kullanıldı. Bu da CNN in sadece tek bir MR sekansı tarafından eğitilmediğini göstermektedir.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400" dirty="0">
                <a:latin typeface="Comic Sans MS" panose="030F0702030302020204" pitchFamily="66" charset="0"/>
              </a:rPr>
              <a:t>GTV </a:t>
            </a:r>
            <a:r>
              <a:rPr lang="tr-TR" sz="2400" dirty="0" err="1">
                <a:latin typeface="Comic Sans MS" panose="030F0702030302020204" pitchFamily="66" charset="0"/>
              </a:rPr>
              <a:t>nin</a:t>
            </a:r>
            <a:r>
              <a:rPr lang="tr-TR" sz="2400" dirty="0">
                <a:latin typeface="Comic Sans MS" panose="030F0702030302020204" pitchFamily="66" charset="0"/>
              </a:rPr>
              <a:t> farklı MR sekanslarında belirtilmesi , CNN n hasta hareketine karı daha güçlü hale getirildiği görüldü.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400" dirty="0">
                <a:latin typeface="Comic Sans MS" panose="030F0702030302020204" pitchFamily="66" charset="0"/>
              </a:rPr>
              <a:t>Diğer vücut bölümlerinde </a:t>
            </a:r>
            <a:r>
              <a:rPr lang="tr-TR" sz="2400" dirty="0" err="1">
                <a:latin typeface="Comic Sans MS" panose="030F0702030302020204" pitchFamily="66" charset="0"/>
              </a:rPr>
              <a:t>segmentasyon</a:t>
            </a:r>
            <a:r>
              <a:rPr lang="tr-TR" sz="2400" dirty="0">
                <a:latin typeface="Comic Sans MS" panose="030F0702030302020204" pitchFamily="66" charset="0"/>
              </a:rPr>
              <a:t> performansının %90 dan fazla performans gösterdiği yapılan çalışmalarla kanıtlanmıştır.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400" dirty="0">
                <a:latin typeface="Comic Sans MS" panose="030F0702030302020204" pitchFamily="66" charset="0"/>
              </a:rPr>
              <a:t>Otomatik </a:t>
            </a:r>
            <a:r>
              <a:rPr lang="tr-TR" sz="2400" dirty="0" err="1">
                <a:latin typeface="Comic Sans MS" panose="030F0702030302020204" pitchFamily="66" charset="0"/>
              </a:rPr>
              <a:t>segmentasyonun</a:t>
            </a:r>
            <a:r>
              <a:rPr lang="tr-TR" sz="2400" dirty="0">
                <a:latin typeface="Comic Sans MS" panose="030F0702030302020204" pitchFamily="66" charset="0"/>
              </a:rPr>
              <a:t>  baş boyun bölgesinde kullanımı MR veri eksikliği ve bölgenin anatomik karmaşıklığı nedeni  henüz yaygın olarak kullanılmamaktadır.</a:t>
            </a:r>
          </a:p>
          <a:p>
            <a:pPr>
              <a:buFont typeface="Wingdings" panose="05000000000000000000" pitchFamily="2" charset="2"/>
              <a:buChar char="v"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939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9CF503BD-EC9B-4DE7-ADF5-468A2A8F8E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"/>
            <a:ext cx="10515600" cy="5933123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tr-TR" dirty="0">
                <a:latin typeface="Comic Sans MS" panose="030F0702030302020204" pitchFamily="66" charset="0"/>
              </a:rPr>
              <a:t>Bu çalışmada radyoterapi sırasında tümör görünümünün belirgin bir şekilde değişmemesi nedeni ile CNN </a:t>
            </a:r>
            <a:r>
              <a:rPr lang="tr-TR" dirty="0" err="1">
                <a:latin typeface="Comic Sans MS" panose="030F0702030302020204" pitchFamily="66" charset="0"/>
              </a:rPr>
              <a:t>nin</a:t>
            </a:r>
            <a:r>
              <a:rPr lang="tr-TR" dirty="0">
                <a:latin typeface="Comic Sans MS" panose="030F0702030302020204" pitchFamily="66" charset="0"/>
              </a:rPr>
              <a:t> öğrenilmiş özelliklerinin doğru bir şekilde sınıflandırma yapamadığı düşünülmüş.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>
                <a:latin typeface="Comic Sans MS" panose="030F0702030302020204" pitchFamily="66" charset="0"/>
              </a:rPr>
              <a:t>Sonuçlar , GTV-T için T2,T1w ve </a:t>
            </a:r>
            <a:r>
              <a:rPr lang="tr-TR" dirty="0" err="1">
                <a:latin typeface="Comic Sans MS" panose="030F0702030302020204" pitchFamily="66" charset="0"/>
              </a:rPr>
              <a:t>perfüzyon</a:t>
            </a:r>
            <a:r>
              <a:rPr lang="tr-TR" dirty="0">
                <a:latin typeface="Comic Sans MS" panose="030F0702030302020204" pitchFamily="66" charset="0"/>
              </a:rPr>
              <a:t> V</a:t>
            </a:r>
            <a:r>
              <a:rPr lang="tr-TR" baseline="-25000" dirty="0">
                <a:latin typeface="Comic Sans MS" panose="030F0702030302020204" pitchFamily="66" charset="0"/>
              </a:rPr>
              <a:t>e</a:t>
            </a:r>
            <a:r>
              <a:rPr lang="tr-TR" dirty="0">
                <a:latin typeface="Comic Sans MS" panose="030F0702030302020204" pitchFamily="66" charset="0"/>
              </a:rPr>
              <a:t> değerinin , GTV-</a:t>
            </a:r>
            <a:r>
              <a:rPr lang="tr-TR" dirty="0" err="1">
                <a:latin typeface="Comic Sans MS" panose="030F0702030302020204" pitchFamily="66" charset="0"/>
              </a:rPr>
              <a:t>Ln</a:t>
            </a:r>
            <a:r>
              <a:rPr lang="tr-TR" dirty="0">
                <a:latin typeface="Comic Sans MS" panose="030F0702030302020204" pitchFamily="66" charset="0"/>
              </a:rPr>
              <a:t> içinse T2 </a:t>
            </a:r>
            <a:r>
              <a:rPr lang="tr-TR" dirty="0" err="1">
                <a:latin typeface="Comic Sans MS" panose="030F0702030302020204" pitchFamily="66" charset="0"/>
              </a:rPr>
              <a:t>nin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segmentasyonda</a:t>
            </a:r>
            <a:r>
              <a:rPr lang="tr-TR" dirty="0">
                <a:latin typeface="Comic Sans MS" panose="030F0702030302020204" pitchFamily="66" charset="0"/>
              </a:rPr>
              <a:t> kullanılmasının anlamlı farklılık belirttiğini göstermiştir.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>
                <a:latin typeface="Comic Sans MS" panose="030F0702030302020204" pitchFamily="66" charset="0"/>
              </a:rPr>
              <a:t>Gelecekteki çalışmalar aynı zamanda anatomik ve fonksiyonel </a:t>
            </a:r>
            <a:r>
              <a:rPr lang="tr-TR" dirty="0" err="1">
                <a:latin typeface="Comic Sans MS" panose="030F0702030302020204" pitchFamily="66" charset="0"/>
              </a:rPr>
              <a:t>input</a:t>
            </a:r>
            <a:r>
              <a:rPr lang="tr-TR" dirty="0">
                <a:latin typeface="Comic Sans MS" panose="030F0702030302020204" pitchFamily="66" charset="0"/>
              </a:rPr>
              <a:t> kanalları olmadan farklı kombinasyonların etkilerini araştıracaktır.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>
                <a:latin typeface="Comic Sans MS" panose="030F0702030302020204" pitchFamily="66" charset="0"/>
              </a:rPr>
              <a:t>T1w,T2w ve T1w post kontrast görüntüleri kullanılarak oluşturulan birçok veri sayesinde bu sekansların herhangi birini </a:t>
            </a:r>
            <a:r>
              <a:rPr lang="tr-TR" dirty="0" err="1">
                <a:latin typeface="Comic Sans MS" panose="030F0702030302020204" pitchFamily="66" charset="0"/>
              </a:rPr>
              <a:t>input</a:t>
            </a:r>
            <a:r>
              <a:rPr lang="tr-TR" dirty="0">
                <a:latin typeface="Comic Sans MS" panose="030F0702030302020204" pitchFamily="66" charset="0"/>
              </a:rPr>
              <a:t> girişi olarak atlanması diğer veri giriş kanallarının eksik veri giriş kanalını </a:t>
            </a:r>
            <a:r>
              <a:rPr lang="tr-TR" dirty="0" err="1">
                <a:latin typeface="Comic Sans MS" panose="030F0702030302020204" pitchFamily="66" charset="0"/>
              </a:rPr>
              <a:t>kompanze</a:t>
            </a:r>
            <a:r>
              <a:rPr lang="tr-TR" dirty="0">
                <a:latin typeface="Comic Sans MS" panose="030F0702030302020204" pitchFamily="66" charset="0"/>
              </a:rPr>
              <a:t> etmesi beklenmektedir.</a:t>
            </a:r>
          </a:p>
        </p:txBody>
      </p:sp>
    </p:spTree>
    <p:extLst>
      <p:ext uri="{BB962C8B-B14F-4D97-AF65-F5344CB8AC3E}">
        <p14:creationId xmlns:p14="http://schemas.microsoft.com/office/powerpoint/2010/main" val="289839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E50A35B9-EF56-48A1-8E6E-7FFCB36B7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4160"/>
            <a:ext cx="10515600" cy="5912803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                                                      </a:t>
            </a:r>
            <a:r>
              <a:rPr lang="tr-TR" dirty="0">
                <a:latin typeface="Comic Sans MS" panose="030F0702030302020204" pitchFamily="66" charset="0"/>
              </a:rPr>
              <a:t>SONUÇ</a:t>
            </a:r>
          </a:p>
          <a:p>
            <a:pPr marL="0" indent="0">
              <a:buNone/>
            </a:pPr>
            <a:endParaRPr lang="tr-TR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dirty="0">
                <a:latin typeface="Comic Sans MS" panose="030F0702030302020204" pitchFamily="66" charset="0"/>
              </a:rPr>
              <a:t>Bu çalışmada, baş ve boyun kanserinin </a:t>
            </a:r>
            <a:r>
              <a:rPr lang="tr-TR" dirty="0" err="1">
                <a:latin typeface="Comic Sans MS" panose="030F0702030302020204" pitchFamily="66" charset="0"/>
              </a:rPr>
              <a:t>segmentasyon</a:t>
            </a:r>
            <a:r>
              <a:rPr lang="tr-TR" dirty="0">
                <a:latin typeface="Comic Sans MS" panose="030F0702030302020204" pitchFamily="66" charset="0"/>
              </a:rPr>
              <a:t> performansına göre bir CNN'deki çoklu MRI giriş kanallarının bilgi içeriğinin nasıl ölçüldüğü gösterildi.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>
                <a:latin typeface="Comic Sans MS" panose="030F0702030302020204" pitchFamily="66" charset="0"/>
              </a:rPr>
              <a:t>CNN in, %65'e varan DSC </a:t>
            </a:r>
            <a:r>
              <a:rPr lang="tr-TR" dirty="0" err="1">
                <a:latin typeface="Comic Sans MS" panose="030F0702030302020204" pitchFamily="66" charset="0"/>
              </a:rPr>
              <a:t>segmentasyon</a:t>
            </a:r>
            <a:r>
              <a:rPr lang="tr-TR" dirty="0">
                <a:latin typeface="Comic Sans MS" panose="030F0702030302020204" pitchFamily="66" charset="0"/>
              </a:rPr>
              <a:t> performanslarıyla baş ve boyun tümörü ve lenf </a:t>
            </a:r>
            <a:r>
              <a:rPr lang="tr-TR" dirty="0" err="1">
                <a:latin typeface="Comic Sans MS" panose="030F0702030302020204" pitchFamily="66" charset="0"/>
              </a:rPr>
              <a:t>nodu</a:t>
            </a:r>
            <a:r>
              <a:rPr lang="tr-TR" dirty="0">
                <a:latin typeface="Comic Sans MS" panose="030F0702030302020204" pitchFamily="66" charset="0"/>
              </a:rPr>
              <a:t> metastazı </a:t>
            </a:r>
            <a:r>
              <a:rPr lang="tr-TR" dirty="0" err="1">
                <a:latin typeface="Comic Sans MS" panose="030F0702030302020204" pitchFamily="66" charset="0"/>
              </a:rPr>
              <a:t>segmentasyonu</a:t>
            </a:r>
            <a:r>
              <a:rPr lang="tr-TR" dirty="0">
                <a:latin typeface="Comic Sans MS" panose="030F0702030302020204" pitchFamily="66" charset="0"/>
              </a:rPr>
              <a:t> konusunda eğitildiği ve toplamda 288 tam eğitilmiş </a:t>
            </a:r>
            <a:r>
              <a:rPr lang="tr-TR" dirty="0" err="1">
                <a:latin typeface="Comic Sans MS" panose="030F0702030302020204" pitchFamily="66" charset="0"/>
              </a:rPr>
              <a:t>nöral</a:t>
            </a:r>
            <a:r>
              <a:rPr lang="tr-TR" dirty="0">
                <a:latin typeface="Comic Sans MS" panose="030F0702030302020204" pitchFamily="66" charset="0"/>
              </a:rPr>
              <a:t> ağlar oluşturuldu.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>
                <a:latin typeface="Comic Sans MS" panose="030F0702030302020204" pitchFamily="66" charset="0"/>
              </a:rPr>
              <a:t>T2 </a:t>
            </a:r>
            <a:r>
              <a:rPr lang="tr-TR" dirty="0" err="1">
                <a:latin typeface="Comic Sans MS" panose="030F0702030302020204" pitchFamily="66" charset="0"/>
              </a:rPr>
              <a:t>nin</a:t>
            </a:r>
            <a:r>
              <a:rPr lang="tr-TR" dirty="0">
                <a:latin typeface="Comic Sans MS" panose="030F0702030302020204" pitchFamily="66" charset="0"/>
              </a:rPr>
              <a:t> 7 MR sekansı içinden  en önemli </a:t>
            </a:r>
            <a:r>
              <a:rPr lang="tr-TR" dirty="0" err="1">
                <a:latin typeface="Comic Sans MS" panose="030F0702030302020204" pitchFamily="66" charset="0"/>
              </a:rPr>
              <a:t>input</a:t>
            </a:r>
            <a:r>
              <a:rPr lang="tr-TR" dirty="0">
                <a:latin typeface="Comic Sans MS" panose="030F0702030302020204" pitchFamily="66" charset="0"/>
              </a:rPr>
              <a:t> kanalı ve ADC </a:t>
            </a:r>
            <a:r>
              <a:rPr lang="tr-TR" dirty="0" err="1">
                <a:latin typeface="Comic Sans MS" panose="030F0702030302020204" pitchFamily="66" charset="0"/>
              </a:rPr>
              <a:t>nin</a:t>
            </a:r>
            <a:r>
              <a:rPr lang="tr-TR" dirty="0">
                <a:latin typeface="Comic Sans MS" panose="030F0702030302020204" pitchFamily="66" charset="0"/>
              </a:rPr>
              <a:t> ise hem GTV-T hem de GTV-</a:t>
            </a:r>
            <a:r>
              <a:rPr lang="tr-TR" dirty="0" err="1">
                <a:latin typeface="Comic Sans MS" panose="030F0702030302020204" pitchFamily="66" charset="0"/>
              </a:rPr>
              <a:t>Ln</a:t>
            </a:r>
            <a:r>
              <a:rPr lang="tr-TR" dirty="0">
                <a:latin typeface="Comic Sans MS" panose="030F0702030302020204" pitchFamily="66" charset="0"/>
              </a:rPr>
              <a:t> da en az önemli </a:t>
            </a:r>
            <a:r>
              <a:rPr lang="tr-TR" dirty="0" err="1">
                <a:latin typeface="Comic Sans MS" panose="030F0702030302020204" pitchFamily="66" charset="0"/>
              </a:rPr>
              <a:t>input</a:t>
            </a:r>
            <a:r>
              <a:rPr lang="tr-TR" dirty="0">
                <a:latin typeface="Comic Sans MS" panose="030F0702030302020204" pitchFamily="66" charset="0"/>
              </a:rPr>
              <a:t> kanalı olduğu gösterilmiş.</a:t>
            </a:r>
          </a:p>
        </p:txBody>
      </p:sp>
    </p:spTree>
    <p:extLst>
      <p:ext uri="{BB962C8B-B14F-4D97-AF65-F5344CB8AC3E}">
        <p14:creationId xmlns:p14="http://schemas.microsoft.com/office/powerpoint/2010/main" val="6465522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8D837758-E29D-418B-9781-18097690D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5440"/>
            <a:ext cx="10515600" cy="5831523"/>
          </a:xfrm>
        </p:spPr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                                                 </a:t>
            </a:r>
            <a:r>
              <a:rPr lang="tr-TR" sz="4000" dirty="0">
                <a:latin typeface="Comic Sans MS" panose="030F0702030302020204" pitchFamily="66" charset="0"/>
              </a:rPr>
              <a:t>TEŞEKKÜRLER</a:t>
            </a:r>
          </a:p>
        </p:txBody>
      </p:sp>
    </p:spTree>
    <p:extLst>
      <p:ext uri="{BB962C8B-B14F-4D97-AF65-F5344CB8AC3E}">
        <p14:creationId xmlns:p14="http://schemas.microsoft.com/office/powerpoint/2010/main" val="3198882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3BFE1E77-372A-41DD-B3F8-2536A730D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="" xmlns:a16="http://schemas.microsoft.com/office/drawing/2014/main" id="{A1E9DFB3-523B-4B3E-9C3C-1D81EF1F4D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7840" y="274320"/>
            <a:ext cx="11308080" cy="6461760"/>
          </a:xfrm>
        </p:spPr>
      </p:pic>
    </p:spTree>
    <p:extLst>
      <p:ext uri="{BB962C8B-B14F-4D97-AF65-F5344CB8AC3E}">
        <p14:creationId xmlns:p14="http://schemas.microsoft.com/office/powerpoint/2010/main" val="1505773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45477"/>
            <a:ext cx="10515600" cy="573148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r-TR" dirty="0">
                <a:latin typeface="Comic Sans MS" panose="030F0702030302020204" pitchFamily="66" charset="0"/>
              </a:rPr>
              <a:t>Derin öğrenme                  </a:t>
            </a:r>
            <a:r>
              <a:rPr lang="tr-TR" dirty="0" err="1">
                <a:latin typeface="Comic Sans MS" panose="030F0702030302020204" pitchFamily="66" charset="0"/>
              </a:rPr>
              <a:t>Convolutional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Neural</a:t>
            </a:r>
            <a:r>
              <a:rPr lang="tr-TR" dirty="0">
                <a:latin typeface="Comic Sans MS" panose="030F0702030302020204" pitchFamily="66" charset="0"/>
              </a:rPr>
              <a:t> Network</a:t>
            </a:r>
          </a:p>
          <a:p>
            <a:pPr>
              <a:buFont typeface="Wingdings" panose="05000000000000000000" pitchFamily="2" charset="2"/>
              <a:buChar char="v"/>
            </a:pPr>
            <a:endParaRPr lang="tr-TR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dirty="0">
                <a:latin typeface="Comic Sans MS" panose="030F0702030302020204" pitchFamily="66" charset="0"/>
              </a:rPr>
              <a:t>CNN in birçok tümörde </a:t>
            </a:r>
            <a:r>
              <a:rPr lang="tr-TR" dirty="0" err="1">
                <a:latin typeface="Comic Sans MS" panose="030F0702030302020204" pitchFamily="66" charset="0"/>
              </a:rPr>
              <a:t>segmentasyonda</a:t>
            </a:r>
            <a:r>
              <a:rPr lang="tr-TR" dirty="0">
                <a:latin typeface="Comic Sans MS" panose="030F0702030302020204" pitchFamily="66" charset="0"/>
              </a:rPr>
              <a:t> yüksek doğruluk gösterdiği kanıtlandı.</a:t>
            </a:r>
          </a:p>
          <a:p>
            <a:pPr>
              <a:buFont typeface="Wingdings" panose="05000000000000000000" pitchFamily="2" charset="2"/>
              <a:buChar char="v"/>
            </a:pPr>
            <a:endParaRPr lang="tr-TR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dirty="0">
                <a:latin typeface="Comic Sans MS" panose="030F0702030302020204" pitchFamily="66" charset="0"/>
              </a:rPr>
              <a:t>Klinik olarak anlamlı ve karşılaştırılabilir </a:t>
            </a:r>
            <a:r>
              <a:rPr lang="tr-TR" dirty="0" err="1">
                <a:latin typeface="Comic Sans MS" panose="030F0702030302020204" pitchFamily="66" charset="0"/>
              </a:rPr>
              <a:t>segmentasyon</a:t>
            </a:r>
            <a:r>
              <a:rPr lang="tr-TR" dirty="0">
                <a:latin typeface="Comic Sans MS" panose="030F0702030302020204" pitchFamily="66" charset="0"/>
              </a:rPr>
              <a:t> sonuçları elde etmek için CNN in çok miktarda tümör görüntüleri ile eğitimi gerekmektedir.</a:t>
            </a:r>
          </a:p>
          <a:p>
            <a:pPr>
              <a:buFont typeface="Wingdings" panose="05000000000000000000" pitchFamily="2" charset="2"/>
              <a:buChar char="v"/>
            </a:pPr>
            <a:endParaRPr lang="tr-TR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dirty="0">
                <a:latin typeface="Comic Sans MS" panose="030F0702030302020204" pitchFamily="66" charset="0"/>
              </a:rPr>
              <a:t>Bu büyük miktarda veriyle yapılan CNN eğitimi, modern grafik işleme birimlerinde (GPU) bile binlerce görüntünün işlenmesi gerektiğinden oldukça zaman alıcıdır. CNN eğitimi birkaç gün sürebilir</a:t>
            </a:r>
          </a:p>
          <a:p>
            <a:pPr>
              <a:buFont typeface="Wingdings" panose="05000000000000000000" pitchFamily="2" charset="2"/>
              <a:buChar char="v"/>
            </a:pPr>
            <a:endParaRPr lang="tr-TR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tr-TR" dirty="0">
              <a:latin typeface="Comic Sans MS" panose="030F0702030302020204" pitchFamily="66" charset="0"/>
            </a:endParaRPr>
          </a:p>
        </p:txBody>
      </p:sp>
      <p:cxnSp>
        <p:nvCxnSpPr>
          <p:cNvPr id="5" name="Düz Ok Bağlayıcısı 4"/>
          <p:cNvCxnSpPr/>
          <p:nvPr/>
        </p:nvCxnSpPr>
        <p:spPr>
          <a:xfrm flipV="1">
            <a:off x="3938953" y="691663"/>
            <a:ext cx="1477107" cy="1172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599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562708"/>
            <a:ext cx="10515600" cy="5614255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r-TR" dirty="0">
                <a:latin typeface="Comic Sans MS" panose="030F0702030302020204" pitchFamily="66" charset="0"/>
              </a:rPr>
              <a:t>Öğretim işi bittiğinde GTV </a:t>
            </a:r>
            <a:r>
              <a:rPr lang="tr-TR" dirty="0" err="1">
                <a:latin typeface="Comic Sans MS" panose="030F0702030302020204" pitchFamily="66" charset="0"/>
              </a:rPr>
              <a:t>yi</a:t>
            </a:r>
            <a:r>
              <a:rPr lang="tr-TR" dirty="0">
                <a:latin typeface="Comic Sans MS" panose="030F0702030302020204" pitchFamily="66" charset="0"/>
              </a:rPr>
              <a:t> saniyeler içinde </a:t>
            </a:r>
            <a:r>
              <a:rPr lang="tr-TR" dirty="0" err="1">
                <a:latin typeface="Comic Sans MS" panose="030F0702030302020204" pitchFamily="66" charset="0"/>
              </a:rPr>
              <a:t>tahminleyebilir</a:t>
            </a:r>
            <a:r>
              <a:rPr lang="tr-TR" dirty="0">
                <a:latin typeface="Comic Sans MS" panose="030F0702030302020204" pitchFamily="66" charset="0"/>
              </a:rPr>
              <a:t> </a:t>
            </a:r>
          </a:p>
          <a:p>
            <a:pPr>
              <a:buFont typeface="Wingdings" panose="05000000000000000000" pitchFamily="2" charset="2"/>
              <a:buChar char="v"/>
            </a:pPr>
            <a:endParaRPr lang="tr-TR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dirty="0">
                <a:latin typeface="Comic Sans MS" panose="030F0702030302020204" pitchFamily="66" charset="0"/>
              </a:rPr>
              <a:t>Küçük manuel düzeltmeler gerekse bile </a:t>
            </a:r>
            <a:r>
              <a:rPr lang="tr-TR" dirty="0" err="1">
                <a:latin typeface="Comic Sans MS" panose="030F0702030302020204" pitchFamily="66" charset="0"/>
              </a:rPr>
              <a:t>segmentasyon</a:t>
            </a:r>
            <a:r>
              <a:rPr lang="tr-TR" dirty="0">
                <a:latin typeface="Comic Sans MS" panose="030F0702030302020204" pitchFamily="66" charset="0"/>
              </a:rPr>
              <a:t> süresini belirgin derecede azaltır.</a:t>
            </a:r>
          </a:p>
          <a:p>
            <a:pPr>
              <a:buFont typeface="Wingdings" panose="05000000000000000000" pitchFamily="2" charset="2"/>
              <a:buChar char="v"/>
            </a:pPr>
            <a:endParaRPr lang="tr-TR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dirty="0">
                <a:latin typeface="Comic Sans MS" panose="030F0702030302020204" pitchFamily="66" charset="0"/>
              </a:rPr>
              <a:t>Fazla veri                              Fazla öğrenme </a:t>
            </a:r>
          </a:p>
          <a:p>
            <a:pPr>
              <a:buFont typeface="Wingdings" panose="05000000000000000000" pitchFamily="2" charset="2"/>
              <a:buChar char="v"/>
            </a:pPr>
            <a:endParaRPr lang="tr-TR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tr-TR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tr-TR" dirty="0">
                <a:latin typeface="Comic Sans MS" panose="030F0702030302020204" pitchFamily="66" charset="0"/>
              </a:rPr>
              <a:t>                                       tümör morfolojisi ve yeri ile ilgili</a:t>
            </a:r>
          </a:p>
          <a:p>
            <a:pPr marL="0" indent="0">
              <a:buNone/>
            </a:pPr>
            <a:r>
              <a:rPr lang="tr-TR" dirty="0">
                <a:latin typeface="Comic Sans MS" panose="030F0702030302020204" pitchFamily="66" charset="0"/>
              </a:rPr>
              <a:t>                             daha fazla varyasyonları öğrenme ve </a:t>
            </a:r>
            <a:r>
              <a:rPr lang="tr-TR" dirty="0" err="1">
                <a:latin typeface="Comic Sans MS" panose="030F0702030302020204" pitchFamily="66" charset="0"/>
              </a:rPr>
              <a:t>tahminleme</a:t>
            </a:r>
            <a:endParaRPr lang="tr-TR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tr-TR" dirty="0"/>
              <a:t>                                             </a:t>
            </a:r>
          </a:p>
        </p:txBody>
      </p:sp>
      <p:sp>
        <p:nvSpPr>
          <p:cNvPr id="4" name="Sağ Ok 3"/>
          <p:cNvSpPr/>
          <p:nvPr/>
        </p:nvSpPr>
        <p:spPr>
          <a:xfrm>
            <a:off x="2919046" y="2885203"/>
            <a:ext cx="20867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Aşağı Ok 4"/>
          <p:cNvSpPr/>
          <p:nvPr/>
        </p:nvSpPr>
        <p:spPr>
          <a:xfrm>
            <a:off x="6414398" y="3369835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743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16523"/>
            <a:ext cx="10515600" cy="58604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000" dirty="0">
                <a:latin typeface="Comic Sans MS" panose="030F0702030302020204" pitchFamily="66" charset="0"/>
              </a:rPr>
              <a:t>Baş-boyun tümör </a:t>
            </a:r>
            <a:r>
              <a:rPr lang="tr-TR" sz="2000" dirty="0" err="1">
                <a:latin typeface="Comic Sans MS" panose="030F0702030302020204" pitchFamily="66" charset="0"/>
              </a:rPr>
              <a:t>segmentasyonu</a:t>
            </a:r>
            <a:r>
              <a:rPr lang="tr-TR" sz="2000" dirty="0">
                <a:latin typeface="Comic Sans MS" panose="030F0702030302020204" pitchFamily="66" charset="0"/>
              </a:rPr>
              <a:t> için eğitilmiş CNN'ler için MRI giriş kanalları, tedavi öncesinde, sırasında ve sonrasında elde edilen farklı sekanslarla verilir. </a:t>
            </a:r>
          </a:p>
          <a:p>
            <a:pPr marL="0" indent="0">
              <a:lnSpc>
                <a:spcPct val="150000"/>
              </a:lnSpc>
              <a:buNone/>
            </a:pPr>
            <a:endParaRPr lang="tr-TR" sz="20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000" dirty="0">
                <a:latin typeface="Comic Sans MS" panose="030F0702030302020204" pitchFamily="66" charset="0"/>
              </a:rPr>
              <a:t>Multi parametrik </a:t>
            </a:r>
            <a:r>
              <a:rPr lang="tr-TR" sz="2000" dirty="0" err="1">
                <a:latin typeface="Comic Sans MS" panose="030F0702030302020204" pitchFamily="66" charset="0"/>
              </a:rPr>
              <a:t>MR'daki</a:t>
            </a:r>
            <a:r>
              <a:rPr lang="tr-TR" sz="2000" dirty="0">
                <a:latin typeface="Comic Sans MS" panose="030F0702030302020204" pitchFamily="66" charset="0"/>
              </a:rPr>
              <a:t> sekanslar, tek bir görüntüleme seansında elde edilen ve dolayısıyla birlikte kayıtlı olan anatomik ve fonksiyonel sekansları içerir.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tr-TR" sz="20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000" dirty="0" err="1">
                <a:latin typeface="Comic Sans MS" panose="030F0702030302020204" pitchFamily="66" charset="0"/>
              </a:rPr>
              <a:t>Multiparametrik</a:t>
            </a:r>
            <a:r>
              <a:rPr lang="tr-TR" sz="2000" dirty="0">
                <a:latin typeface="Comic Sans MS" panose="030F0702030302020204" pitchFamily="66" charset="0"/>
              </a:rPr>
              <a:t> MR görüntülerinin elde edilmesi zordur çünkü her hasta için MR görüntülerinin elde edilmesi ve sonrasında radyoterapide kullanılmak üzere  tüm baş boyun bölgesini kaplayan </a:t>
            </a:r>
            <a:r>
              <a:rPr lang="tr-TR" sz="2000" dirty="0" err="1">
                <a:latin typeface="Comic Sans MS" panose="030F0702030302020204" pitchFamily="66" charset="0"/>
              </a:rPr>
              <a:t>termoplastik</a:t>
            </a:r>
            <a:r>
              <a:rPr lang="tr-TR" sz="2000" dirty="0">
                <a:latin typeface="Comic Sans MS" panose="030F0702030302020204" pitchFamily="66" charset="0"/>
              </a:rPr>
              <a:t> maske yapılması gerekmektedir.( ortalama  40 dakika)</a:t>
            </a:r>
          </a:p>
        </p:txBody>
      </p:sp>
    </p:spTree>
    <p:extLst>
      <p:ext uri="{BB962C8B-B14F-4D97-AF65-F5344CB8AC3E}">
        <p14:creationId xmlns:p14="http://schemas.microsoft.com/office/powerpoint/2010/main" val="133738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515815"/>
            <a:ext cx="10515600" cy="566114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400" dirty="0">
                <a:latin typeface="Comic Sans MS" panose="030F0702030302020204" pitchFamily="66" charset="0"/>
              </a:rPr>
              <a:t>Bu çalışmada baş-boyun tümörleri </a:t>
            </a:r>
            <a:r>
              <a:rPr lang="tr-TR" sz="2400" dirty="0" err="1">
                <a:latin typeface="Comic Sans MS" panose="030F0702030302020204" pitchFamily="66" charset="0"/>
              </a:rPr>
              <a:t>segmentasyonu</a:t>
            </a:r>
            <a:r>
              <a:rPr lang="tr-TR" sz="2400" dirty="0">
                <a:latin typeface="Comic Sans MS" panose="030F0702030302020204" pitchFamily="66" charset="0"/>
              </a:rPr>
              <a:t> için 7 farklı kontrastlı MR ile eğitilmiş 3D CNN </a:t>
            </a:r>
            <a:r>
              <a:rPr lang="tr-TR" sz="2400" dirty="0" err="1">
                <a:latin typeface="Comic Sans MS" panose="030F0702030302020204" pitchFamily="66" charset="0"/>
              </a:rPr>
              <a:t>ler</a:t>
            </a:r>
            <a:r>
              <a:rPr lang="tr-TR" sz="2400" dirty="0">
                <a:latin typeface="Comic Sans MS" panose="030F0702030302020204" pitchFamily="66" charset="0"/>
              </a:rPr>
              <a:t> kullanıldı. Buna bağlı olarak CNN in </a:t>
            </a:r>
            <a:r>
              <a:rPr lang="tr-TR" sz="2400" dirty="0" err="1">
                <a:latin typeface="Comic Sans MS" panose="030F0702030302020204" pitchFamily="66" charset="0"/>
              </a:rPr>
              <a:t>segmentasyon</a:t>
            </a:r>
            <a:r>
              <a:rPr lang="tr-TR" sz="2400" dirty="0">
                <a:latin typeface="Comic Sans MS" panose="030F0702030302020204" pitchFamily="66" charset="0"/>
              </a:rPr>
              <a:t> performansı farklı MR giriş kanalları ile ilişkilendirilmiş.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400" dirty="0">
                <a:latin typeface="Comic Sans MS" panose="030F0702030302020204" pitchFamily="66" charset="0"/>
              </a:rPr>
              <a:t>Bu şekilde, bir kontrastın dışarıda bırakıldığı (</a:t>
            </a:r>
            <a:r>
              <a:rPr lang="tr-TR" sz="2400" dirty="0" err="1">
                <a:latin typeface="Comic Sans MS" panose="030F0702030302020204" pitchFamily="66" charset="0"/>
              </a:rPr>
              <a:t>left-one-out</a:t>
            </a:r>
            <a:r>
              <a:rPr lang="tr-TR" sz="2400" dirty="0">
                <a:latin typeface="Comic Sans MS" panose="030F0702030302020204" pitchFamily="66" charset="0"/>
              </a:rPr>
              <a:t> CNN veya LOO-CNN)  olarak 7 ek CNN daha eğitildi.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400" dirty="0">
                <a:latin typeface="Comic Sans MS" panose="030F0702030302020204" pitchFamily="66" charset="0"/>
              </a:rPr>
              <a:t>LOO-CNN </a:t>
            </a:r>
            <a:r>
              <a:rPr lang="tr-TR" sz="2400" dirty="0" err="1">
                <a:latin typeface="Comic Sans MS" panose="030F0702030302020204" pitchFamily="66" charset="0"/>
              </a:rPr>
              <a:t>ler</a:t>
            </a:r>
            <a:r>
              <a:rPr lang="tr-TR" sz="2400" dirty="0">
                <a:latin typeface="Comic Sans MS" panose="030F0702030302020204" pitchFamily="66" charset="0"/>
              </a:rPr>
              <a:t> daha sonra tüm veriler kullanılarak eğitilen CNN </a:t>
            </a:r>
            <a:r>
              <a:rPr lang="tr-TR" sz="2400" dirty="0" err="1">
                <a:latin typeface="Comic Sans MS" panose="030F0702030302020204" pitchFamily="66" charset="0"/>
              </a:rPr>
              <a:t>ler</a:t>
            </a:r>
            <a:r>
              <a:rPr lang="tr-TR" sz="2400" dirty="0">
                <a:latin typeface="Comic Sans MS" panose="030F0702030302020204" pitchFamily="66" charset="0"/>
              </a:rPr>
              <a:t> ile karşılaştırıldı. Bu şekilde manuel olarak çizilen  tümör GTV si ( GTV-T) ve lenf </a:t>
            </a:r>
            <a:r>
              <a:rPr lang="tr-TR" sz="2400" dirty="0" err="1">
                <a:latin typeface="Comic Sans MS" panose="030F0702030302020204" pitchFamily="66" charset="0"/>
              </a:rPr>
              <a:t>nodu</a:t>
            </a:r>
            <a:r>
              <a:rPr lang="tr-TR" sz="2400" dirty="0">
                <a:latin typeface="Comic Sans MS" panose="030F0702030302020204" pitchFamily="66" charset="0"/>
              </a:rPr>
              <a:t> GTV Sİ (GTV-</a:t>
            </a:r>
            <a:r>
              <a:rPr lang="tr-TR" sz="2400" dirty="0" err="1">
                <a:latin typeface="Comic Sans MS" panose="030F0702030302020204" pitchFamily="66" charset="0"/>
              </a:rPr>
              <a:t>Ln</a:t>
            </a:r>
            <a:r>
              <a:rPr lang="tr-TR" sz="2400" dirty="0">
                <a:latin typeface="Comic Sans MS" panose="030F0702030302020204" pitchFamily="66" charset="0"/>
              </a:rPr>
              <a:t>) si </a:t>
            </a:r>
            <a:r>
              <a:rPr lang="tr-TR" sz="2400" dirty="0" err="1">
                <a:latin typeface="Comic Sans MS" panose="030F0702030302020204" pitchFamily="66" charset="0"/>
              </a:rPr>
              <a:t>segmentasyonuna</a:t>
            </a:r>
            <a:r>
              <a:rPr lang="tr-TR" sz="2400" dirty="0">
                <a:latin typeface="Comic Sans MS" panose="030F0702030302020204" pitchFamily="66" charset="0"/>
              </a:rPr>
              <a:t> hangi MR kontrastının en az katkıda bulunduğu araştırıldı.</a:t>
            </a:r>
          </a:p>
        </p:txBody>
      </p:sp>
    </p:spTree>
    <p:extLst>
      <p:ext uri="{BB962C8B-B14F-4D97-AF65-F5344CB8AC3E}">
        <p14:creationId xmlns:p14="http://schemas.microsoft.com/office/powerpoint/2010/main" val="70870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98585"/>
            <a:ext cx="10515600" cy="5778378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                                  </a:t>
            </a:r>
            <a:r>
              <a:rPr lang="tr-TR" b="1" dirty="0">
                <a:latin typeface="Comic Sans MS" panose="030F0702030302020204" pitchFamily="66" charset="0"/>
              </a:rPr>
              <a:t>MATERYAL VE METOD</a:t>
            </a:r>
          </a:p>
          <a:p>
            <a:pPr>
              <a:lnSpc>
                <a:spcPct val="150000"/>
              </a:lnSpc>
            </a:pPr>
            <a:r>
              <a:rPr lang="tr-TR" b="1" dirty="0">
                <a:latin typeface="Comic Sans MS" panose="030F0702030302020204" pitchFamily="66" charset="0"/>
              </a:rPr>
              <a:t> </a:t>
            </a:r>
            <a:r>
              <a:rPr lang="tr-TR" dirty="0">
                <a:latin typeface="Comic Sans MS" panose="030F0702030302020204" pitchFamily="66" charset="0"/>
              </a:rPr>
              <a:t>F-MISO çalışmasındaki MR verileri kullanıldı.</a:t>
            </a:r>
          </a:p>
          <a:p>
            <a:pPr>
              <a:lnSpc>
                <a:spcPct val="150000"/>
              </a:lnSpc>
            </a:pPr>
            <a:r>
              <a:rPr lang="tr-TR" dirty="0">
                <a:latin typeface="Comic Sans MS" panose="030F0702030302020204" pitchFamily="66" charset="0"/>
              </a:rPr>
              <a:t>Bu çalışmada 2014 ağustos ve 2019 kasım ayları arasında 33 baş-boyun tümörlü hastalarda radyoterapi ve  tümör </a:t>
            </a:r>
            <a:r>
              <a:rPr lang="tr-TR" dirty="0" err="1">
                <a:latin typeface="Comic Sans MS" panose="030F0702030302020204" pitchFamily="66" charset="0"/>
              </a:rPr>
              <a:t>subvolümünün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hipoksisi</a:t>
            </a:r>
            <a:r>
              <a:rPr lang="tr-TR" dirty="0">
                <a:latin typeface="Comic Sans MS" panose="030F0702030302020204" pitchFamily="66" charset="0"/>
              </a:rPr>
              <a:t> karşılaştırılmış.</a:t>
            </a:r>
          </a:p>
          <a:p>
            <a:pPr>
              <a:lnSpc>
                <a:spcPct val="150000"/>
              </a:lnSpc>
            </a:pPr>
            <a:r>
              <a:rPr lang="tr-TR" dirty="0">
                <a:latin typeface="Comic Sans MS" panose="030F0702030302020204" pitchFamily="66" charset="0"/>
              </a:rPr>
              <a:t>24 hastada 3T MR tam görüntüleme yapılmış.</a:t>
            </a:r>
          </a:p>
          <a:p>
            <a:pPr>
              <a:lnSpc>
                <a:spcPct val="150000"/>
              </a:lnSpc>
            </a:pPr>
            <a:r>
              <a:rPr lang="tr-TR" dirty="0">
                <a:latin typeface="Comic Sans MS" panose="030F0702030302020204" pitchFamily="66" charset="0"/>
              </a:rPr>
              <a:t>70Gy(2Gyx35fr) , 7 hafta </a:t>
            </a:r>
          </a:p>
          <a:p>
            <a:pPr>
              <a:lnSpc>
                <a:spcPct val="150000"/>
              </a:lnSpc>
            </a:pPr>
            <a:r>
              <a:rPr lang="tr-TR" dirty="0">
                <a:latin typeface="Comic Sans MS" panose="030F0702030302020204" pitchFamily="66" charset="0"/>
              </a:rPr>
              <a:t>1.-4.ve 7.haftada eş zamanlı </a:t>
            </a:r>
            <a:r>
              <a:rPr lang="tr-TR" dirty="0" err="1">
                <a:latin typeface="Comic Sans MS" panose="030F0702030302020204" pitchFamily="66" charset="0"/>
              </a:rPr>
              <a:t>sisplatin</a:t>
            </a:r>
            <a:r>
              <a:rPr lang="tr-TR" dirty="0">
                <a:latin typeface="Comic Sans MS" panose="030F0702030302020204" pitchFamily="66" charset="0"/>
              </a:rPr>
              <a:t> verilmiş ( 100mg/m2)</a:t>
            </a:r>
          </a:p>
        </p:txBody>
      </p:sp>
    </p:spTree>
    <p:extLst>
      <p:ext uri="{BB962C8B-B14F-4D97-AF65-F5344CB8AC3E}">
        <p14:creationId xmlns:p14="http://schemas.microsoft.com/office/powerpoint/2010/main" val="122805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46185"/>
            <a:ext cx="10515600" cy="5930778"/>
          </a:xfrm>
        </p:spPr>
        <p:txBody>
          <a:bodyPr/>
          <a:lstStyle/>
          <a:p>
            <a:r>
              <a:rPr lang="tr-TR" dirty="0"/>
              <a:t>24 hastaya tedaviden önce ,tedavinin 2. haftasında  ve 5. haftasın 3T </a:t>
            </a:r>
            <a:r>
              <a:rPr lang="tr-TR" dirty="0" err="1"/>
              <a:t>multiparametrik</a:t>
            </a:r>
            <a:r>
              <a:rPr lang="tr-TR" dirty="0"/>
              <a:t> MR çekilmiş.</a:t>
            </a:r>
          </a:p>
          <a:p>
            <a:r>
              <a:rPr lang="tr-TR" dirty="0"/>
              <a:t>MR çekiminde ve tedavi sırasında kullanılmak üzere </a:t>
            </a:r>
            <a:r>
              <a:rPr lang="tr-TR" dirty="0" err="1"/>
              <a:t>termoplastik</a:t>
            </a:r>
            <a:r>
              <a:rPr lang="tr-TR" dirty="0"/>
              <a:t> maske kullanılmış. </a:t>
            </a:r>
          </a:p>
          <a:p>
            <a:r>
              <a:rPr lang="tr-TR" dirty="0"/>
              <a:t>F-MISO </a:t>
            </a:r>
            <a:r>
              <a:rPr lang="tr-TR" dirty="0" smtClean="0"/>
              <a:t>çalışmasında </a:t>
            </a:r>
            <a:r>
              <a:rPr lang="tr-TR" dirty="0"/>
              <a:t>kullanılan MR protokolü parametreleri ;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719755"/>
            <a:ext cx="10287000" cy="3985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23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>
            <a:spLocks noGrp="1"/>
          </p:cNvSpPr>
          <p:nvPr>
            <p:ph idx="1"/>
          </p:nvPr>
        </p:nvSpPr>
        <p:spPr>
          <a:xfrm>
            <a:off x="838200" y="398463"/>
            <a:ext cx="10515600" cy="57785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tr-TR" sz="2000" dirty="0">
                <a:latin typeface="Comic Sans MS" panose="030F0702030302020204" pitchFamily="66" charset="0"/>
              </a:rPr>
              <a:t>Nicel görünür difüzyon katsayısı (ADC)ve T2* haritaları </a:t>
            </a:r>
            <a:r>
              <a:rPr lang="tr-TR" sz="2000" dirty="0" err="1">
                <a:latin typeface="Comic Sans MS" panose="030F0702030302020204" pitchFamily="66" charset="0"/>
              </a:rPr>
              <a:t>voxel-wise</a:t>
            </a:r>
            <a:r>
              <a:rPr lang="tr-TR" sz="2000" dirty="0"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latin typeface="Comic Sans MS" panose="030F0702030302020204" pitchFamily="66" charset="0"/>
              </a:rPr>
              <a:t>exponential</a:t>
            </a:r>
            <a:r>
              <a:rPr lang="tr-TR" sz="2000" dirty="0"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latin typeface="Comic Sans MS" panose="030F0702030302020204" pitchFamily="66" charset="0"/>
              </a:rPr>
              <a:t>fitting</a:t>
            </a:r>
            <a:r>
              <a:rPr lang="tr-TR" sz="2000" dirty="0">
                <a:latin typeface="Comic Sans MS" panose="030F0702030302020204" pitchFamily="66" charset="0"/>
              </a:rPr>
              <a:t> yöntemi ile  hesaplandı ve </a:t>
            </a:r>
            <a:r>
              <a:rPr lang="tr-TR" sz="2000" dirty="0" err="1">
                <a:latin typeface="Comic Sans MS" panose="030F0702030302020204" pitchFamily="66" charset="0"/>
              </a:rPr>
              <a:t>k</a:t>
            </a:r>
            <a:r>
              <a:rPr lang="tr-TR" sz="2000" baseline="-25000" dirty="0" err="1">
                <a:latin typeface="Comic Sans MS" panose="030F0702030302020204" pitchFamily="66" charset="0"/>
              </a:rPr>
              <a:t>trans</a:t>
            </a:r>
            <a:r>
              <a:rPr lang="tr-TR" sz="2000" dirty="0">
                <a:latin typeface="Comic Sans MS" panose="030F0702030302020204" pitchFamily="66" charset="0"/>
              </a:rPr>
              <a:t> ve </a:t>
            </a:r>
            <a:r>
              <a:rPr lang="tr-TR" sz="2000" dirty="0" err="1">
                <a:latin typeface="Comic Sans MS" panose="030F0702030302020204" pitchFamily="66" charset="0"/>
              </a:rPr>
              <a:t>V</a:t>
            </a:r>
            <a:r>
              <a:rPr lang="tr-TR" sz="2000" baseline="-25000" dirty="0" err="1">
                <a:latin typeface="Comic Sans MS" panose="030F0702030302020204" pitchFamily="66" charset="0"/>
              </a:rPr>
              <a:t>e</a:t>
            </a:r>
            <a:r>
              <a:rPr lang="tr-TR" sz="2000" dirty="0"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latin typeface="Comic Sans MS" panose="030F0702030302020204" pitchFamily="66" charset="0"/>
              </a:rPr>
              <a:t>perfüzyon</a:t>
            </a:r>
            <a:r>
              <a:rPr lang="tr-TR" sz="2000" dirty="0">
                <a:latin typeface="Comic Sans MS" panose="030F0702030302020204" pitchFamily="66" charset="0"/>
              </a:rPr>
              <a:t> parametre haritaları ise  </a:t>
            </a:r>
            <a:r>
              <a:rPr lang="tr-TR" sz="2000" dirty="0" err="1">
                <a:latin typeface="Comic Sans MS" panose="030F0702030302020204" pitchFamily="66" charset="0"/>
              </a:rPr>
              <a:t>Tofts</a:t>
            </a:r>
            <a:r>
              <a:rPr lang="tr-TR" sz="2000" dirty="0">
                <a:latin typeface="Comic Sans MS" panose="030F0702030302020204" pitchFamily="66" charset="0"/>
              </a:rPr>
              <a:t> modeli kullanılarak belirlendi.</a:t>
            </a:r>
          </a:p>
          <a:p>
            <a:pPr>
              <a:lnSpc>
                <a:spcPct val="150000"/>
              </a:lnSpc>
            </a:pPr>
            <a:r>
              <a:rPr lang="tr-TR" sz="2000" dirty="0">
                <a:latin typeface="Comic Sans MS" panose="030F0702030302020204" pitchFamily="66" charset="0"/>
              </a:rPr>
              <a:t>CNN</a:t>
            </a:r>
          </a:p>
          <a:p>
            <a:pPr>
              <a:lnSpc>
                <a:spcPct val="150000"/>
              </a:lnSpc>
            </a:pPr>
            <a:endParaRPr lang="tr-TR" sz="20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endParaRPr lang="tr-TR" sz="20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endParaRPr lang="tr-TR" sz="20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endParaRPr lang="tr-TR" sz="20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tr-TR" sz="2000" dirty="0">
                <a:latin typeface="Comic Sans MS" panose="030F0702030302020204" pitchFamily="66" charset="0"/>
              </a:rPr>
              <a:t>24 hasta için ölçülen tedavi sırasındaki 3 zaman diliminde elde edilen toplam 72 veri kümesi elde edildi. 18 hasta ve 36 data set </a:t>
            </a:r>
            <a:r>
              <a:rPr lang="tr-TR" sz="2000" dirty="0" smtClean="0">
                <a:latin typeface="Comic Sans MS" panose="030F0702030302020204" pitchFamily="66" charset="0"/>
              </a:rPr>
              <a:t>kullanıldı.</a:t>
            </a:r>
            <a:endParaRPr lang="tr-TR" sz="20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tr-TR" sz="2000" dirty="0">
                <a:latin typeface="Comic Sans MS" panose="030F0702030302020204" pitchFamily="66" charset="0"/>
              </a:rPr>
              <a:t>Bu verilerin yaklaşık %50 si hasta </a:t>
            </a:r>
            <a:r>
              <a:rPr lang="tr-TR" sz="2000" dirty="0" err="1">
                <a:latin typeface="Comic Sans MS" panose="030F0702030302020204" pitchFamily="66" charset="0"/>
              </a:rPr>
              <a:t>uyumsuzluğu,çekim</a:t>
            </a:r>
            <a:r>
              <a:rPr lang="tr-TR" sz="2000" dirty="0">
                <a:latin typeface="Comic Sans MS" panose="030F0702030302020204" pitchFamily="66" charset="0"/>
              </a:rPr>
              <a:t> sırasında hareket veya anatomiye </a:t>
            </a:r>
            <a:r>
              <a:rPr lang="tr-TR" sz="2000">
                <a:latin typeface="Comic Sans MS" panose="030F0702030302020204" pitchFamily="66" charset="0"/>
              </a:rPr>
              <a:t>bağlı </a:t>
            </a:r>
            <a:r>
              <a:rPr lang="tr-TR" sz="2000" smtClean="0">
                <a:latin typeface="Comic Sans MS" panose="030F0702030302020204" pitchFamily="66" charset="0"/>
              </a:rPr>
              <a:t>artefaktlar </a:t>
            </a:r>
            <a:r>
              <a:rPr lang="tr-TR" sz="2000" dirty="0">
                <a:latin typeface="Comic Sans MS" panose="030F0702030302020204" pitchFamily="66" charset="0"/>
              </a:rPr>
              <a:t>nedeni ile çıkarıldı.</a:t>
            </a:r>
          </a:p>
        </p:txBody>
      </p:sp>
      <p:sp>
        <p:nvSpPr>
          <p:cNvPr id="6" name="Sağ Ok 5"/>
          <p:cNvSpPr/>
          <p:nvPr/>
        </p:nvSpPr>
        <p:spPr>
          <a:xfrm>
            <a:off x="2028093" y="16764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Metin kutusu 7"/>
          <p:cNvSpPr txBox="1"/>
          <p:nvPr/>
        </p:nvSpPr>
        <p:spPr>
          <a:xfrm>
            <a:off x="3364524" y="1766316"/>
            <a:ext cx="2158604" cy="20313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dirty="0"/>
              <a:t>T1w(</a:t>
            </a:r>
            <a:r>
              <a:rPr lang="tr-TR" dirty="0" err="1"/>
              <a:t>pre</a:t>
            </a:r>
            <a:r>
              <a:rPr lang="tr-TR" dirty="0"/>
              <a:t>-kontrast)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dirty="0"/>
              <a:t>T2w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dirty="0"/>
              <a:t>T1(post-kontrast)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dirty="0"/>
              <a:t>ADC </a:t>
            </a:r>
            <a:r>
              <a:rPr lang="tr-TR" dirty="0" err="1"/>
              <a:t>map</a:t>
            </a:r>
            <a:endParaRPr lang="tr-T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dirty="0"/>
              <a:t>T2 </a:t>
            </a:r>
            <a:r>
              <a:rPr lang="tr-TR" dirty="0" err="1"/>
              <a:t>map</a:t>
            </a:r>
            <a:endParaRPr lang="tr-T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dirty="0" err="1"/>
              <a:t>K</a:t>
            </a:r>
            <a:r>
              <a:rPr lang="tr-TR" baseline="-25000" dirty="0" err="1"/>
              <a:t>trans</a:t>
            </a:r>
            <a:r>
              <a:rPr lang="tr-TR" dirty="0"/>
              <a:t>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dirty="0"/>
              <a:t>V</a:t>
            </a:r>
            <a:r>
              <a:rPr lang="tr-TR" baseline="-25000" dirty="0"/>
              <a:t>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289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959</TotalTime>
  <Words>1392</Words>
  <Application>Microsoft Office PowerPoint</Application>
  <PresentationFormat>Özel</PresentationFormat>
  <Paragraphs>129</Paragraphs>
  <Slides>27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28" baseType="lpstr"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baytuna</dc:creator>
  <cp:lastModifiedBy>EpsilonElektronik</cp:lastModifiedBy>
  <cp:revision>45</cp:revision>
  <dcterms:created xsi:type="dcterms:W3CDTF">2021-10-04T17:06:49Z</dcterms:created>
  <dcterms:modified xsi:type="dcterms:W3CDTF">2021-10-06T08:02:43Z</dcterms:modified>
</cp:coreProperties>
</file>