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57"/>
  </p:notesMasterIdLst>
  <p:sldIdLst>
    <p:sldId id="256" r:id="rId2"/>
    <p:sldId id="270" r:id="rId3"/>
    <p:sldId id="258" r:id="rId4"/>
    <p:sldId id="260" r:id="rId5"/>
    <p:sldId id="261" r:id="rId6"/>
    <p:sldId id="262" r:id="rId7"/>
    <p:sldId id="264" r:id="rId8"/>
    <p:sldId id="271" r:id="rId9"/>
    <p:sldId id="265" r:id="rId10"/>
    <p:sldId id="266" r:id="rId11"/>
    <p:sldId id="267" r:id="rId12"/>
    <p:sldId id="268" r:id="rId13"/>
    <p:sldId id="301" r:id="rId14"/>
    <p:sldId id="269" r:id="rId15"/>
    <p:sldId id="272" r:id="rId16"/>
    <p:sldId id="302" r:id="rId17"/>
    <p:sldId id="273" r:id="rId18"/>
    <p:sldId id="275" r:id="rId19"/>
    <p:sldId id="287" r:id="rId20"/>
    <p:sldId id="343" r:id="rId21"/>
    <p:sldId id="289" r:id="rId22"/>
    <p:sldId id="346" r:id="rId23"/>
    <p:sldId id="291" r:id="rId24"/>
    <p:sldId id="288" r:id="rId25"/>
    <p:sldId id="292" r:id="rId26"/>
    <p:sldId id="294" r:id="rId27"/>
    <p:sldId id="295" r:id="rId28"/>
    <p:sldId id="298" r:id="rId29"/>
    <p:sldId id="299" r:id="rId30"/>
    <p:sldId id="279" r:id="rId31"/>
    <p:sldId id="280" r:id="rId32"/>
    <p:sldId id="281" r:id="rId33"/>
    <p:sldId id="340" r:id="rId34"/>
    <p:sldId id="282" r:id="rId35"/>
    <p:sldId id="283" r:id="rId36"/>
    <p:sldId id="285" r:id="rId37"/>
    <p:sldId id="284" r:id="rId38"/>
    <p:sldId id="305" r:id="rId39"/>
    <p:sldId id="306" r:id="rId40"/>
    <p:sldId id="307" r:id="rId41"/>
    <p:sldId id="308" r:id="rId42"/>
    <p:sldId id="310" r:id="rId43"/>
    <p:sldId id="312" r:id="rId44"/>
    <p:sldId id="313" r:id="rId45"/>
    <p:sldId id="317" r:id="rId46"/>
    <p:sldId id="318" r:id="rId47"/>
    <p:sldId id="319" r:id="rId48"/>
    <p:sldId id="320" r:id="rId49"/>
    <p:sldId id="323" r:id="rId50"/>
    <p:sldId id="324" r:id="rId51"/>
    <p:sldId id="325" r:id="rId52"/>
    <p:sldId id="345" r:id="rId53"/>
    <p:sldId id="334" r:id="rId54"/>
    <p:sldId id="338" r:id="rId55"/>
    <p:sldId id="347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3610" autoAdjust="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D47E9-A2ED-44E0-8B7C-0175477EB937}" type="datetimeFigureOut">
              <a:rPr lang="tr-TR" smtClean="0"/>
              <a:t>04.03.2022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75247-99E5-484D-9732-AE65353162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256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Bazı </a:t>
            </a:r>
            <a:r>
              <a:rPr lang="tr-TR" dirty="0" err="1"/>
              <a:t>klinisyenler</a:t>
            </a:r>
            <a:r>
              <a:rPr lang="tr-TR" dirty="0"/>
              <a:t> FIGO </a:t>
            </a:r>
            <a:r>
              <a:rPr lang="tr-TR" dirty="0" err="1"/>
              <a:t>stage</a:t>
            </a:r>
            <a:r>
              <a:rPr lang="tr-TR" dirty="0"/>
              <a:t> III hastalıkta tümörün </a:t>
            </a:r>
            <a:r>
              <a:rPr lang="tr-TR" dirty="0" err="1"/>
              <a:t>pelvik</a:t>
            </a:r>
            <a:r>
              <a:rPr lang="tr-TR" dirty="0"/>
              <a:t> duvara ulaşmış olmasından dolayı </a:t>
            </a:r>
            <a:r>
              <a:rPr lang="tr-TR" dirty="0" err="1"/>
              <a:t>intrakaviter</a:t>
            </a:r>
            <a:r>
              <a:rPr lang="tr-TR" dirty="0"/>
              <a:t> </a:t>
            </a:r>
            <a:r>
              <a:rPr lang="tr-TR" dirty="0" err="1"/>
              <a:t>brakiterapi</a:t>
            </a:r>
            <a:r>
              <a:rPr lang="tr-TR" dirty="0"/>
              <a:t> kullanımının önemini azaltma eğilimindeler.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75247-99E5-484D-9732-AE653531626C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5859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75247-99E5-484D-9732-AE653531626C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8284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75247-99E5-484D-9732-AE653531626C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9154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75247-99E5-484D-9732-AE653531626C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9014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Tedavi planı yapılırken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75247-99E5-484D-9732-AE653531626C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0344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75247-99E5-484D-9732-AE653531626C}" type="slidenum">
              <a:rPr lang="tr-TR" smtClean="0"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6356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75247-99E5-484D-9732-AE653531626C}" type="slidenum">
              <a:rPr lang="tr-TR" smtClean="0"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1611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75247-99E5-484D-9732-AE653531626C}" type="slidenum">
              <a:rPr lang="tr-TR" smtClean="0"/>
              <a:t>53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721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9BF9-3980-43C4-B068-0DF49F02083C}" type="datetimeFigureOut">
              <a:rPr lang="tr-TR" smtClean="0"/>
              <a:t>04.03.2022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3838-FFDE-4F05-ADE6-D64E203581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4245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9BF9-3980-43C4-B068-0DF49F02083C}" type="datetimeFigureOut">
              <a:rPr lang="tr-TR" smtClean="0"/>
              <a:t>04.03.2022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3838-FFDE-4F05-ADE6-D64E203581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9180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9BF9-3980-43C4-B068-0DF49F02083C}" type="datetimeFigureOut">
              <a:rPr lang="tr-TR" smtClean="0"/>
              <a:t>04.03.2022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3838-FFDE-4F05-ADE6-D64E20358189}" type="slidenum">
              <a:rPr lang="tr-TR" smtClean="0"/>
              <a:t>‹#›</a:t>
            </a:fld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26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9BF9-3980-43C4-B068-0DF49F02083C}" type="datetimeFigureOut">
              <a:rPr lang="tr-TR" smtClean="0"/>
              <a:t>04.03.2022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3838-FFDE-4F05-ADE6-D64E203581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9128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9BF9-3980-43C4-B068-0DF49F02083C}" type="datetimeFigureOut">
              <a:rPr lang="tr-TR" smtClean="0"/>
              <a:t>04.03.2022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3838-FFDE-4F05-ADE6-D64E20358189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3341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9BF9-3980-43C4-B068-0DF49F02083C}" type="datetimeFigureOut">
              <a:rPr lang="tr-TR" smtClean="0"/>
              <a:t>04.03.2022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3838-FFDE-4F05-ADE6-D64E203581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2130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9BF9-3980-43C4-B068-0DF49F02083C}" type="datetimeFigureOut">
              <a:rPr lang="tr-TR" smtClean="0"/>
              <a:t>04.03.2022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3838-FFDE-4F05-ADE6-D64E203581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8159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9BF9-3980-43C4-B068-0DF49F02083C}" type="datetimeFigureOut">
              <a:rPr lang="tr-TR" smtClean="0"/>
              <a:t>04.03.2022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3838-FFDE-4F05-ADE6-D64E203581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94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9BF9-3980-43C4-B068-0DF49F02083C}" type="datetimeFigureOut">
              <a:rPr lang="tr-TR" smtClean="0"/>
              <a:t>04.03.2022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3838-FFDE-4F05-ADE6-D64E203581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357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9BF9-3980-43C4-B068-0DF49F02083C}" type="datetimeFigureOut">
              <a:rPr lang="tr-TR" smtClean="0"/>
              <a:t>04.03.2022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3838-FFDE-4F05-ADE6-D64E203581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4785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9BF9-3980-43C4-B068-0DF49F02083C}" type="datetimeFigureOut">
              <a:rPr lang="tr-TR" smtClean="0"/>
              <a:t>04.03.2022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3838-FFDE-4F05-ADE6-D64E203581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160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9BF9-3980-43C4-B068-0DF49F02083C}" type="datetimeFigureOut">
              <a:rPr lang="tr-TR" smtClean="0"/>
              <a:t>04.03.2022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3838-FFDE-4F05-ADE6-D64E203581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8951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9BF9-3980-43C4-B068-0DF49F02083C}" type="datetimeFigureOut">
              <a:rPr lang="tr-TR" smtClean="0"/>
              <a:t>04.03.2022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3838-FFDE-4F05-ADE6-D64E203581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6637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9BF9-3980-43C4-B068-0DF49F02083C}" type="datetimeFigureOut">
              <a:rPr lang="tr-TR" smtClean="0"/>
              <a:t>04.03.2022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3838-FFDE-4F05-ADE6-D64E203581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870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9BF9-3980-43C4-B068-0DF49F02083C}" type="datetimeFigureOut">
              <a:rPr lang="tr-TR" smtClean="0"/>
              <a:t>04.03.2022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3838-FFDE-4F05-ADE6-D64E203581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9137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9BF9-3980-43C4-B068-0DF49F02083C}" type="datetimeFigureOut">
              <a:rPr lang="tr-TR" smtClean="0"/>
              <a:t>04.03.2022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3838-FFDE-4F05-ADE6-D64E203581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228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19BF9-3980-43C4-B068-0DF49F02083C}" type="datetimeFigureOut">
              <a:rPr lang="tr-TR" smtClean="0"/>
              <a:t>04.03.2022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C373838-FFDE-4F05-ADE6-D64E203581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630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4E918B1-39CF-4FE9-B014-6B1103000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9578" y="1202900"/>
            <a:ext cx="5992726" cy="1646302"/>
          </a:xfrm>
        </p:spPr>
        <p:txBody>
          <a:bodyPr/>
          <a:lstStyle/>
          <a:p>
            <a:r>
              <a:rPr lang="tr-TR" dirty="0" err="1"/>
              <a:t>Serviks</a:t>
            </a:r>
            <a:r>
              <a:rPr lang="tr-TR" dirty="0"/>
              <a:t> Kanseri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C5348715-914A-403E-B78D-83CA5E000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9612" y="5540384"/>
            <a:ext cx="7766936" cy="1096899"/>
          </a:xfrm>
        </p:spPr>
        <p:txBody>
          <a:bodyPr/>
          <a:lstStyle/>
          <a:p>
            <a:r>
              <a:rPr lang="tr-TR" b="1" dirty="0"/>
              <a:t>Dr. Merve Erduğan</a:t>
            </a:r>
          </a:p>
        </p:txBody>
      </p:sp>
      <p:pic>
        <p:nvPicPr>
          <p:cNvPr id="1026" name="Picture 2" descr="Rahim Ağzı Kanseri Nedenleri ve Tedavisi - Hisar Intercontinental Hospital">
            <a:extLst>
              <a:ext uri="{FF2B5EF4-FFF2-40B4-BE49-F238E27FC236}">
                <a16:creationId xmlns="" xmlns:a16="http://schemas.microsoft.com/office/drawing/2014/main" id="{A36E1DDE-E6E3-47AB-A2D0-A6DC47A8B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52" y="3663224"/>
            <a:ext cx="3449228" cy="229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39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A5E497D7-21DA-4C0C-862D-368E7EBDC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D72A4AFD-0840-4BBC-BEDE-7B503BAD2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r>
              <a:rPr lang="tr-TR" dirty="0"/>
              <a:t>3 majör lenfatik yol;</a:t>
            </a:r>
          </a:p>
          <a:p>
            <a:pPr lvl="1"/>
            <a:r>
              <a:rPr lang="tr-TR" sz="1800" dirty="0" err="1"/>
              <a:t>Süperior</a:t>
            </a:r>
            <a:r>
              <a:rPr lang="tr-TR" sz="1800" dirty="0"/>
              <a:t> – </a:t>
            </a:r>
            <a:r>
              <a:rPr lang="tr-TR" sz="1800" dirty="0" err="1"/>
              <a:t>uterin</a:t>
            </a:r>
            <a:r>
              <a:rPr lang="tr-TR" sz="1800" dirty="0"/>
              <a:t> arteri takip eder</a:t>
            </a:r>
          </a:p>
          <a:p>
            <a:pPr lvl="1"/>
            <a:r>
              <a:rPr lang="tr-TR" sz="1800" dirty="0" err="1"/>
              <a:t>Middle</a:t>
            </a:r>
            <a:r>
              <a:rPr lang="tr-TR" sz="1800" dirty="0"/>
              <a:t> – </a:t>
            </a:r>
            <a:r>
              <a:rPr lang="tr-TR" sz="1800" dirty="0" err="1"/>
              <a:t>obturator</a:t>
            </a:r>
            <a:r>
              <a:rPr lang="tr-TR" sz="1800" dirty="0"/>
              <a:t> lenf </a:t>
            </a:r>
            <a:r>
              <a:rPr lang="tr-TR" sz="1800" dirty="0" err="1"/>
              <a:t>nodlarına</a:t>
            </a:r>
            <a:r>
              <a:rPr lang="tr-TR" sz="1800" dirty="0"/>
              <a:t> drene olur (en sık yayılım)</a:t>
            </a:r>
          </a:p>
          <a:p>
            <a:pPr lvl="1"/>
            <a:r>
              <a:rPr lang="tr-TR" sz="1800" dirty="0" err="1"/>
              <a:t>İnferior</a:t>
            </a:r>
            <a:r>
              <a:rPr lang="tr-TR" sz="1800" dirty="0"/>
              <a:t> – </a:t>
            </a:r>
            <a:r>
              <a:rPr lang="tr-TR" sz="1800" dirty="0" err="1"/>
              <a:t>inferior</a:t>
            </a:r>
            <a:r>
              <a:rPr lang="tr-TR" sz="1800" dirty="0"/>
              <a:t> ve </a:t>
            </a:r>
            <a:r>
              <a:rPr lang="tr-TR" sz="1800" dirty="0" err="1"/>
              <a:t>süperior</a:t>
            </a:r>
            <a:r>
              <a:rPr lang="tr-TR" sz="1800" dirty="0"/>
              <a:t> </a:t>
            </a:r>
            <a:r>
              <a:rPr lang="tr-TR" sz="1800" dirty="0" err="1"/>
              <a:t>gluteal</a:t>
            </a:r>
            <a:r>
              <a:rPr lang="tr-TR" sz="1800" dirty="0"/>
              <a:t>, </a:t>
            </a:r>
            <a:r>
              <a:rPr lang="tr-TR" sz="1800" dirty="0" err="1"/>
              <a:t>common</a:t>
            </a:r>
            <a:r>
              <a:rPr lang="tr-TR" sz="1800" dirty="0"/>
              <a:t> </a:t>
            </a:r>
            <a:r>
              <a:rPr lang="tr-TR" sz="1800" dirty="0" err="1"/>
              <a:t>iliac</a:t>
            </a:r>
            <a:r>
              <a:rPr lang="tr-TR" sz="1800" dirty="0"/>
              <a:t>, </a:t>
            </a:r>
            <a:r>
              <a:rPr lang="tr-TR" sz="1800" dirty="0" err="1"/>
              <a:t>presacral</a:t>
            </a:r>
            <a:r>
              <a:rPr lang="tr-TR" sz="1800" dirty="0"/>
              <a:t> ve </a:t>
            </a:r>
            <a:r>
              <a:rPr lang="tr-TR" sz="1800" dirty="0" err="1"/>
              <a:t>paraaortic</a:t>
            </a:r>
            <a:r>
              <a:rPr lang="tr-TR" sz="1800" dirty="0"/>
              <a:t> lenf </a:t>
            </a:r>
            <a:r>
              <a:rPr lang="tr-TR" sz="1800" dirty="0" err="1"/>
              <a:t>nodlarına</a:t>
            </a:r>
            <a:r>
              <a:rPr lang="tr-TR" sz="1800" dirty="0"/>
              <a:t> drene olur</a:t>
            </a:r>
          </a:p>
          <a:p>
            <a:pPr lvl="1"/>
            <a:endParaRPr lang="tr-TR" sz="1800" dirty="0"/>
          </a:p>
          <a:p>
            <a:pPr lvl="1"/>
            <a:r>
              <a:rPr lang="tr-TR" sz="1800" dirty="0"/>
              <a:t>LVI varlığı lenf </a:t>
            </a:r>
            <a:r>
              <a:rPr lang="tr-TR" sz="1800" dirty="0" err="1"/>
              <a:t>nodu</a:t>
            </a:r>
            <a:r>
              <a:rPr lang="tr-TR" sz="1800" dirty="0"/>
              <a:t> yayılımı ile ilişkili</a:t>
            </a:r>
          </a:p>
        </p:txBody>
      </p:sp>
    </p:spTree>
    <p:extLst>
      <p:ext uri="{BB962C8B-B14F-4D97-AF65-F5344CB8AC3E}">
        <p14:creationId xmlns:p14="http://schemas.microsoft.com/office/powerpoint/2010/main" val="400160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96F09AE-731F-4E92-B6D3-DE814D061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ABEFEB6A-9E31-4142-99C0-C2C86E7EC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Lenf </a:t>
            </a:r>
            <a:r>
              <a:rPr lang="tr-TR" dirty="0" err="1"/>
              <a:t>nodu</a:t>
            </a:r>
            <a:r>
              <a:rPr lang="tr-TR" dirty="0"/>
              <a:t> metastazı tümör boyutu ile </a:t>
            </a:r>
            <a:r>
              <a:rPr lang="tr-TR" dirty="0" err="1"/>
              <a:t>korele</a:t>
            </a:r>
            <a:endParaRPr lang="tr-TR" dirty="0"/>
          </a:p>
          <a:p>
            <a:r>
              <a:rPr lang="tr-TR" dirty="0" err="1"/>
              <a:t>Hematojen</a:t>
            </a:r>
            <a:r>
              <a:rPr lang="tr-TR" dirty="0"/>
              <a:t> metastaz nadir</a:t>
            </a:r>
          </a:p>
          <a:p>
            <a:endParaRPr lang="tr-TR" dirty="0"/>
          </a:p>
          <a:p>
            <a:r>
              <a:rPr lang="tr-TR" dirty="0" err="1"/>
              <a:t>Paraaortik</a:t>
            </a:r>
            <a:r>
              <a:rPr lang="tr-TR" dirty="0"/>
              <a:t> lenf </a:t>
            </a:r>
            <a:r>
              <a:rPr lang="tr-TR" dirty="0" err="1"/>
              <a:t>nodu</a:t>
            </a:r>
            <a:r>
              <a:rPr lang="tr-TR" dirty="0"/>
              <a:t> metastazından sonra en sık görülen </a:t>
            </a:r>
            <a:r>
              <a:rPr lang="tr-TR" dirty="0" err="1"/>
              <a:t>ekstrapelvik</a:t>
            </a:r>
            <a:r>
              <a:rPr lang="tr-TR" dirty="0"/>
              <a:t> metastaz akciğer </a:t>
            </a:r>
          </a:p>
          <a:p>
            <a:endParaRPr lang="tr-TR" dirty="0"/>
          </a:p>
          <a:p>
            <a:r>
              <a:rPr lang="tr-TR" dirty="0"/>
              <a:t>Uzak </a:t>
            </a:r>
            <a:r>
              <a:rPr lang="tr-TR" dirty="0" err="1"/>
              <a:t>hematojen</a:t>
            </a:r>
            <a:r>
              <a:rPr lang="tr-TR" dirty="0"/>
              <a:t> metastaz olmaksızın </a:t>
            </a:r>
            <a:r>
              <a:rPr lang="tr-TR" dirty="0" err="1"/>
              <a:t>retroperitoneal</a:t>
            </a:r>
            <a:r>
              <a:rPr lang="tr-TR" dirty="0"/>
              <a:t> </a:t>
            </a:r>
            <a:r>
              <a:rPr lang="tr-TR" dirty="0" err="1"/>
              <a:t>nodal</a:t>
            </a:r>
            <a:r>
              <a:rPr lang="tr-TR" dirty="0"/>
              <a:t> tutulum en önemli negatif </a:t>
            </a:r>
            <a:r>
              <a:rPr lang="tr-TR" dirty="0" err="1"/>
              <a:t>prognostik</a:t>
            </a:r>
            <a:r>
              <a:rPr lang="tr-TR" dirty="0"/>
              <a:t> faktör</a:t>
            </a:r>
          </a:p>
        </p:txBody>
      </p:sp>
    </p:spTree>
    <p:extLst>
      <p:ext uri="{BB962C8B-B14F-4D97-AF65-F5344CB8AC3E}">
        <p14:creationId xmlns:p14="http://schemas.microsoft.com/office/powerpoint/2010/main" val="86705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3A47798-F1B5-4D53-BD5D-B72D56C39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F6A093A7-7C2F-4435-B80C-B94E3634A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88613"/>
            <a:ext cx="8824475" cy="4759787"/>
          </a:xfrm>
        </p:spPr>
        <p:txBody>
          <a:bodyPr>
            <a:normAutofit fontScale="92500" lnSpcReduction="10000"/>
          </a:bodyPr>
          <a:lstStyle/>
          <a:p>
            <a:r>
              <a:rPr lang="tr-TR" sz="2100" dirty="0" err="1"/>
              <a:t>Prognostik</a:t>
            </a:r>
            <a:r>
              <a:rPr lang="tr-TR" sz="2100" dirty="0"/>
              <a:t> faktörler </a:t>
            </a:r>
          </a:p>
          <a:p>
            <a:pPr marL="0" indent="0">
              <a:buNone/>
            </a:pPr>
            <a:endParaRPr lang="tr-TR" sz="2100" dirty="0"/>
          </a:p>
          <a:p>
            <a:pPr lvl="1"/>
            <a:r>
              <a:rPr lang="tr-TR" sz="2100" dirty="0"/>
              <a:t>Irk-</a:t>
            </a:r>
            <a:r>
              <a:rPr lang="tr-TR" sz="2100" dirty="0" err="1"/>
              <a:t>etnisite</a:t>
            </a:r>
            <a:endParaRPr lang="tr-TR" sz="2100" dirty="0"/>
          </a:p>
          <a:p>
            <a:pPr lvl="1"/>
            <a:r>
              <a:rPr lang="tr-TR" sz="2100" dirty="0"/>
              <a:t>Performans durumu</a:t>
            </a:r>
          </a:p>
          <a:p>
            <a:pPr lvl="1"/>
            <a:r>
              <a:rPr lang="tr-TR" sz="2100" dirty="0"/>
              <a:t>Yaş </a:t>
            </a:r>
          </a:p>
          <a:p>
            <a:pPr lvl="1"/>
            <a:r>
              <a:rPr lang="tr-TR" sz="2100" dirty="0"/>
              <a:t>Histoloji</a:t>
            </a:r>
          </a:p>
          <a:p>
            <a:pPr lvl="1"/>
            <a:r>
              <a:rPr lang="tr-TR" sz="2100" dirty="0"/>
              <a:t>Grade</a:t>
            </a:r>
          </a:p>
          <a:p>
            <a:pPr lvl="1"/>
            <a:r>
              <a:rPr lang="tr-TR" sz="2100" dirty="0"/>
              <a:t>Tümör boyutu</a:t>
            </a:r>
          </a:p>
          <a:p>
            <a:pPr lvl="1"/>
            <a:r>
              <a:rPr lang="tr-TR" sz="2100" dirty="0" err="1"/>
              <a:t>Pelvik</a:t>
            </a:r>
            <a:r>
              <a:rPr lang="tr-TR" sz="2100" dirty="0"/>
              <a:t> ve </a:t>
            </a:r>
            <a:r>
              <a:rPr lang="tr-TR" sz="2100" dirty="0" err="1"/>
              <a:t>paraaortik</a:t>
            </a:r>
            <a:r>
              <a:rPr lang="tr-TR" sz="2100" dirty="0"/>
              <a:t> lenf </a:t>
            </a:r>
            <a:r>
              <a:rPr lang="tr-TR" sz="2100" dirty="0" err="1"/>
              <a:t>nodu</a:t>
            </a:r>
            <a:r>
              <a:rPr lang="tr-TR" sz="2100" dirty="0"/>
              <a:t> tutulumu</a:t>
            </a:r>
          </a:p>
          <a:p>
            <a:pPr lvl="1"/>
            <a:r>
              <a:rPr lang="tr-TR" sz="2100" dirty="0"/>
              <a:t>FIGO evresi</a:t>
            </a:r>
          </a:p>
          <a:p>
            <a:pPr lvl="1"/>
            <a:r>
              <a:rPr lang="tr-TR" sz="2100" dirty="0"/>
              <a:t>LVI</a:t>
            </a:r>
          </a:p>
          <a:p>
            <a:pPr lvl="1"/>
            <a:r>
              <a:rPr lang="tr-TR" sz="2100" dirty="0" err="1"/>
              <a:t>Stromal</a:t>
            </a:r>
            <a:r>
              <a:rPr lang="tr-TR" sz="2100" dirty="0"/>
              <a:t> </a:t>
            </a:r>
            <a:r>
              <a:rPr lang="tr-TR" sz="2100" dirty="0" err="1"/>
              <a:t>invazyon</a:t>
            </a:r>
            <a:r>
              <a:rPr lang="tr-TR" sz="2100" dirty="0"/>
              <a:t> derinliği</a:t>
            </a:r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7345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58AFE31-2F95-41D3-AE2A-90A938D26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421" y="3114260"/>
            <a:ext cx="8596668" cy="1320800"/>
          </a:xfrm>
        </p:spPr>
        <p:txBody>
          <a:bodyPr/>
          <a:lstStyle/>
          <a:p>
            <a:r>
              <a:rPr lang="tr-TR" dirty="0"/>
              <a:t>Hastanın değerlendirilmesi ve </a:t>
            </a:r>
            <a:r>
              <a:rPr lang="tr-TR" dirty="0" err="1"/>
              <a:t>evreleme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9441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aşlık 18">
            <a:extLst>
              <a:ext uri="{FF2B5EF4-FFF2-40B4-BE49-F238E27FC236}">
                <a16:creationId xmlns="" xmlns:a16="http://schemas.microsoft.com/office/drawing/2014/main" id="{774FD822-DC6A-46E6-AA72-DD52EFE3A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7" name="İçerik Yer Tutucusu 26">
            <a:extLst>
              <a:ext uri="{FF2B5EF4-FFF2-40B4-BE49-F238E27FC236}">
                <a16:creationId xmlns="" xmlns:a16="http://schemas.microsoft.com/office/drawing/2014/main" id="{3A4C37CF-2BA0-4437-A19E-86CE807F6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66" y="-12132"/>
            <a:ext cx="12220166" cy="6870132"/>
          </a:xfrm>
        </p:spPr>
      </p:pic>
      <p:cxnSp>
        <p:nvCxnSpPr>
          <p:cNvPr id="38" name="Düz Bağlayıcı 37">
            <a:extLst>
              <a:ext uri="{FF2B5EF4-FFF2-40B4-BE49-F238E27FC236}">
                <a16:creationId xmlns="" xmlns:a16="http://schemas.microsoft.com/office/drawing/2014/main" id="{DA345F93-ED39-4EBA-8C17-532D9C0F2BE3}"/>
              </a:ext>
            </a:extLst>
          </p:cNvPr>
          <p:cNvCxnSpPr>
            <a:cxnSpLocks/>
          </p:cNvCxnSpPr>
          <p:nvPr/>
        </p:nvCxnSpPr>
        <p:spPr>
          <a:xfrm>
            <a:off x="238539" y="3306420"/>
            <a:ext cx="111583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Düz Bağlayıcı 39">
            <a:extLst>
              <a:ext uri="{FF2B5EF4-FFF2-40B4-BE49-F238E27FC236}">
                <a16:creationId xmlns="" xmlns:a16="http://schemas.microsoft.com/office/drawing/2014/main" id="{C1E89568-1D31-48CC-AD5A-9F9BF2B8F1C1}"/>
              </a:ext>
            </a:extLst>
          </p:cNvPr>
          <p:cNvCxnSpPr>
            <a:cxnSpLocks/>
          </p:cNvCxnSpPr>
          <p:nvPr/>
        </p:nvCxnSpPr>
        <p:spPr>
          <a:xfrm>
            <a:off x="238539" y="4426225"/>
            <a:ext cx="111583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Düz Bağlayıcı 42">
            <a:extLst>
              <a:ext uri="{FF2B5EF4-FFF2-40B4-BE49-F238E27FC236}">
                <a16:creationId xmlns="" xmlns:a16="http://schemas.microsoft.com/office/drawing/2014/main" id="{42B7C114-37A8-46DC-9208-4A9D55B559B2}"/>
              </a:ext>
            </a:extLst>
          </p:cNvPr>
          <p:cNvCxnSpPr>
            <a:cxnSpLocks/>
          </p:cNvCxnSpPr>
          <p:nvPr/>
        </p:nvCxnSpPr>
        <p:spPr>
          <a:xfrm>
            <a:off x="238539" y="6049617"/>
            <a:ext cx="111583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89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DCAF9E8E-C305-492F-BF26-6D32F8A66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F2C038C2-A0E6-4165-A3B6-2CD96712D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765379" cy="3880773"/>
          </a:xfrm>
        </p:spPr>
        <p:txBody>
          <a:bodyPr>
            <a:normAutofit/>
          </a:bodyPr>
          <a:lstStyle/>
          <a:p>
            <a:r>
              <a:rPr lang="tr-TR" dirty="0" err="1"/>
              <a:t>Pelvik</a:t>
            </a:r>
            <a:r>
              <a:rPr lang="tr-TR" dirty="0"/>
              <a:t> MR </a:t>
            </a:r>
          </a:p>
          <a:p>
            <a:pPr lvl="1"/>
            <a:r>
              <a:rPr lang="tr-TR" sz="1800" dirty="0"/>
              <a:t>Tümör çapı, </a:t>
            </a:r>
            <a:r>
              <a:rPr lang="tr-TR" sz="1800" dirty="0" err="1"/>
              <a:t>vajen</a:t>
            </a:r>
            <a:r>
              <a:rPr lang="tr-TR" sz="1800" dirty="0"/>
              <a:t> ve </a:t>
            </a:r>
            <a:r>
              <a:rPr lang="tr-TR" sz="1800" dirty="0" err="1"/>
              <a:t>korpusa</a:t>
            </a:r>
            <a:r>
              <a:rPr lang="tr-TR" sz="1800" dirty="0"/>
              <a:t> uzanım, </a:t>
            </a:r>
            <a:r>
              <a:rPr lang="tr-TR" sz="1800" dirty="0" err="1"/>
              <a:t>parametrial</a:t>
            </a:r>
            <a:r>
              <a:rPr lang="tr-TR" sz="1800" dirty="0"/>
              <a:t> tutulum</a:t>
            </a:r>
          </a:p>
          <a:p>
            <a:pPr lvl="1"/>
            <a:r>
              <a:rPr lang="tr-TR" sz="1800" dirty="0"/>
              <a:t>Lokal </a:t>
            </a:r>
            <a:r>
              <a:rPr lang="tr-TR" sz="1800" dirty="0" err="1"/>
              <a:t>evreleme</a:t>
            </a:r>
            <a:endParaRPr lang="tr-TR" sz="1800" dirty="0"/>
          </a:p>
          <a:p>
            <a:r>
              <a:rPr lang="tr-TR" dirty="0"/>
              <a:t>PET/BT</a:t>
            </a:r>
          </a:p>
          <a:p>
            <a:pPr lvl="1"/>
            <a:r>
              <a:rPr lang="tr-TR" sz="1800" dirty="0"/>
              <a:t>Sistemik </a:t>
            </a:r>
            <a:r>
              <a:rPr lang="tr-TR" sz="1800" dirty="0" err="1"/>
              <a:t>evreleme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330401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C9108D43-D86B-4773-B950-63467007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501" y="3101010"/>
            <a:ext cx="1747814" cy="1320800"/>
          </a:xfrm>
        </p:spPr>
        <p:txBody>
          <a:bodyPr/>
          <a:lstStyle/>
          <a:p>
            <a:r>
              <a:rPr lang="tr-TR" dirty="0"/>
              <a:t>Tedavi </a:t>
            </a:r>
          </a:p>
        </p:txBody>
      </p:sp>
    </p:spTree>
    <p:extLst>
      <p:ext uri="{BB962C8B-B14F-4D97-AF65-F5344CB8AC3E}">
        <p14:creationId xmlns:p14="http://schemas.microsoft.com/office/powerpoint/2010/main" val="52567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A97F7261-8283-47E5-B3AF-76C920F96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494E5529-2DF3-43DB-A51B-75B707AAA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55" y="463828"/>
            <a:ext cx="5503350" cy="6024996"/>
          </a:xfrm>
        </p:spPr>
      </p:pic>
    </p:spTree>
    <p:extLst>
      <p:ext uri="{BB962C8B-B14F-4D97-AF65-F5344CB8AC3E}">
        <p14:creationId xmlns:p14="http://schemas.microsoft.com/office/powerpoint/2010/main" val="174788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DB2E8893-9FDA-4F2D-A32E-6A09FB806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145" y="536118"/>
            <a:ext cx="8596668" cy="13208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FEADEBA8-4FB2-4837-8590-058E992C3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6145" y="3709600"/>
            <a:ext cx="4365903" cy="4143864"/>
          </a:xfrm>
        </p:spPr>
        <p:txBody>
          <a:bodyPr>
            <a:normAutofit/>
          </a:bodyPr>
          <a:lstStyle/>
          <a:p>
            <a:r>
              <a:rPr lang="tr-TR" dirty="0" err="1"/>
              <a:t>Rose</a:t>
            </a:r>
            <a:r>
              <a:rPr lang="tr-TR" dirty="0"/>
              <a:t> ve </a:t>
            </a:r>
            <a:r>
              <a:rPr lang="tr-TR" dirty="0" err="1"/>
              <a:t>Bundy</a:t>
            </a:r>
            <a:endParaRPr lang="tr-TR" dirty="0"/>
          </a:p>
          <a:p>
            <a:r>
              <a:rPr lang="tr-TR" dirty="0" err="1"/>
              <a:t>Sisplatin</a:t>
            </a:r>
            <a:r>
              <a:rPr lang="tr-TR" dirty="0"/>
              <a:t> bazlı eş zamanlı KRT</a:t>
            </a:r>
          </a:p>
          <a:p>
            <a:r>
              <a:rPr lang="tr-TR" dirty="0"/>
              <a:t>Sadece RT veya RT ile eş zamanlı </a:t>
            </a:r>
            <a:r>
              <a:rPr lang="tr-TR" dirty="0" err="1"/>
              <a:t>hidroksiüre</a:t>
            </a:r>
            <a:r>
              <a:rPr lang="tr-TR" dirty="0"/>
              <a:t>, 5-FU</a:t>
            </a:r>
          </a:p>
          <a:p>
            <a:r>
              <a:rPr lang="tr-TR" dirty="0"/>
              <a:t>Kümülatif ve istatiksel olarak ölüm riskinde %36 azalma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İçerik Yer Tutucusu 4">
            <a:extLst>
              <a:ext uri="{FF2B5EF4-FFF2-40B4-BE49-F238E27FC236}">
                <a16:creationId xmlns="" xmlns:a16="http://schemas.microsoft.com/office/drawing/2014/main" id="{7998A6D8-38EF-4EF1-8313-121124C64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68" y="689820"/>
            <a:ext cx="6212564" cy="2825187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1A11CBD9-389D-4EA4-ACD3-1AE2D5721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88" y="3668658"/>
            <a:ext cx="4851870" cy="318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9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3F6A79F9-561E-4405-A7E6-FBA352310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70" y="1877392"/>
            <a:ext cx="8596668" cy="3880773"/>
          </a:xfrm>
        </p:spPr>
        <p:txBody>
          <a:bodyPr/>
          <a:lstStyle/>
          <a:p>
            <a:r>
              <a:rPr lang="tr-TR" dirty="0"/>
              <a:t>Radyoterapi </a:t>
            </a:r>
          </a:p>
          <a:p>
            <a:endParaRPr lang="tr-TR" dirty="0"/>
          </a:p>
          <a:p>
            <a:pPr lvl="1"/>
            <a:r>
              <a:rPr lang="tr-TR" sz="1800" dirty="0"/>
              <a:t>RT ile eş zamanlı kemoterapinin rolü</a:t>
            </a:r>
          </a:p>
          <a:p>
            <a:pPr lvl="1"/>
            <a:r>
              <a:rPr lang="tr-TR" sz="1800" dirty="0"/>
              <a:t>EBRT ile kombine </a:t>
            </a:r>
            <a:r>
              <a:rPr lang="tr-TR" sz="1800" dirty="0" err="1"/>
              <a:t>brakiterapi</a:t>
            </a:r>
            <a:r>
              <a:rPr lang="tr-TR" sz="1800" dirty="0"/>
              <a:t> uygulaması ve zamanlaması</a:t>
            </a:r>
          </a:p>
          <a:p>
            <a:pPr lvl="1"/>
            <a:r>
              <a:rPr lang="tr-TR" sz="1800" dirty="0"/>
              <a:t>Total doz ve radyoterapi süresi</a:t>
            </a:r>
          </a:p>
          <a:p>
            <a:pPr lvl="1"/>
            <a:r>
              <a:rPr lang="tr-TR" sz="1800" dirty="0" err="1"/>
              <a:t>Elektif</a:t>
            </a:r>
            <a:r>
              <a:rPr lang="tr-TR" sz="1800" dirty="0"/>
              <a:t> </a:t>
            </a:r>
            <a:r>
              <a:rPr lang="tr-TR" sz="1800" dirty="0" err="1"/>
              <a:t>nodal</a:t>
            </a:r>
            <a:r>
              <a:rPr lang="tr-TR" sz="1800" dirty="0"/>
              <a:t> volüm</a:t>
            </a:r>
          </a:p>
          <a:p>
            <a:pPr lvl="1"/>
            <a:endParaRPr lang="tr-TR" dirty="0"/>
          </a:p>
          <a:p>
            <a:pPr lvl="1"/>
            <a:endParaRPr lang="tr-TR" dirty="0"/>
          </a:p>
          <a:p>
            <a:pPr lvl="1"/>
            <a:endParaRPr lang="tr-TR" dirty="0"/>
          </a:p>
        </p:txBody>
      </p:sp>
      <p:sp>
        <p:nvSpPr>
          <p:cNvPr id="5" name="Başlık 4">
            <a:extLst>
              <a:ext uri="{FF2B5EF4-FFF2-40B4-BE49-F238E27FC236}">
                <a16:creationId xmlns="" xmlns:a16="http://schemas.microsoft.com/office/drawing/2014/main" id="{BD43577E-F480-4AD6-A62C-5AFFD2235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Sağ Ayraç 7">
            <a:extLst>
              <a:ext uri="{FF2B5EF4-FFF2-40B4-BE49-F238E27FC236}">
                <a16:creationId xmlns="" xmlns:a16="http://schemas.microsoft.com/office/drawing/2014/main" id="{1E876EC3-CBF1-40E7-8D71-3C53CA1E2DEB}"/>
              </a:ext>
            </a:extLst>
          </p:cNvPr>
          <p:cNvSpPr/>
          <p:nvPr/>
        </p:nvSpPr>
        <p:spPr>
          <a:xfrm>
            <a:off x="6970649" y="2691343"/>
            <a:ext cx="304794" cy="157585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A05D52DB-6EB6-4A4F-B02C-597D290B907B}"/>
              </a:ext>
            </a:extLst>
          </p:cNvPr>
          <p:cNvSpPr txBox="1"/>
          <p:nvPr/>
        </p:nvSpPr>
        <p:spPr>
          <a:xfrm>
            <a:off x="7275443" y="3017606"/>
            <a:ext cx="26821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Tümör risk faktörleri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Hastanın performansı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Komplikasyon riski </a:t>
            </a:r>
          </a:p>
        </p:txBody>
      </p:sp>
    </p:spTree>
    <p:extLst>
      <p:ext uri="{BB962C8B-B14F-4D97-AF65-F5344CB8AC3E}">
        <p14:creationId xmlns:p14="http://schemas.microsoft.com/office/powerpoint/2010/main" val="413030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9D79FCA8-45AB-4F82-91DD-03512648F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Sunum akışı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FB69581F-1758-4D65-872A-88614E839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Giriş </a:t>
            </a:r>
          </a:p>
          <a:p>
            <a:r>
              <a:rPr lang="tr-TR" dirty="0"/>
              <a:t>Epidemiyoloji ve </a:t>
            </a:r>
            <a:r>
              <a:rPr lang="tr-TR" dirty="0" err="1"/>
              <a:t>etyoloji</a:t>
            </a:r>
            <a:endParaRPr lang="tr-TR" dirty="0"/>
          </a:p>
          <a:p>
            <a:r>
              <a:rPr lang="tr-TR" dirty="0"/>
              <a:t>Önleme ve erken tanı</a:t>
            </a:r>
          </a:p>
          <a:p>
            <a:r>
              <a:rPr lang="tr-TR" dirty="0"/>
              <a:t>Patoloji ve yayılım yolları</a:t>
            </a:r>
          </a:p>
          <a:p>
            <a:r>
              <a:rPr lang="tr-TR" dirty="0"/>
              <a:t>Hastanın değerlendirilmesi ve </a:t>
            </a:r>
            <a:r>
              <a:rPr lang="tr-TR" dirty="0" err="1"/>
              <a:t>evreleme</a:t>
            </a:r>
            <a:endParaRPr lang="tr-TR" dirty="0"/>
          </a:p>
          <a:p>
            <a:r>
              <a:rPr lang="tr-TR" dirty="0"/>
              <a:t>Tedavi </a:t>
            </a:r>
          </a:p>
        </p:txBody>
      </p:sp>
    </p:spTree>
    <p:extLst>
      <p:ext uri="{BB962C8B-B14F-4D97-AF65-F5344CB8AC3E}">
        <p14:creationId xmlns:p14="http://schemas.microsoft.com/office/powerpoint/2010/main" val="147815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93E0C94D-FCBF-41CF-AB44-734E4B400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5697F4E7-93AA-4591-88E0-1EB985B97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065" y="1193902"/>
            <a:ext cx="9952051" cy="5398814"/>
          </a:xfrm>
        </p:spPr>
        <p:txBody>
          <a:bodyPr/>
          <a:lstStyle/>
          <a:p>
            <a:r>
              <a:rPr lang="tr-TR" dirty="0"/>
              <a:t>Hedef hacimler </a:t>
            </a:r>
          </a:p>
          <a:p>
            <a:pPr lvl="1"/>
            <a:r>
              <a:rPr lang="tr-TR" sz="1800" dirty="0" err="1"/>
              <a:t>Gross</a:t>
            </a:r>
            <a:r>
              <a:rPr lang="tr-TR" sz="1800" dirty="0"/>
              <a:t> tümör</a:t>
            </a:r>
          </a:p>
          <a:p>
            <a:pPr lvl="1"/>
            <a:r>
              <a:rPr lang="tr-TR" sz="1800" dirty="0" err="1"/>
              <a:t>Parametrium</a:t>
            </a:r>
            <a:endParaRPr lang="tr-TR" sz="1800" dirty="0"/>
          </a:p>
          <a:p>
            <a:pPr lvl="1"/>
            <a:r>
              <a:rPr lang="tr-TR" sz="1800" dirty="0" err="1"/>
              <a:t>Uterosakral</a:t>
            </a:r>
            <a:r>
              <a:rPr lang="tr-TR" sz="1800" dirty="0"/>
              <a:t> </a:t>
            </a:r>
            <a:r>
              <a:rPr lang="tr-TR" sz="1800" dirty="0" err="1"/>
              <a:t>ligament</a:t>
            </a:r>
            <a:endParaRPr lang="tr-TR" sz="1800" dirty="0"/>
          </a:p>
          <a:p>
            <a:pPr lvl="1"/>
            <a:r>
              <a:rPr lang="tr-TR" sz="1800" dirty="0"/>
              <a:t>Vajinal uzanım</a:t>
            </a:r>
          </a:p>
          <a:p>
            <a:pPr lvl="1"/>
            <a:endParaRPr lang="tr-TR" sz="1800" dirty="0"/>
          </a:p>
          <a:p>
            <a:pPr lvl="1"/>
            <a:r>
              <a:rPr lang="tr-TR" sz="1800" dirty="0"/>
              <a:t>Lenf </a:t>
            </a:r>
            <a:r>
              <a:rPr lang="tr-TR" sz="1800" dirty="0" err="1"/>
              <a:t>nodu</a:t>
            </a:r>
            <a:r>
              <a:rPr lang="tr-TR" sz="1800" dirty="0"/>
              <a:t> negatif           </a:t>
            </a:r>
            <a:r>
              <a:rPr lang="tr-TR" sz="1800" dirty="0" err="1"/>
              <a:t>external</a:t>
            </a:r>
            <a:r>
              <a:rPr lang="tr-TR" sz="1800" dirty="0"/>
              <a:t> </a:t>
            </a:r>
            <a:r>
              <a:rPr lang="tr-TR" sz="1800" dirty="0" err="1"/>
              <a:t>iliac</a:t>
            </a:r>
            <a:r>
              <a:rPr lang="tr-TR" sz="1800" dirty="0"/>
              <a:t>, </a:t>
            </a:r>
            <a:r>
              <a:rPr lang="tr-TR" sz="1800" dirty="0" err="1"/>
              <a:t>internal</a:t>
            </a:r>
            <a:r>
              <a:rPr lang="tr-TR" sz="1800" dirty="0"/>
              <a:t> </a:t>
            </a:r>
            <a:r>
              <a:rPr lang="tr-TR" sz="1800" dirty="0" err="1"/>
              <a:t>iliac</a:t>
            </a:r>
            <a:r>
              <a:rPr lang="tr-TR" sz="1800" dirty="0"/>
              <a:t>, </a:t>
            </a:r>
            <a:r>
              <a:rPr lang="tr-TR" sz="1800" dirty="0" err="1"/>
              <a:t>obturator</a:t>
            </a:r>
            <a:r>
              <a:rPr lang="tr-TR" sz="1800" dirty="0"/>
              <a:t>, </a:t>
            </a:r>
            <a:r>
              <a:rPr lang="tr-TR" sz="1800" dirty="0" err="1"/>
              <a:t>presacral</a:t>
            </a:r>
            <a:r>
              <a:rPr lang="tr-TR" sz="1800" dirty="0"/>
              <a:t> lenf </a:t>
            </a:r>
            <a:r>
              <a:rPr lang="tr-TR" sz="1800" dirty="0" err="1"/>
              <a:t>nodları</a:t>
            </a:r>
            <a:endParaRPr lang="tr-TR" sz="1800" dirty="0"/>
          </a:p>
          <a:p>
            <a:pPr lvl="1"/>
            <a:r>
              <a:rPr lang="tr-TR" sz="1800" dirty="0" err="1"/>
              <a:t>Pelvik</a:t>
            </a:r>
            <a:r>
              <a:rPr lang="tr-TR" sz="1800" dirty="0"/>
              <a:t> lenf </a:t>
            </a:r>
            <a:r>
              <a:rPr lang="tr-TR" sz="1800" dirty="0" err="1"/>
              <a:t>nodu</a:t>
            </a:r>
            <a:r>
              <a:rPr lang="tr-TR" sz="1800" dirty="0"/>
              <a:t> pozitif, </a:t>
            </a:r>
            <a:r>
              <a:rPr lang="tr-TR" sz="1800" dirty="0" err="1"/>
              <a:t>bulky</a:t>
            </a:r>
            <a:r>
              <a:rPr lang="tr-TR" sz="1800" dirty="0"/>
              <a:t> hastalık          </a:t>
            </a:r>
            <a:r>
              <a:rPr lang="tr-TR" sz="1800" dirty="0" err="1"/>
              <a:t>common</a:t>
            </a:r>
            <a:r>
              <a:rPr lang="tr-TR" sz="1800" dirty="0"/>
              <a:t> </a:t>
            </a:r>
            <a:r>
              <a:rPr lang="tr-TR" sz="1800" dirty="0" err="1"/>
              <a:t>iliac</a:t>
            </a:r>
            <a:r>
              <a:rPr lang="tr-TR" sz="1800" dirty="0"/>
              <a:t> lenf </a:t>
            </a:r>
            <a:r>
              <a:rPr lang="tr-TR" sz="1800" dirty="0" err="1"/>
              <a:t>nodları</a:t>
            </a:r>
            <a:endParaRPr lang="tr-TR" sz="1800" dirty="0"/>
          </a:p>
          <a:p>
            <a:pPr lvl="1"/>
            <a:r>
              <a:rPr lang="tr-TR" sz="1800" dirty="0" err="1"/>
              <a:t>Common</a:t>
            </a:r>
            <a:r>
              <a:rPr lang="tr-TR" sz="1800" dirty="0"/>
              <a:t> </a:t>
            </a:r>
            <a:r>
              <a:rPr lang="tr-TR" sz="1800" dirty="0" err="1"/>
              <a:t>iliac</a:t>
            </a:r>
            <a:r>
              <a:rPr lang="tr-TR" sz="1800" dirty="0"/>
              <a:t> ve/veya </a:t>
            </a:r>
            <a:r>
              <a:rPr lang="tr-TR" sz="1800" dirty="0" err="1"/>
              <a:t>paraaortic</a:t>
            </a:r>
            <a:r>
              <a:rPr lang="tr-TR" sz="1800" dirty="0"/>
              <a:t>           </a:t>
            </a:r>
            <a:r>
              <a:rPr lang="tr-TR" sz="1800" dirty="0" err="1"/>
              <a:t>paraaortic</a:t>
            </a:r>
            <a:r>
              <a:rPr lang="tr-TR" sz="1800" dirty="0"/>
              <a:t> lenf </a:t>
            </a:r>
            <a:r>
              <a:rPr lang="tr-TR" sz="1800" dirty="0" err="1"/>
              <a:t>nodları</a:t>
            </a:r>
            <a:endParaRPr lang="tr-TR" sz="1800" dirty="0"/>
          </a:p>
          <a:p>
            <a:pPr lvl="1"/>
            <a:r>
              <a:rPr lang="tr-TR" sz="1800" dirty="0"/>
              <a:t>Alt 1/3 </a:t>
            </a:r>
            <a:r>
              <a:rPr lang="tr-TR" sz="1800" dirty="0" err="1"/>
              <a:t>vajen</a:t>
            </a:r>
            <a:r>
              <a:rPr lang="tr-TR" sz="1800" dirty="0"/>
              <a:t> tutulumu         </a:t>
            </a:r>
            <a:r>
              <a:rPr lang="tr-TR" sz="1800" dirty="0" err="1"/>
              <a:t>bilateral</a:t>
            </a:r>
            <a:r>
              <a:rPr lang="tr-TR" sz="1800" dirty="0"/>
              <a:t> </a:t>
            </a:r>
            <a:r>
              <a:rPr lang="tr-TR" sz="1800" dirty="0" err="1"/>
              <a:t>inguinal</a:t>
            </a:r>
            <a:r>
              <a:rPr lang="tr-TR" sz="1800" dirty="0"/>
              <a:t> lenf </a:t>
            </a:r>
            <a:r>
              <a:rPr lang="tr-TR" sz="1800" dirty="0" err="1"/>
              <a:t>nodları</a:t>
            </a:r>
            <a:endParaRPr lang="tr-TR" sz="1800" dirty="0"/>
          </a:p>
          <a:p>
            <a:pPr lvl="1"/>
            <a:endParaRPr lang="tr-TR" dirty="0"/>
          </a:p>
          <a:p>
            <a:endParaRPr lang="tr-TR" dirty="0"/>
          </a:p>
        </p:txBody>
      </p:sp>
      <p:cxnSp>
        <p:nvCxnSpPr>
          <p:cNvPr id="4" name="Düz Ok Bağlayıcısı 3">
            <a:extLst>
              <a:ext uri="{FF2B5EF4-FFF2-40B4-BE49-F238E27FC236}">
                <a16:creationId xmlns="" xmlns:a16="http://schemas.microsoft.com/office/drawing/2014/main" id="{1F8F7C29-E56D-4342-AE62-099979D0D112}"/>
              </a:ext>
            </a:extLst>
          </p:cNvPr>
          <p:cNvCxnSpPr/>
          <p:nvPr/>
        </p:nvCxnSpPr>
        <p:spPr>
          <a:xfrm>
            <a:off x="3134649" y="3813706"/>
            <a:ext cx="3897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Düz Ok Bağlayıcısı 4">
            <a:extLst>
              <a:ext uri="{FF2B5EF4-FFF2-40B4-BE49-F238E27FC236}">
                <a16:creationId xmlns="" xmlns:a16="http://schemas.microsoft.com/office/drawing/2014/main" id="{7310E05F-F514-4D4D-A262-161D8310EA41}"/>
              </a:ext>
            </a:extLst>
          </p:cNvPr>
          <p:cNvCxnSpPr/>
          <p:nvPr/>
        </p:nvCxnSpPr>
        <p:spPr>
          <a:xfrm>
            <a:off x="5287324" y="4191006"/>
            <a:ext cx="3897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>
            <a:extLst>
              <a:ext uri="{FF2B5EF4-FFF2-40B4-BE49-F238E27FC236}">
                <a16:creationId xmlns="" xmlns:a16="http://schemas.microsoft.com/office/drawing/2014/main" id="{830FDCC1-9179-4819-A9B0-8DCDE22C8BE6}"/>
              </a:ext>
            </a:extLst>
          </p:cNvPr>
          <p:cNvCxnSpPr/>
          <p:nvPr/>
        </p:nvCxnSpPr>
        <p:spPr>
          <a:xfrm>
            <a:off x="4786899" y="4615254"/>
            <a:ext cx="3897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Ok Bağlayıcısı 6">
            <a:extLst>
              <a:ext uri="{FF2B5EF4-FFF2-40B4-BE49-F238E27FC236}">
                <a16:creationId xmlns="" xmlns:a16="http://schemas.microsoft.com/office/drawing/2014/main" id="{F800E92A-F36C-4978-8DFA-2B10C9CDF9D5}"/>
              </a:ext>
            </a:extLst>
          </p:cNvPr>
          <p:cNvCxnSpPr/>
          <p:nvPr/>
        </p:nvCxnSpPr>
        <p:spPr>
          <a:xfrm>
            <a:off x="3654058" y="5019476"/>
            <a:ext cx="3897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39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D6943D8C-B6AF-46AC-B9B6-5F2B678BA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E0A1B5CA-B8A3-4F0A-B282-30C0D63E2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826430" cy="3880773"/>
          </a:xfrm>
        </p:spPr>
        <p:txBody>
          <a:bodyPr>
            <a:normAutofit/>
          </a:bodyPr>
          <a:lstStyle/>
          <a:p>
            <a:r>
              <a:rPr lang="tr-TR" dirty="0"/>
              <a:t>Radyoterapi Dozu ve Süresi</a:t>
            </a:r>
          </a:p>
          <a:p>
            <a:pPr lvl="1"/>
            <a:endParaRPr lang="tr-TR" sz="1800" dirty="0"/>
          </a:p>
          <a:p>
            <a:pPr lvl="1"/>
            <a:r>
              <a:rPr lang="tr-TR" sz="1800" dirty="0"/>
              <a:t>45 </a:t>
            </a:r>
            <a:r>
              <a:rPr lang="tr-TR" sz="1800" dirty="0" err="1"/>
              <a:t>Gy</a:t>
            </a:r>
            <a:r>
              <a:rPr lang="tr-TR" sz="1800" dirty="0"/>
              <a:t> (1,8-2 </a:t>
            </a:r>
            <a:r>
              <a:rPr lang="tr-TR" sz="1800" dirty="0" err="1"/>
              <a:t>Gy</a:t>
            </a:r>
            <a:r>
              <a:rPr lang="tr-TR" sz="1800" dirty="0"/>
              <a:t>/</a:t>
            </a:r>
            <a:r>
              <a:rPr lang="tr-TR" sz="1800" dirty="0" err="1"/>
              <a:t>fr</a:t>
            </a:r>
            <a:r>
              <a:rPr lang="tr-TR" sz="1800" dirty="0"/>
              <a:t>) EBRT ile birlikte A noktasına 80-85 </a:t>
            </a:r>
            <a:r>
              <a:rPr lang="tr-TR" sz="1800" dirty="0" err="1"/>
              <a:t>Gy</a:t>
            </a:r>
            <a:r>
              <a:rPr lang="tr-TR" sz="1800" dirty="0"/>
              <a:t> (IB2-IVA) </a:t>
            </a:r>
          </a:p>
          <a:p>
            <a:pPr lvl="1"/>
            <a:r>
              <a:rPr lang="tr-TR" sz="1800" dirty="0"/>
              <a:t>75-80 </a:t>
            </a:r>
            <a:r>
              <a:rPr lang="tr-TR" sz="1800" dirty="0" err="1"/>
              <a:t>Gy</a:t>
            </a:r>
            <a:r>
              <a:rPr lang="tr-TR" sz="1800" dirty="0"/>
              <a:t> (IA-1B1)</a:t>
            </a:r>
          </a:p>
          <a:p>
            <a:pPr lvl="1"/>
            <a:r>
              <a:rPr lang="tr-TR" sz="1800" dirty="0" err="1"/>
              <a:t>Parametrial</a:t>
            </a:r>
            <a:r>
              <a:rPr lang="tr-TR" sz="1800" dirty="0"/>
              <a:t> tutulum-</a:t>
            </a:r>
            <a:r>
              <a:rPr lang="tr-TR" sz="1800" dirty="0" err="1"/>
              <a:t>pelvik</a:t>
            </a:r>
            <a:r>
              <a:rPr lang="tr-TR" sz="1800" dirty="0"/>
              <a:t> </a:t>
            </a:r>
            <a:r>
              <a:rPr lang="tr-TR" sz="1800" dirty="0" err="1"/>
              <a:t>nodal</a:t>
            </a:r>
            <a:r>
              <a:rPr lang="tr-TR" sz="1800" dirty="0"/>
              <a:t> hastalık varlığında EBRT </a:t>
            </a:r>
            <a:r>
              <a:rPr lang="tr-TR" sz="1800" dirty="0" err="1"/>
              <a:t>boost</a:t>
            </a:r>
            <a:r>
              <a:rPr lang="tr-TR" sz="1800" dirty="0"/>
              <a:t> ile 55-65 </a:t>
            </a:r>
            <a:r>
              <a:rPr lang="tr-TR" sz="1800" dirty="0" err="1"/>
              <a:t>Gy</a:t>
            </a:r>
            <a:endParaRPr lang="tr-TR" sz="1800" dirty="0"/>
          </a:p>
          <a:p>
            <a:pPr lvl="1"/>
            <a:endParaRPr lang="tr-TR" sz="1800" dirty="0"/>
          </a:p>
          <a:p>
            <a:pPr marL="457200" lvl="1" indent="0">
              <a:buNone/>
            </a:pPr>
            <a:endParaRPr lang="tr-TR" sz="1800" dirty="0"/>
          </a:p>
          <a:p>
            <a:pPr lvl="1"/>
            <a:endParaRPr lang="tr-TR" sz="1800" dirty="0"/>
          </a:p>
          <a:p>
            <a:pPr lvl="1"/>
            <a:endParaRPr lang="tr-TR" dirty="0"/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590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9BF3EF1F-A373-41E0-87A2-FD2BECCE0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2">
            <a:extLst>
              <a:ext uri="{FF2B5EF4-FFF2-40B4-BE49-F238E27FC236}">
                <a16:creationId xmlns="" xmlns:a16="http://schemas.microsoft.com/office/drawing/2014/main" id="{FD1A6081-3AF5-4674-B01E-A49CED8AB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2160588"/>
            <a:ext cx="8596312" cy="3881437"/>
          </a:xfrm>
        </p:spPr>
        <p:txBody>
          <a:bodyPr/>
          <a:lstStyle/>
          <a:p>
            <a:pPr lvl="1"/>
            <a:r>
              <a:rPr lang="tr-TR" sz="1800" dirty="0" err="1"/>
              <a:t>Rektal</a:t>
            </a:r>
            <a:r>
              <a:rPr lang="tr-TR" sz="1800" dirty="0"/>
              <a:t> D2cc &lt; 70 </a:t>
            </a:r>
            <a:r>
              <a:rPr lang="tr-TR" sz="1800" dirty="0" err="1"/>
              <a:t>Gy</a:t>
            </a:r>
            <a:endParaRPr lang="tr-TR" sz="1800" dirty="0"/>
          </a:p>
          <a:p>
            <a:pPr lvl="1"/>
            <a:r>
              <a:rPr lang="tr-TR" sz="1800" dirty="0"/>
              <a:t>Sigmoid D2cc &lt; 75 </a:t>
            </a:r>
            <a:r>
              <a:rPr lang="tr-TR" sz="1800" dirty="0" err="1"/>
              <a:t>Gy</a:t>
            </a:r>
            <a:endParaRPr lang="tr-TR" sz="1800" dirty="0"/>
          </a:p>
          <a:p>
            <a:pPr lvl="1"/>
            <a:r>
              <a:rPr lang="tr-TR" sz="1800" dirty="0"/>
              <a:t>Mesane D2cc &lt; 80-100 </a:t>
            </a:r>
            <a:r>
              <a:rPr lang="tr-TR" sz="1800" dirty="0" err="1"/>
              <a:t>Gy</a:t>
            </a:r>
            <a:endParaRPr lang="tr-TR" sz="1800" dirty="0"/>
          </a:p>
          <a:p>
            <a:pPr lvl="1"/>
            <a:r>
              <a:rPr lang="tr-TR" sz="1800" dirty="0"/>
              <a:t>İnce Bağırsak D2cc &lt; 65 </a:t>
            </a:r>
            <a:r>
              <a:rPr lang="tr-TR" sz="1800" dirty="0" err="1"/>
              <a:t>Gy</a:t>
            </a:r>
            <a:endParaRPr lang="tr-TR" sz="1800" dirty="0"/>
          </a:p>
          <a:p>
            <a:pPr lvl="1"/>
            <a:endParaRPr lang="tr-TR" sz="1800" dirty="0"/>
          </a:p>
          <a:p>
            <a:pPr lvl="1"/>
            <a:r>
              <a:rPr lang="tr-TR" sz="1800" dirty="0"/>
              <a:t>CTV D90 ya da Point A dozu </a:t>
            </a:r>
            <a:r>
              <a:rPr lang="tr-TR" sz="1800" dirty="0" smtClean="0"/>
              <a:t> </a:t>
            </a:r>
            <a:r>
              <a:rPr lang="tr-TR" sz="1800" dirty="0"/>
              <a:t>85-90 </a:t>
            </a:r>
            <a:r>
              <a:rPr lang="tr-TR" sz="1800" dirty="0" err="1" smtClean="0"/>
              <a:t>Gy</a:t>
            </a:r>
            <a:endParaRPr lang="tr-TR" sz="1800" dirty="0"/>
          </a:p>
          <a:p>
            <a:pPr lvl="1"/>
            <a:r>
              <a:rPr lang="tr-TR" sz="1800" dirty="0" err="1"/>
              <a:t>Adjuvan</a:t>
            </a:r>
            <a:r>
              <a:rPr lang="tr-TR" sz="1800" dirty="0"/>
              <a:t> RT (</a:t>
            </a:r>
            <a:r>
              <a:rPr lang="tr-TR" sz="1800" dirty="0" err="1"/>
              <a:t>rezidü</a:t>
            </a:r>
            <a:r>
              <a:rPr lang="tr-TR" sz="1800" dirty="0"/>
              <a:t> yok ise)  </a:t>
            </a:r>
            <a:r>
              <a:rPr lang="tr-TR" sz="1800" dirty="0" smtClean="0"/>
              <a:t>45-50 </a:t>
            </a:r>
            <a:r>
              <a:rPr lang="tr-TR" sz="1800" dirty="0" err="1" smtClean="0"/>
              <a:t>Gy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000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C0AC55DB-8FD6-4075-9E0B-1C56A2F74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732539B5-17EF-43E6-AEE2-0CBFFD7AC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77584"/>
            <a:ext cx="8596668" cy="3880773"/>
          </a:xfrm>
        </p:spPr>
        <p:txBody>
          <a:bodyPr/>
          <a:lstStyle/>
          <a:p>
            <a:r>
              <a:rPr lang="tr-TR" dirty="0"/>
              <a:t>Tedavi süresinin &gt; 7-8 hafta         </a:t>
            </a:r>
            <a:r>
              <a:rPr lang="tr-TR" dirty="0" err="1"/>
              <a:t>pelvik</a:t>
            </a:r>
            <a:r>
              <a:rPr lang="tr-TR" dirty="0"/>
              <a:t> kontrol % 0.5-1 / gün  </a:t>
            </a:r>
          </a:p>
        </p:txBody>
      </p:sp>
      <p:cxnSp>
        <p:nvCxnSpPr>
          <p:cNvPr id="4" name="Düz Ok Bağlayıcısı 3">
            <a:extLst>
              <a:ext uri="{FF2B5EF4-FFF2-40B4-BE49-F238E27FC236}">
                <a16:creationId xmlns="" xmlns:a16="http://schemas.microsoft.com/office/drawing/2014/main" id="{87817535-E7AF-49AE-BD28-96469FAF329E}"/>
              </a:ext>
            </a:extLst>
          </p:cNvPr>
          <p:cNvCxnSpPr/>
          <p:nvPr/>
        </p:nvCxnSpPr>
        <p:spPr>
          <a:xfrm>
            <a:off x="4022631" y="2378172"/>
            <a:ext cx="3897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>
            <a:extLst>
              <a:ext uri="{FF2B5EF4-FFF2-40B4-BE49-F238E27FC236}">
                <a16:creationId xmlns="" xmlns:a16="http://schemas.microsoft.com/office/drawing/2014/main" id="{0859B78F-9BC5-4E1F-A0F8-6170277AD825}"/>
              </a:ext>
            </a:extLst>
          </p:cNvPr>
          <p:cNvCxnSpPr>
            <a:cxnSpLocks/>
          </p:cNvCxnSpPr>
          <p:nvPr/>
        </p:nvCxnSpPr>
        <p:spPr>
          <a:xfrm>
            <a:off x="7555043" y="2190569"/>
            <a:ext cx="0" cy="312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16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C32166C3-B489-4C01-9459-B524D4A34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7079" y="1488613"/>
            <a:ext cx="8596668" cy="3880773"/>
          </a:xfrm>
        </p:spPr>
        <p:txBody>
          <a:bodyPr/>
          <a:lstStyle/>
          <a:p>
            <a:r>
              <a:rPr lang="tr-TR" dirty="0" err="1"/>
              <a:t>Brakiterapi</a:t>
            </a:r>
            <a:r>
              <a:rPr lang="tr-TR" dirty="0"/>
              <a:t> + EBRT</a:t>
            </a:r>
          </a:p>
          <a:p>
            <a:pPr lvl="1"/>
            <a:endParaRPr lang="tr-TR" sz="1800" dirty="0"/>
          </a:p>
          <a:p>
            <a:pPr lvl="1"/>
            <a:r>
              <a:rPr lang="tr-TR" sz="1800" dirty="0" err="1"/>
              <a:t>İntakt</a:t>
            </a:r>
            <a:r>
              <a:rPr lang="tr-TR" sz="1800" dirty="0"/>
              <a:t> </a:t>
            </a:r>
            <a:r>
              <a:rPr lang="tr-TR" sz="1800" dirty="0" err="1"/>
              <a:t>serviks</a:t>
            </a:r>
            <a:r>
              <a:rPr lang="tr-TR" sz="1800" dirty="0"/>
              <a:t> kanserinde </a:t>
            </a:r>
            <a:r>
              <a:rPr lang="tr-TR" sz="1800" dirty="0" err="1"/>
              <a:t>brakiterapinin</a:t>
            </a:r>
            <a:r>
              <a:rPr lang="tr-TR" sz="1800" dirty="0"/>
              <a:t> rolü</a:t>
            </a:r>
          </a:p>
          <a:p>
            <a:pPr lvl="1"/>
            <a:r>
              <a:rPr lang="tr-TR" sz="1800" dirty="0"/>
              <a:t>MDACC</a:t>
            </a:r>
          </a:p>
          <a:p>
            <a:pPr lvl="2"/>
            <a:r>
              <a:rPr lang="tr-TR" sz="1800" dirty="0"/>
              <a:t>Evre IIIB 1007 hasta </a:t>
            </a:r>
          </a:p>
          <a:p>
            <a:pPr lvl="2"/>
            <a:r>
              <a:rPr lang="tr-TR" sz="1800" dirty="0"/>
              <a:t>DSS        </a:t>
            </a:r>
            <a:r>
              <a:rPr lang="tr-TR" sz="1800" dirty="0" err="1"/>
              <a:t>EBRT+brakiterapi</a:t>
            </a:r>
            <a:r>
              <a:rPr lang="tr-TR" sz="1800" dirty="0"/>
              <a:t> %43 - EBRT %21</a:t>
            </a:r>
          </a:p>
          <a:p>
            <a:pPr lvl="2"/>
            <a:r>
              <a:rPr lang="tr-TR" sz="1800" dirty="0"/>
              <a:t>Majör komplikasyon oranları EBRT ile verilen </a:t>
            </a:r>
            <a:r>
              <a:rPr lang="tr-TR" sz="1800" dirty="0" err="1"/>
              <a:t>pelvik</a:t>
            </a:r>
            <a:r>
              <a:rPr lang="tr-TR" sz="1800" dirty="0"/>
              <a:t> tedavi ile </a:t>
            </a:r>
            <a:r>
              <a:rPr lang="tr-TR" sz="1800" dirty="0" err="1"/>
              <a:t>korele</a:t>
            </a:r>
            <a:endParaRPr lang="tr-TR" sz="1800" dirty="0"/>
          </a:p>
          <a:p>
            <a:pPr lvl="2"/>
            <a:endParaRPr lang="tr-TR" sz="1800" dirty="0"/>
          </a:p>
          <a:p>
            <a:pPr lvl="2"/>
            <a:endParaRPr lang="tr-TR" dirty="0"/>
          </a:p>
          <a:p>
            <a:pPr lvl="1"/>
            <a:endParaRPr lang="tr-TR" dirty="0"/>
          </a:p>
          <a:p>
            <a:pPr lvl="1"/>
            <a:endParaRPr lang="tr-TR" dirty="0"/>
          </a:p>
          <a:p>
            <a:pPr lvl="1"/>
            <a:endParaRPr lang="tr-TR" dirty="0"/>
          </a:p>
        </p:txBody>
      </p:sp>
      <p:cxnSp>
        <p:nvCxnSpPr>
          <p:cNvPr id="5" name="Düz Ok Bağlayıcısı 4">
            <a:extLst>
              <a:ext uri="{FF2B5EF4-FFF2-40B4-BE49-F238E27FC236}">
                <a16:creationId xmlns="" xmlns:a16="http://schemas.microsoft.com/office/drawing/2014/main" id="{CE1A9DB3-5E3C-4AA7-BF03-4AA64770230E}"/>
              </a:ext>
            </a:extLst>
          </p:cNvPr>
          <p:cNvCxnSpPr/>
          <p:nvPr/>
        </p:nvCxnSpPr>
        <p:spPr>
          <a:xfrm>
            <a:off x="2743200" y="3672591"/>
            <a:ext cx="3897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11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B881E3D4-4B52-47E6-8A91-1815F1F16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DFFCE1CC-ED9B-4F92-BD02-B4935C19C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320" y="1550989"/>
            <a:ext cx="10579246" cy="4697411"/>
          </a:xfrm>
        </p:spPr>
        <p:txBody>
          <a:bodyPr>
            <a:normAutofit/>
          </a:bodyPr>
          <a:lstStyle/>
          <a:p>
            <a:r>
              <a:rPr lang="tr-TR" dirty="0" err="1"/>
              <a:t>Extended-Field</a:t>
            </a:r>
            <a:r>
              <a:rPr lang="tr-TR" dirty="0"/>
              <a:t> </a:t>
            </a:r>
            <a:r>
              <a:rPr lang="tr-TR" dirty="0" err="1"/>
              <a:t>Radiotherapy</a:t>
            </a:r>
            <a:endParaRPr lang="tr-TR" dirty="0"/>
          </a:p>
          <a:p>
            <a:endParaRPr lang="tr-TR" dirty="0"/>
          </a:p>
          <a:p>
            <a:pPr lvl="1"/>
            <a:r>
              <a:rPr lang="tr-TR" sz="1800" dirty="0"/>
              <a:t>EORTC </a:t>
            </a:r>
          </a:p>
          <a:p>
            <a:pPr lvl="2"/>
            <a:r>
              <a:rPr lang="tr-TR" sz="1800" dirty="0" err="1"/>
              <a:t>Paraaortik</a:t>
            </a:r>
            <a:r>
              <a:rPr lang="tr-TR" sz="1800" dirty="0"/>
              <a:t> lenf </a:t>
            </a:r>
            <a:r>
              <a:rPr lang="tr-TR" sz="1800" dirty="0" err="1"/>
              <a:t>nodu</a:t>
            </a:r>
            <a:r>
              <a:rPr lang="tr-TR" sz="1800" dirty="0"/>
              <a:t> metastazı olmayan hastalarda </a:t>
            </a:r>
            <a:r>
              <a:rPr lang="tr-TR" sz="1800" dirty="0" err="1"/>
              <a:t>profilaktik</a:t>
            </a:r>
            <a:r>
              <a:rPr lang="tr-TR" sz="1800" dirty="0"/>
              <a:t> </a:t>
            </a:r>
            <a:r>
              <a:rPr lang="tr-TR" sz="1800" dirty="0" err="1"/>
              <a:t>extended</a:t>
            </a:r>
            <a:r>
              <a:rPr lang="tr-TR" sz="1800" dirty="0"/>
              <a:t> </a:t>
            </a:r>
            <a:r>
              <a:rPr lang="tr-TR" sz="1800" dirty="0" err="1"/>
              <a:t>field</a:t>
            </a:r>
            <a:r>
              <a:rPr lang="tr-TR" sz="1800" dirty="0"/>
              <a:t> EBRT</a:t>
            </a:r>
          </a:p>
          <a:p>
            <a:pPr lvl="2"/>
            <a:r>
              <a:rPr lang="tr-TR" sz="1800" dirty="0"/>
              <a:t>Eş zamanlı kemoterapi kullanımından önce yürütülen çalışma</a:t>
            </a:r>
          </a:p>
          <a:p>
            <a:pPr lvl="2"/>
            <a:r>
              <a:rPr lang="tr-TR" sz="1800" dirty="0" err="1"/>
              <a:t>Randomize</a:t>
            </a:r>
            <a:r>
              <a:rPr lang="tr-TR" sz="1800" dirty="0"/>
              <a:t> hastalar lokal ileri </a:t>
            </a:r>
            <a:r>
              <a:rPr lang="tr-TR" sz="1800" dirty="0" err="1"/>
              <a:t>pelvik</a:t>
            </a:r>
            <a:r>
              <a:rPr lang="tr-TR" sz="1800" dirty="0"/>
              <a:t> hastalığa sahip ( </a:t>
            </a:r>
            <a:r>
              <a:rPr lang="tr-TR" sz="1800" dirty="0" err="1"/>
              <a:t>bulky</a:t>
            </a:r>
            <a:r>
              <a:rPr lang="tr-TR" sz="1800" dirty="0"/>
              <a:t> FIGO </a:t>
            </a:r>
            <a:r>
              <a:rPr lang="tr-TR" sz="1800" dirty="0" err="1"/>
              <a:t>stage</a:t>
            </a:r>
            <a:r>
              <a:rPr lang="tr-TR" sz="1800" dirty="0"/>
              <a:t> IIB, FIGO </a:t>
            </a:r>
            <a:r>
              <a:rPr lang="tr-TR" sz="1800" dirty="0" err="1"/>
              <a:t>stage</a:t>
            </a:r>
            <a:r>
              <a:rPr lang="tr-TR" sz="1800" dirty="0"/>
              <a:t> III, ya da biyopsi ile kanıtlanmış </a:t>
            </a:r>
            <a:r>
              <a:rPr lang="tr-TR" sz="1800" dirty="0" err="1"/>
              <a:t>pelvik</a:t>
            </a:r>
            <a:r>
              <a:rPr lang="tr-TR" sz="1800" dirty="0"/>
              <a:t> lenf </a:t>
            </a:r>
            <a:r>
              <a:rPr lang="tr-TR" sz="1800" dirty="0" err="1"/>
              <a:t>nodu</a:t>
            </a:r>
            <a:r>
              <a:rPr lang="tr-TR" sz="1800" dirty="0"/>
              <a:t> metastazı)</a:t>
            </a:r>
          </a:p>
          <a:p>
            <a:pPr lvl="2"/>
            <a:r>
              <a:rPr lang="tr-TR" sz="1800" dirty="0"/>
              <a:t>DFS her iki kolda ilk 4 yılda farklı değil</a:t>
            </a:r>
          </a:p>
          <a:p>
            <a:pPr lvl="2"/>
            <a:r>
              <a:rPr lang="tr-TR" sz="1800" dirty="0" err="1"/>
              <a:t>Paraaortik</a:t>
            </a:r>
            <a:r>
              <a:rPr lang="tr-TR" sz="1800" dirty="0"/>
              <a:t> lenf </a:t>
            </a:r>
            <a:r>
              <a:rPr lang="tr-TR" sz="1800" dirty="0" err="1"/>
              <a:t>nodu</a:t>
            </a:r>
            <a:r>
              <a:rPr lang="tr-TR" sz="1800" dirty="0"/>
              <a:t> </a:t>
            </a:r>
            <a:r>
              <a:rPr lang="tr-TR" sz="1800" dirty="0" err="1"/>
              <a:t>relapsı</a:t>
            </a:r>
            <a:r>
              <a:rPr lang="tr-TR" sz="1800" dirty="0"/>
              <a:t> bu bölgeye RT almayan hastalarda yüksek</a:t>
            </a:r>
          </a:p>
          <a:p>
            <a:pPr lvl="2"/>
            <a:r>
              <a:rPr lang="tr-TR" sz="1800" dirty="0"/>
              <a:t>OS rapor edilmemiş</a:t>
            </a:r>
          </a:p>
          <a:p>
            <a:endParaRPr lang="tr-TR" dirty="0"/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9135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C8C7C46-806F-4862-9814-FEB864727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2A5BD209-CFDC-4A65-9197-1F7689EC9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5067" y="1272453"/>
            <a:ext cx="4122974" cy="3765861"/>
          </a:xfrm>
        </p:spPr>
        <p:txBody>
          <a:bodyPr>
            <a:normAutofit/>
          </a:bodyPr>
          <a:lstStyle/>
          <a:p>
            <a:r>
              <a:rPr lang="tr-TR" dirty="0"/>
              <a:t>RTOG 90-01 çalışması </a:t>
            </a:r>
          </a:p>
          <a:p>
            <a:pPr lvl="1"/>
            <a:r>
              <a:rPr lang="tr-TR" sz="1800" dirty="0"/>
              <a:t>Evre IIB-IVA , IB-IIA ( tümör boyutu &gt; 5 cm, biyopsi ile kanıtlanmış </a:t>
            </a:r>
            <a:r>
              <a:rPr lang="tr-TR" sz="1800" dirty="0" err="1"/>
              <a:t>pelvik</a:t>
            </a:r>
            <a:r>
              <a:rPr lang="tr-TR" sz="1800" dirty="0"/>
              <a:t> lenf </a:t>
            </a:r>
            <a:r>
              <a:rPr lang="tr-TR" sz="1800" dirty="0" err="1"/>
              <a:t>nodu</a:t>
            </a:r>
            <a:r>
              <a:rPr lang="tr-TR" sz="1800" dirty="0"/>
              <a:t> metastazı)</a:t>
            </a:r>
          </a:p>
          <a:p>
            <a:pPr lvl="1"/>
            <a:r>
              <a:rPr lang="tr-TR" sz="1800" dirty="0" err="1"/>
              <a:t>Pelvik</a:t>
            </a:r>
            <a:r>
              <a:rPr lang="tr-TR" sz="1800" dirty="0"/>
              <a:t> RT ile eş zamanlı kemoterapi / </a:t>
            </a:r>
            <a:r>
              <a:rPr lang="tr-TR" sz="1800" dirty="0" err="1"/>
              <a:t>Extended-field</a:t>
            </a:r>
            <a:r>
              <a:rPr lang="tr-TR" sz="1800" dirty="0"/>
              <a:t> </a:t>
            </a:r>
            <a:r>
              <a:rPr lang="tr-TR" sz="1800" dirty="0" err="1"/>
              <a:t>radiotherapy</a:t>
            </a:r>
            <a:endParaRPr lang="tr-TR" sz="1800" dirty="0"/>
          </a:p>
          <a:p>
            <a:pPr marL="457200" lvl="1" indent="0">
              <a:buNone/>
            </a:pPr>
            <a:endParaRPr lang="tr-TR" sz="1800" dirty="0"/>
          </a:p>
        </p:txBody>
      </p:sp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848F20BE-0B2F-4C1B-8D48-1C01B261E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64" y="1272453"/>
            <a:ext cx="5398603" cy="431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9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1F4C20B7-B83C-406C-8763-66EB8DD1D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44E3E65F-5C97-45A3-8350-F01C3658A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Kemoradyasyon</a:t>
            </a:r>
            <a:r>
              <a:rPr lang="tr-TR" dirty="0"/>
              <a:t> ile hem </a:t>
            </a:r>
            <a:r>
              <a:rPr lang="tr-TR" dirty="0" err="1"/>
              <a:t>pelvik</a:t>
            </a:r>
            <a:r>
              <a:rPr lang="tr-TR" dirty="0"/>
              <a:t> hem de uzak </a:t>
            </a:r>
            <a:r>
              <a:rPr lang="tr-TR" dirty="0" err="1"/>
              <a:t>relapsta</a:t>
            </a:r>
            <a:r>
              <a:rPr lang="tr-TR" dirty="0"/>
              <a:t> önemli azalmalar gösteren RTOG 90-01'in sonuçları, eşzamanlı kemoterapi kullanımının bir dereceye kadar RT hacminin ötesindeki </a:t>
            </a:r>
            <a:r>
              <a:rPr lang="tr-TR" dirty="0" err="1"/>
              <a:t>subklinik</a:t>
            </a:r>
            <a:r>
              <a:rPr lang="tr-TR" dirty="0"/>
              <a:t> metastazları ele aldığını göstermekte</a:t>
            </a:r>
          </a:p>
          <a:p>
            <a:endParaRPr lang="tr-TR" dirty="0"/>
          </a:p>
          <a:p>
            <a:r>
              <a:rPr lang="tr-TR" dirty="0"/>
              <a:t>Sistemik kemoterapiye ek olarak </a:t>
            </a:r>
            <a:r>
              <a:rPr lang="tr-TR" dirty="0" err="1"/>
              <a:t>profilaktik</a:t>
            </a:r>
            <a:r>
              <a:rPr lang="tr-TR" dirty="0"/>
              <a:t> genişletilmiş alan </a:t>
            </a:r>
            <a:r>
              <a:rPr lang="tr-TR" dirty="0" err="1"/>
              <a:t>RT'nin</a:t>
            </a:r>
            <a:r>
              <a:rPr lang="tr-TR" dirty="0"/>
              <a:t> ek </a:t>
            </a:r>
            <a:r>
              <a:rPr lang="tr-TR" dirty="0" err="1"/>
              <a:t>terapötik</a:t>
            </a:r>
            <a:r>
              <a:rPr lang="tr-TR" dirty="0"/>
              <a:t> kazanım sağlayıp sağlayamayacağı sorusu yanıtsız kalmıştır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214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18D512EA-6E62-4FDD-A8EE-5130E6D1B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DFA83AC2-E8DB-407B-8069-F2CDCA0F4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59" y="0"/>
            <a:ext cx="12628180" cy="7015655"/>
          </a:xfrm>
        </p:spPr>
      </p:pic>
    </p:spTree>
    <p:extLst>
      <p:ext uri="{BB962C8B-B14F-4D97-AF65-F5344CB8AC3E}">
        <p14:creationId xmlns:p14="http://schemas.microsoft.com/office/powerpoint/2010/main" val="16065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A873DD0C-DFD3-4764-81A1-88FEEEEF5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28" y="464205"/>
            <a:ext cx="10020915" cy="6202361"/>
          </a:xfrm>
        </p:spPr>
        <p:txBody>
          <a:bodyPr>
            <a:normAutofit fontScale="92500" lnSpcReduction="20000"/>
          </a:bodyPr>
          <a:lstStyle/>
          <a:p>
            <a:r>
              <a:rPr lang="tr-TR" sz="1900" dirty="0"/>
              <a:t>1A1***</a:t>
            </a:r>
          </a:p>
          <a:p>
            <a:pPr lvl="1"/>
            <a:r>
              <a:rPr lang="tr-TR" sz="1900" dirty="0"/>
              <a:t>Cerrahi</a:t>
            </a:r>
          </a:p>
          <a:p>
            <a:pPr lvl="1"/>
            <a:r>
              <a:rPr lang="tr-TR" sz="1900" dirty="0"/>
              <a:t>Post-</a:t>
            </a:r>
            <a:r>
              <a:rPr lang="tr-TR" sz="1900" dirty="0" err="1"/>
              <a:t>trakelektomi</a:t>
            </a:r>
            <a:r>
              <a:rPr lang="tr-TR" sz="1900" dirty="0"/>
              <a:t> EBRT ve </a:t>
            </a:r>
            <a:r>
              <a:rPr lang="tr-TR" sz="1900" dirty="0" err="1"/>
              <a:t>brakiterapi</a:t>
            </a:r>
            <a:r>
              <a:rPr lang="tr-TR" sz="1900" dirty="0"/>
              <a:t> </a:t>
            </a:r>
          </a:p>
          <a:p>
            <a:pPr lvl="2"/>
            <a:r>
              <a:rPr lang="tr-TR" sz="1900" dirty="0"/>
              <a:t>LVI</a:t>
            </a:r>
          </a:p>
          <a:p>
            <a:pPr lvl="2"/>
            <a:r>
              <a:rPr lang="tr-TR" sz="1900" dirty="0"/>
              <a:t>Tümör boyutu</a:t>
            </a:r>
          </a:p>
          <a:p>
            <a:pPr lvl="2"/>
            <a:r>
              <a:rPr lang="tr-TR" sz="1900" dirty="0" err="1"/>
              <a:t>Stromal</a:t>
            </a:r>
            <a:r>
              <a:rPr lang="tr-TR" sz="1900" dirty="0"/>
              <a:t> </a:t>
            </a:r>
            <a:r>
              <a:rPr lang="tr-TR" sz="1900" dirty="0" err="1"/>
              <a:t>invazyon</a:t>
            </a:r>
            <a:endParaRPr lang="tr-TR" sz="1900" dirty="0"/>
          </a:p>
          <a:p>
            <a:pPr lvl="2"/>
            <a:r>
              <a:rPr lang="tr-TR" sz="1900" dirty="0" err="1"/>
              <a:t>Parametrium</a:t>
            </a:r>
            <a:r>
              <a:rPr lang="tr-TR" sz="1900" dirty="0"/>
              <a:t> tutulumu</a:t>
            </a:r>
          </a:p>
          <a:p>
            <a:pPr lvl="2"/>
            <a:r>
              <a:rPr lang="tr-TR" sz="1900" dirty="0"/>
              <a:t>Lenf </a:t>
            </a:r>
            <a:r>
              <a:rPr lang="tr-TR" sz="1900" dirty="0" err="1"/>
              <a:t>nodu</a:t>
            </a:r>
            <a:r>
              <a:rPr lang="tr-TR" sz="1900" dirty="0"/>
              <a:t> metastazı</a:t>
            </a:r>
          </a:p>
          <a:p>
            <a:pPr lvl="2"/>
            <a:r>
              <a:rPr lang="tr-TR" sz="1900" dirty="0"/>
              <a:t>Cerrahi sınır pozitifliği </a:t>
            </a:r>
          </a:p>
          <a:p>
            <a:pPr lvl="1"/>
            <a:r>
              <a:rPr lang="tr-TR" sz="1900" dirty="0"/>
              <a:t>Medikal </a:t>
            </a:r>
            <a:r>
              <a:rPr lang="tr-TR" sz="1900" dirty="0" err="1"/>
              <a:t>inoperabl</a:t>
            </a:r>
            <a:r>
              <a:rPr lang="tr-TR" sz="1900" dirty="0"/>
              <a:t>         </a:t>
            </a:r>
            <a:r>
              <a:rPr lang="en-US" sz="1900" dirty="0"/>
              <a:t>bra</a:t>
            </a:r>
            <a:r>
              <a:rPr lang="tr-TR" sz="1900" dirty="0" err="1"/>
              <a:t>kiterapi</a:t>
            </a:r>
            <a:r>
              <a:rPr lang="tr-TR" sz="1900" dirty="0"/>
              <a:t> (EQD2 65-75 </a:t>
            </a:r>
            <a:r>
              <a:rPr lang="tr-TR" sz="1900" dirty="0" err="1"/>
              <a:t>Gy</a:t>
            </a:r>
            <a:r>
              <a:rPr lang="tr-TR" sz="1900" dirty="0"/>
              <a:t>) ile 10 yıllık PFS %98-100</a:t>
            </a:r>
          </a:p>
          <a:p>
            <a:pPr lvl="1"/>
            <a:endParaRPr lang="tr-TR" sz="1900" dirty="0"/>
          </a:p>
          <a:p>
            <a:r>
              <a:rPr lang="tr-TR" sz="1900" dirty="0"/>
              <a:t>1A2***</a:t>
            </a:r>
          </a:p>
          <a:p>
            <a:pPr lvl="1"/>
            <a:r>
              <a:rPr lang="tr-TR" sz="1900" dirty="0"/>
              <a:t>Cerrahi</a:t>
            </a:r>
          </a:p>
          <a:p>
            <a:pPr lvl="1"/>
            <a:r>
              <a:rPr lang="tr-TR" sz="1900" dirty="0"/>
              <a:t>Cerrahiyi kabul etmeyen / medikal </a:t>
            </a:r>
            <a:r>
              <a:rPr lang="tr-TR" sz="1900" dirty="0" err="1"/>
              <a:t>inoperabl</a:t>
            </a:r>
            <a:r>
              <a:rPr lang="tr-TR" sz="1900" dirty="0"/>
              <a:t> hastalarda EBRT</a:t>
            </a:r>
          </a:p>
          <a:p>
            <a:pPr lvl="1"/>
            <a:r>
              <a:rPr lang="tr-TR" sz="1900" dirty="0" err="1"/>
              <a:t>Brakiterapi</a:t>
            </a:r>
            <a:r>
              <a:rPr lang="tr-TR" sz="1900" dirty="0"/>
              <a:t> (EQD2 70-80 </a:t>
            </a:r>
            <a:r>
              <a:rPr lang="tr-TR" sz="1900" dirty="0" err="1"/>
              <a:t>Gy</a:t>
            </a:r>
            <a:r>
              <a:rPr lang="tr-TR" sz="1900" dirty="0"/>
              <a:t>)</a:t>
            </a:r>
          </a:p>
          <a:p>
            <a:pPr lvl="1"/>
            <a:r>
              <a:rPr lang="tr-TR" sz="1900" dirty="0"/>
              <a:t>LVI         </a:t>
            </a:r>
            <a:r>
              <a:rPr lang="tr-TR" sz="1900" dirty="0" err="1"/>
              <a:t>Pelvik</a:t>
            </a:r>
            <a:r>
              <a:rPr lang="tr-TR" sz="1900" dirty="0"/>
              <a:t> EBRT (40-45 </a:t>
            </a:r>
            <a:r>
              <a:rPr lang="tr-TR" sz="1900" dirty="0" err="1"/>
              <a:t>Gy</a:t>
            </a:r>
            <a:r>
              <a:rPr lang="tr-TR" sz="1900" dirty="0"/>
              <a:t>) + </a:t>
            </a:r>
            <a:r>
              <a:rPr lang="tr-TR" sz="1900" dirty="0" err="1"/>
              <a:t>brakiterapi</a:t>
            </a:r>
            <a:r>
              <a:rPr lang="tr-TR" sz="1900" dirty="0"/>
              <a:t> </a:t>
            </a:r>
          </a:p>
          <a:p>
            <a:pPr lvl="1"/>
            <a:r>
              <a:rPr lang="tr-TR" sz="1900" dirty="0"/>
              <a:t>5 yıllık CSS hem cerrahi hem RT ile %95</a:t>
            </a:r>
          </a:p>
          <a:p>
            <a:endParaRPr lang="tr-TR" dirty="0"/>
          </a:p>
        </p:txBody>
      </p:sp>
      <p:cxnSp>
        <p:nvCxnSpPr>
          <p:cNvPr id="4" name="Düz Ok Bağlayıcısı 3">
            <a:extLst>
              <a:ext uri="{FF2B5EF4-FFF2-40B4-BE49-F238E27FC236}">
                <a16:creationId xmlns="" xmlns:a16="http://schemas.microsoft.com/office/drawing/2014/main" id="{565622C0-B468-41A9-948F-264C9FA7A91E}"/>
              </a:ext>
            </a:extLst>
          </p:cNvPr>
          <p:cNvCxnSpPr/>
          <p:nvPr/>
        </p:nvCxnSpPr>
        <p:spPr>
          <a:xfrm>
            <a:off x="3337895" y="3720664"/>
            <a:ext cx="3897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Düz Ok Bağlayıcısı 4">
            <a:extLst>
              <a:ext uri="{FF2B5EF4-FFF2-40B4-BE49-F238E27FC236}">
                <a16:creationId xmlns="" xmlns:a16="http://schemas.microsoft.com/office/drawing/2014/main" id="{1BEDE953-EC69-4626-806D-2BB9DF829783}"/>
              </a:ext>
            </a:extLst>
          </p:cNvPr>
          <p:cNvCxnSpPr/>
          <p:nvPr/>
        </p:nvCxnSpPr>
        <p:spPr>
          <a:xfrm>
            <a:off x="1756089" y="5780686"/>
            <a:ext cx="3897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89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E01B5E7A-05CF-4DA5-A9D1-4153798F7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Giriş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B0277BC4-71FE-4E86-8524-EFAD59F38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>
            <a:normAutofit/>
          </a:bodyPr>
          <a:lstStyle/>
          <a:p>
            <a:r>
              <a:rPr lang="tr-TR" dirty="0"/>
              <a:t>Kadınlarda en sık 4. kanser</a:t>
            </a:r>
          </a:p>
          <a:p>
            <a:endParaRPr lang="tr-TR" dirty="0"/>
          </a:p>
          <a:p>
            <a:r>
              <a:rPr lang="tr-TR" dirty="0"/>
              <a:t>15-44 yaş arası kadınlarda 2. en sık kanser</a:t>
            </a:r>
          </a:p>
          <a:p>
            <a:endParaRPr lang="tr-TR" dirty="0"/>
          </a:p>
          <a:p>
            <a:r>
              <a:rPr lang="tr-TR" dirty="0"/>
              <a:t>En sık HPV ilişkili (HPV-16,18,31,33 vs.)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SCC (%80-90)</a:t>
            </a:r>
          </a:p>
          <a:p>
            <a:endParaRPr lang="tr-TR" dirty="0"/>
          </a:p>
          <a:p>
            <a:r>
              <a:rPr lang="tr-TR" dirty="0" err="1"/>
              <a:t>Adenokarsinom</a:t>
            </a:r>
            <a:r>
              <a:rPr lang="tr-TR" dirty="0"/>
              <a:t> sıklığı artmakta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916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17C28657-9D5F-48BF-9F63-CF31CE7F6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95351"/>
            <a:ext cx="9677400" cy="5146012"/>
          </a:xfrm>
        </p:spPr>
        <p:txBody>
          <a:bodyPr>
            <a:noAutofit/>
          </a:bodyPr>
          <a:lstStyle/>
          <a:p>
            <a:r>
              <a:rPr lang="tr-TR" dirty="0"/>
              <a:t>IB-IIA***</a:t>
            </a:r>
          </a:p>
          <a:p>
            <a:pPr lvl="1"/>
            <a:r>
              <a:rPr lang="tr-TR" sz="1800" dirty="0"/>
              <a:t>Cerrahi mi ?</a:t>
            </a:r>
          </a:p>
          <a:p>
            <a:pPr lvl="1"/>
            <a:r>
              <a:rPr lang="tr-TR" sz="1800" dirty="0"/>
              <a:t>RT ?</a:t>
            </a:r>
          </a:p>
          <a:p>
            <a:pPr lvl="1"/>
            <a:r>
              <a:rPr lang="tr-TR" sz="1800" dirty="0"/>
              <a:t>KRT ?</a:t>
            </a:r>
          </a:p>
          <a:p>
            <a:pPr lvl="2"/>
            <a:r>
              <a:rPr lang="tr-TR" sz="1800" dirty="0"/>
              <a:t>PET/BT ile lenf </a:t>
            </a:r>
            <a:r>
              <a:rPr lang="tr-TR" sz="1800" dirty="0" err="1"/>
              <a:t>nodu</a:t>
            </a:r>
            <a:r>
              <a:rPr lang="tr-TR" sz="1800" dirty="0"/>
              <a:t> metastazı değerlendirilmeli</a:t>
            </a:r>
          </a:p>
          <a:p>
            <a:pPr lvl="2"/>
            <a:r>
              <a:rPr lang="tr-TR" sz="1800" dirty="0"/>
              <a:t>LEEP ile tümör boyutu ve LVI değerlendirilmeli</a:t>
            </a:r>
          </a:p>
          <a:p>
            <a:pPr lvl="3"/>
            <a:r>
              <a:rPr lang="tr-TR" sz="1800" dirty="0" err="1"/>
              <a:t>İntermediate</a:t>
            </a:r>
            <a:r>
              <a:rPr lang="tr-TR" sz="1800" dirty="0"/>
              <a:t> risk faktörleri saptanmış veya PET/BT ile lenf </a:t>
            </a:r>
            <a:r>
              <a:rPr lang="tr-TR" sz="1800" dirty="0" err="1"/>
              <a:t>nodu</a:t>
            </a:r>
            <a:r>
              <a:rPr lang="tr-TR" sz="1800" dirty="0"/>
              <a:t> metastazı gösterilmiş        KRT cerrahiye tercih edilmeli</a:t>
            </a:r>
          </a:p>
          <a:p>
            <a:pPr marL="1371600" lvl="3" indent="0">
              <a:buNone/>
            </a:pPr>
            <a:endParaRPr lang="tr-TR" sz="1800" dirty="0"/>
          </a:p>
          <a:p>
            <a:pPr lvl="1"/>
            <a:r>
              <a:rPr lang="tr-TR" sz="1800" dirty="0"/>
              <a:t>Evre IB için radikal </a:t>
            </a:r>
            <a:r>
              <a:rPr lang="tr-TR" sz="1800" dirty="0" err="1"/>
              <a:t>histerektomi</a:t>
            </a:r>
            <a:r>
              <a:rPr lang="tr-TR" sz="1800" dirty="0"/>
              <a:t> ve RT karşılaştırılmış</a:t>
            </a:r>
          </a:p>
          <a:p>
            <a:pPr lvl="1"/>
            <a:r>
              <a:rPr lang="tr-TR" sz="1800" dirty="0"/>
              <a:t>5 yıllık OS </a:t>
            </a:r>
            <a:r>
              <a:rPr lang="tr-TR" sz="1800" dirty="0" err="1"/>
              <a:t>histerektomi</a:t>
            </a:r>
            <a:r>
              <a:rPr lang="tr-TR" sz="1800" dirty="0"/>
              <a:t> ile %80 ve RT ile %90</a:t>
            </a:r>
          </a:p>
          <a:p>
            <a:pPr lvl="1"/>
            <a:r>
              <a:rPr lang="tr-TR" sz="1800" dirty="0"/>
              <a:t>Komplikasyonlar radikal </a:t>
            </a:r>
            <a:r>
              <a:rPr lang="tr-TR" sz="1800" dirty="0" err="1"/>
              <a:t>histerektomi</a:t>
            </a:r>
            <a:r>
              <a:rPr lang="tr-TR" sz="1800" dirty="0"/>
              <a:t> yapılan hastalarda     - </a:t>
            </a:r>
            <a:r>
              <a:rPr lang="tr-TR" sz="1800" dirty="0" err="1"/>
              <a:t>adjuvan</a:t>
            </a:r>
            <a:r>
              <a:rPr lang="tr-TR" sz="1800" dirty="0"/>
              <a:t> RT gerekliliği</a:t>
            </a:r>
          </a:p>
          <a:p>
            <a:pPr lvl="1"/>
            <a:r>
              <a:rPr lang="tr-TR" sz="1800" dirty="0"/>
              <a:t>Cerrahlar küçük tümör volümlü genç hastaları seçme eğiliminde </a:t>
            </a:r>
          </a:p>
          <a:p>
            <a:pPr lvl="1"/>
            <a:endParaRPr lang="tr-TR" sz="1800" dirty="0"/>
          </a:p>
        </p:txBody>
      </p:sp>
      <p:cxnSp>
        <p:nvCxnSpPr>
          <p:cNvPr id="4" name="Düz Ok Bağlayıcısı 3">
            <a:extLst>
              <a:ext uri="{FF2B5EF4-FFF2-40B4-BE49-F238E27FC236}">
                <a16:creationId xmlns="" xmlns:a16="http://schemas.microsoft.com/office/drawing/2014/main" id="{504CCEDB-1397-4D23-8BAE-EDC6B4AE30A0}"/>
              </a:ext>
            </a:extLst>
          </p:cNvPr>
          <p:cNvCxnSpPr/>
          <p:nvPr/>
        </p:nvCxnSpPr>
        <p:spPr>
          <a:xfrm>
            <a:off x="3143455" y="3791605"/>
            <a:ext cx="3897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Düz Ok Bağlayıcısı 4">
            <a:extLst>
              <a:ext uri="{FF2B5EF4-FFF2-40B4-BE49-F238E27FC236}">
                <a16:creationId xmlns="" xmlns:a16="http://schemas.microsoft.com/office/drawing/2014/main" id="{CF3C53FE-1C28-4C8C-93C3-4DD1451BD845}"/>
              </a:ext>
            </a:extLst>
          </p:cNvPr>
          <p:cNvCxnSpPr>
            <a:cxnSpLocks/>
          </p:cNvCxnSpPr>
          <p:nvPr/>
        </p:nvCxnSpPr>
        <p:spPr>
          <a:xfrm flipV="1">
            <a:off x="7019015" y="5186854"/>
            <a:ext cx="0" cy="346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75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A0862056-1350-4CC8-A73B-03DA4235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E291B6C3-A7B5-4293-9D44-68CF55E4F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Evre IA ve IB hastalar için tedavi sonuçları tümör boyutu ile güçlü bir şekilde </a:t>
            </a:r>
            <a:r>
              <a:rPr lang="tr-TR" dirty="0" err="1"/>
              <a:t>korele</a:t>
            </a:r>
            <a:r>
              <a:rPr lang="tr-TR" dirty="0"/>
              <a:t> olduğundan bu faktör uygun </a:t>
            </a:r>
            <a:r>
              <a:rPr lang="tr-TR" dirty="0" err="1"/>
              <a:t>primer</a:t>
            </a:r>
            <a:r>
              <a:rPr lang="tr-TR" dirty="0"/>
              <a:t> tedavi seçimini etkilemekte</a:t>
            </a:r>
          </a:p>
          <a:p>
            <a:endParaRPr lang="tr-TR" dirty="0"/>
          </a:p>
          <a:p>
            <a:r>
              <a:rPr lang="tr-TR" dirty="0"/>
              <a:t>Çoğu Evre IB1 hasta radikal </a:t>
            </a:r>
            <a:r>
              <a:rPr lang="tr-TR" dirty="0" err="1"/>
              <a:t>histerektomi</a:t>
            </a:r>
            <a:r>
              <a:rPr lang="tr-TR" dirty="0"/>
              <a:t> veya kombine EBRT + </a:t>
            </a:r>
            <a:r>
              <a:rPr lang="tr-TR" dirty="0" err="1"/>
              <a:t>brakiterapi</a:t>
            </a:r>
            <a:r>
              <a:rPr lang="tr-TR" dirty="0"/>
              <a:t> ile efektif bir şekilde tedavi edilebilmekte, her ikisinin de tedavi oranları %85-90</a:t>
            </a:r>
          </a:p>
          <a:p>
            <a:endParaRPr lang="tr-TR" dirty="0"/>
          </a:p>
          <a:p>
            <a:r>
              <a:rPr lang="tr-TR" dirty="0"/>
              <a:t>Bu hastaları radikal </a:t>
            </a:r>
            <a:r>
              <a:rPr lang="tr-TR" dirty="0" err="1"/>
              <a:t>histerektomi</a:t>
            </a:r>
            <a:r>
              <a:rPr lang="tr-TR" dirty="0"/>
              <a:t> ve </a:t>
            </a:r>
            <a:r>
              <a:rPr lang="tr-TR" dirty="0" err="1"/>
              <a:t>RT’nin</a:t>
            </a:r>
            <a:r>
              <a:rPr lang="tr-TR" dirty="0"/>
              <a:t> kombine risklerine maruz bırakmaktan kaçınmak için KRT genellikle </a:t>
            </a:r>
            <a:r>
              <a:rPr lang="tr-TR" dirty="0" err="1"/>
              <a:t>primer</a:t>
            </a:r>
            <a:r>
              <a:rPr lang="tr-TR" dirty="0"/>
              <a:t> tedavi olarak tercih edilmekte</a:t>
            </a:r>
          </a:p>
        </p:txBody>
      </p:sp>
    </p:spTree>
    <p:extLst>
      <p:ext uri="{BB962C8B-B14F-4D97-AF65-F5344CB8AC3E}">
        <p14:creationId xmlns:p14="http://schemas.microsoft.com/office/powerpoint/2010/main" val="25127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006B3661-A605-4361-AFE6-5014C8321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B6BEA231-A0F0-436D-83FE-86F9A5759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Primer</a:t>
            </a:r>
            <a:r>
              <a:rPr lang="tr-TR" dirty="0"/>
              <a:t> RT seçilen Evre IB-IIA hastalarda eş zamanlı KT tümör boyutuna bağlı</a:t>
            </a:r>
          </a:p>
          <a:p>
            <a:endParaRPr lang="tr-TR" dirty="0"/>
          </a:p>
          <a:p>
            <a:r>
              <a:rPr lang="tr-TR" dirty="0"/>
              <a:t>Tümör volümü düşük, klinik olarak </a:t>
            </a:r>
            <a:r>
              <a:rPr lang="tr-TR" dirty="0" err="1"/>
              <a:t>pelvik</a:t>
            </a:r>
            <a:r>
              <a:rPr lang="tr-TR" dirty="0"/>
              <a:t> </a:t>
            </a:r>
            <a:r>
              <a:rPr lang="tr-TR" dirty="0" err="1"/>
              <a:t>nodal</a:t>
            </a:r>
            <a:r>
              <a:rPr lang="tr-TR" dirty="0"/>
              <a:t> hastalık kanıtı olmayan Evre IB1 hastalarda sadece RT mükemmel tümör kontrolü ve kür oranları sağlamakta</a:t>
            </a:r>
          </a:p>
          <a:p>
            <a:endParaRPr lang="tr-TR" dirty="0"/>
          </a:p>
          <a:p>
            <a:r>
              <a:rPr lang="tr-TR" dirty="0"/>
              <a:t>Tümör boyutu arttıkça (Evre IB2, IB3 vs.) veya </a:t>
            </a:r>
            <a:r>
              <a:rPr lang="tr-TR" dirty="0" err="1"/>
              <a:t>pelvik</a:t>
            </a:r>
            <a:r>
              <a:rPr lang="tr-TR" dirty="0"/>
              <a:t> </a:t>
            </a:r>
            <a:r>
              <a:rPr lang="tr-TR" dirty="0" err="1"/>
              <a:t>nodal</a:t>
            </a:r>
            <a:r>
              <a:rPr lang="tr-TR" dirty="0"/>
              <a:t> metastaz varlığında eş zamanlı </a:t>
            </a:r>
            <a:r>
              <a:rPr lang="tr-TR" dirty="0" err="1"/>
              <a:t>KT’nin</a:t>
            </a:r>
            <a:r>
              <a:rPr lang="tr-TR" dirty="0"/>
              <a:t> yararı gösterilmiştir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978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D5E3A3BC-2C82-4EC9-B2D1-55E703446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2764CB36-795D-479E-814C-17DBFF4990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12"/>
            <a:ext cx="12192000" cy="6836088"/>
          </a:xfrm>
        </p:spPr>
      </p:pic>
    </p:spTree>
    <p:extLst>
      <p:ext uri="{BB962C8B-B14F-4D97-AF65-F5344CB8AC3E}">
        <p14:creationId xmlns:p14="http://schemas.microsoft.com/office/powerpoint/2010/main" val="334705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DAD3994-5687-4917-B681-BABA982B1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30C79599-E5C4-4374-8562-9CC74692B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Adjuvan</a:t>
            </a:r>
            <a:r>
              <a:rPr lang="tr-TR" dirty="0"/>
              <a:t> </a:t>
            </a:r>
            <a:r>
              <a:rPr lang="tr-TR" dirty="0" err="1"/>
              <a:t>Postoperatif</a:t>
            </a:r>
            <a:r>
              <a:rPr lang="tr-TR" dirty="0"/>
              <a:t> Radyoterapi</a:t>
            </a:r>
          </a:p>
          <a:p>
            <a:endParaRPr lang="tr-TR" dirty="0"/>
          </a:p>
          <a:p>
            <a:pPr marL="457200" lvl="1" indent="0">
              <a:buNone/>
            </a:pPr>
            <a:r>
              <a:rPr lang="tr-TR" sz="1800" dirty="0"/>
              <a:t>1.Radikal </a:t>
            </a:r>
            <a:r>
              <a:rPr lang="tr-TR" sz="1800" dirty="0" err="1"/>
              <a:t>histerektomi</a:t>
            </a:r>
            <a:r>
              <a:rPr lang="tr-TR" sz="1800" dirty="0"/>
              <a:t> sonrası </a:t>
            </a:r>
            <a:r>
              <a:rPr lang="tr-TR" sz="1800" dirty="0" err="1"/>
              <a:t>adjuvan</a:t>
            </a:r>
            <a:r>
              <a:rPr lang="tr-TR" sz="1800" dirty="0"/>
              <a:t> tedavi verilmezse </a:t>
            </a:r>
            <a:r>
              <a:rPr lang="tr-TR" sz="1800" dirty="0" err="1"/>
              <a:t>pelvik</a:t>
            </a:r>
            <a:r>
              <a:rPr lang="tr-TR" sz="1800" dirty="0"/>
              <a:t> hastalık </a:t>
            </a:r>
            <a:r>
              <a:rPr lang="tr-TR" sz="1800" dirty="0" err="1"/>
              <a:t>rekürrens</a:t>
            </a:r>
            <a:r>
              <a:rPr lang="tr-TR" sz="1800" dirty="0"/>
              <a:t> riski yüksek olan</a:t>
            </a:r>
          </a:p>
          <a:p>
            <a:pPr marL="857250" lvl="2" indent="0">
              <a:buNone/>
            </a:pPr>
            <a:r>
              <a:rPr lang="tr-TR" sz="1800" dirty="0"/>
              <a:t>Pozitif lenf </a:t>
            </a:r>
            <a:r>
              <a:rPr lang="tr-TR" sz="1800" dirty="0" err="1"/>
              <a:t>nodu</a:t>
            </a:r>
            <a:endParaRPr lang="tr-TR" sz="1800" dirty="0"/>
          </a:p>
          <a:p>
            <a:pPr marL="857250" lvl="2" indent="0">
              <a:buNone/>
            </a:pPr>
            <a:r>
              <a:rPr lang="tr-TR" sz="1800" dirty="0" err="1"/>
              <a:t>Parametrium</a:t>
            </a:r>
            <a:r>
              <a:rPr lang="tr-TR" sz="1800" dirty="0"/>
              <a:t> tutulumu</a:t>
            </a:r>
          </a:p>
          <a:p>
            <a:pPr marL="857250" lvl="2" indent="0">
              <a:buNone/>
            </a:pPr>
            <a:r>
              <a:rPr lang="tr-TR" sz="1800" dirty="0"/>
              <a:t>Cerrahi sınır pozitifliği</a:t>
            </a:r>
          </a:p>
          <a:p>
            <a:pPr marL="457200" lvl="1" indent="0">
              <a:buNone/>
            </a:pPr>
            <a:r>
              <a:rPr lang="tr-TR" sz="1800" dirty="0"/>
              <a:t>2.Sedlis kriterleri</a:t>
            </a:r>
          </a:p>
        </p:txBody>
      </p:sp>
    </p:spTree>
    <p:extLst>
      <p:ext uri="{BB962C8B-B14F-4D97-AF65-F5344CB8AC3E}">
        <p14:creationId xmlns:p14="http://schemas.microsoft.com/office/powerpoint/2010/main" val="5383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D550A64-2190-4EA0-AEE5-911C90062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F8CCBA49-3FC4-4C70-B659-5C9AEFAD6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Tüm </a:t>
            </a:r>
            <a:r>
              <a:rPr lang="tr-TR" dirty="0" err="1"/>
              <a:t>pelvis</a:t>
            </a:r>
            <a:r>
              <a:rPr lang="tr-TR" dirty="0"/>
              <a:t> 50 </a:t>
            </a:r>
            <a:r>
              <a:rPr lang="tr-TR" dirty="0" err="1"/>
              <a:t>Gy</a:t>
            </a:r>
            <a:r>
              <a:rPr lang="tr-TR" dirty="0"/>
              <a:t> önerilmekte</a:t>
            </a:r>
          </a:p>
          <a:p>
            <a:r>
              <a:rPr lang="tr-TR" dirty="0"/>
              <a:t>Bazı </a:t>
            </a:r>
            <a:r>
              <a:rPr lang="tr-TR" dirty="0" err="1"/>
              <a:t>klinisyenler</a:t>
            </a:r>
            <a:r>
              <a:rPr lang="tr-TR" dirty="0"/>
              <a:t> vajinal </a:t>
            </a:r>
            <a:r>
              <a:rPr lang="tr-TR" dirty="0" err="1"/>
              <a:t>brakiterapi</a:t>
            </a:r>
            <a:r>
              <a:rPr lang="tr-TR" dirty="0"/>
              <a:t> </a:t>
            </a:r>
            <a:r>
              <a:rPr lang="tr-TR" dirty="0" err="1"/>
              <a:t>boost</a:t>
            </a:r>
            <a:r>
              <a:rPr lang="tr-TR" dirty="0"/>
              <a:t> – </a:t>
            </a:r>
            <a:r>
              <a:rPr lang="tr-TR" dirty="0" err="1"/>
              <a:t>terapötik</a:t>
            </a:r>
            <a:r>
              <a:rPr lang="tr-TR" dirty="0"/>
              <a:t> fayda belirsiz</a:t>
            </a:r>
          </a:p>
        </p:txBody>
      </p:sp>
    </p:spTree>
    <p:extLst>
      <p:ext uri="{BB962C8B-B14F-4D97-AF65-F5344CB8AC3E}">
        <p14:creationId xmlns:p14="http://schemas.microsoft.com/office/powerpoint/2010/main" val="45446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40EFD9ED-61BE-4B95-9C96-0AFCEB211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992F2289-C6EB-4312-86B7-6F60C7BC7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794B78D5-E9BD-44AF-A56B-A58AAE002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37"/>
            <a:ext cx="12192000" cy="688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7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E31C8D91-2C86-4E24-A864-A1887A190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738EE7F8-96C4-4D02-A44A-528C366D5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61241"/>
            <a:ext cx="9459894" cy="4780121"/>
          </a:xfrm>
        </p:spPr>
        <p:txBody>
          <a:bodyPr>
            <a:normAutofit/>
          </a:bodyPr>
          <a:lstStyle/>
          <a:p>
            <a:r>
              <a:rPr lang="tr-TR" dirty="0"/>
              <a:t>GOG 92 çalışması</a:t>
            </a:r>
          </a:p>
          <a:p>
            <a:r>
              <a:rPr lang="tr-TR" dirty="0"/>
              <a:t>1988-1995</a:t>
            </a:r>
          </a:p>
          <a:p>
            <a:r>
              <a:rPr lang="tr-TR" dirty="0"/>
              <a:t>277 hasta</a:t>
            </a:r>
          </a:p>
          <a:p>
            <a:r>
              <a:rPr lang="tr-TR" dirty="0" err="1"/>
              <a:t>Intermediate</a:t>
            </a:r>
            <a:r>
              <a:rPr lang="tr-TR" dirty="0"/>
              <a:t> risk faktörleri olan Evre IB hastalar</a:t>
            </a:r>
          </a:p>
          <a:p>
            <a:r>
              <a:rPr lang="tr-TR" dirty="0"/>
              <a:t>Post-</a:t>
            </a:r>
            <a:r>
              <a:rPr lang="tr-TR" dirty="0" err="1"/>
              <a:t>operatif</a:t>
            </a:r>
            <a:r>
              <a:rPr lang="tr-TR" dirty="0"/>
              <a:t> RT / Radikal </a:t>
            </a:r>
            <a:r>
              <a:rPr lang="tr-TR" dirty="0" err="1"/>
              <a:t>histerektomi</a:t>
            </a:r>
            <a:r>
              <a:rPr lang="tr-TR" dirty="0"/>
              <a:t> sonrası gözlem</a:t>
            </a:r>
          </a:p>
          <a:p>
            <a:r>
              <a:rPr lang="tr-TR" dirty="0"/>
              <a:t>50.4 </a:t>
            </a:r>
            <a:r>
              <a:rPr lang="tr-TR" dirty="0" err="1"/>
              <a:t>Gy</a:t>
            </a:r>
            <a:r>
              <a:rPr lang="tr-TR" dirty="0"/>
              <a:t> tüm </a:t>
            </a:r>
            <a:r>
              <a:rPr lang="tr-TR" dirty="0" err="1"/>
              <a:t>pelvis</a:t>
            </a:r>
            <a:r>
              <a:rPr lang="tr-TR" dirty="0"/>
              <a:t> RT – 2 yıllık RFS %88 </a:t>
            </a:r>
            <a:r>
              <a:rPr lang="tr-TR" dirty="0" err="1"/>
              <a:t>vs</a:t>
            </a:r>
            <a:r>
              <a:rPr lang="tr-TR" dirty="0"/>
              <a:t> %79</a:t>
            </a:r>
          </a:p>
          <a:p>
            <a:r>
              <a:rPr lang="tr-TR" dirty="0"/>
              <a:t>Post-</a:t>
            </a:r>
            <a:r>
              <a:rPr lang="tr-TR" dirty="0" err="1"/>
              <a:t>operatif</a:t>
            </a:r>
            <a:r>
              <a:rPr lang="tr-TR" dirty="0"/>
              <a:t> RT alan kolda </a:t>
            </a:r>
            <a:r>
              <a:rPr lang="tr-TR" dirty="0" err="1"/>
              <a:t>toksisite</a:t>
            </a:r>
            <a:r>
              <a:rPr lang="tr-TR" dirty="0"/>
              <a:t> daha fazla ( %6 </a:t>
            </a:r>
            <a:r>
              <a:rPr lang="tr-TR" dirty="0" err="1"/>
              <a:t>vs</a:t>
            </a:r>
            <a:r>
              <a:rPr lang="tr-TR" dirty="0"/>
              <a:t> %2.1 )</a:t>
            </a:r>
          </a:p>
          <a:p>
            <a:r>
              <a:rPr lang="tr-TR" dirty="0"/>
              <a:t>10 yıllık gözlemde </a:t>
            </a:r>
            <a:r>
              <a:rPr lang="tr-TR" dirty="0" err="1"/>
              <a:t>adjuvan</a:t>
            </a:r>
            <a:r>
              <a:rPr lang="tr-TR" dirty="0"/>
              <a:t> </a:t>
            </a:r>
            <a:r>
              <a:rPr lang="tr-TR" dirty="0" err="1"/>
              <a:t>pelvik</a:t>
            </a:r>
            <a:r>
              <a:rPr lang="tr-TR" dirty="0"/>
              <a:t> </a:t>
            </a:r>
            <a:r>
              <a:rPr lang="tr-TR" dirty="0" err="1"/>
              <a:t>RT’nin</a:t>
            </a:r>
            <a:r>
              <a:rPr lang="tr-TR" dirty="0"/>
              <a:t> </a:t>
            </a:r>
            <a:r>
              <a:rPr lang="tr-TR" dirty="0" err="1"/>
              <a:t>relaps</a:t>
            </a:r>
            <a:r>
              <a:rPr lang="tr-TR" dirty="0"/>
              <a:t> riskini azalttığı ve </a:t>
            </a:r>
            <a:r>
              <a:rPr lang="tr-TR" dirty="0" err="1"/>
              <a:t>intermediate</a:t>
            </a:r>
            <a:r>
              <a:rPr lang="tr-TR" dirty="0"/>
              <a:t> risk faktörleri olan erken evre hastalarda PFS uzattığı gösterilmiştir</a:t>
            </a:r>
          </a:p>
          <a:p>
            <a:r>
              <a:rPr lang="tr-TR" dirty="0" err="1"/>
              <a:t>Non-skuamöz</a:t>
            </a:r>
            <a:r>
              <a:rPr lang="tr-TR" dirty="0"/>
              <a:t> histolojilerde de </a:t>
            </a:r>
            <a:r>
              <a:rPr lang="tr-TR" dirty="0" err="1"/>
              <a:t>relaps</a:t>
            </a:r>
            <a:r>
              <a:rPr lang="tr-TR" dirty="0"/>
              <a:t> riskinde anlamlı azalma sağlamıştır</a:t>
            </a:r>
          </a:p>
          <a:p>
            <a:r>
              <a:rPr lang="tr-TR" dirty="0"/>
              <a:t>OS katkısı gösterilememiştir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632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74E8D93E-052A-48EC-A209-4545209DB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7C6D5C19-ED77-40FF-BC9C-F35095E27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Brakiterapi</a:t>
            </a:r>
            <a:r>
              <a:rPr lang="tr-TR" dirty="0"/>
              <a:t> kullanımı hasta bazlı olmalı ve pozitif vajinal </a:t>
            </a:r>
            <a:r>
              <a:rPr lang="tr-TR" dirty="0" err="1"/>
              <a:t>mukozal</a:t>
            </a:r>
            <a:r>
              <a:rPr lang="tr-TR" dirty="0"/>
              <a:t> </a:t>
            </a:r>
            <a:r>
              <a:rPr lang="tr-TR" dirty="0" err="1"/>
              <a:t>marjin</a:t>
            </a:r>
            <a:r>
              <a:rPr lang="tr-TR" dirty="0"/>
              <a:t> varlığında düşünülmeli</a:t>
            </a:r>
          </a:p>
          <a:p>
            <a:r>
              <a:rPr lang="tr-TR" dirty="0"/>
              <a:t>Pozitif </a:t>
            </a:r>
            <a:r>
              <a:rPr lang="tr-TR" dirty="0" err="1"/>
              <a:t>parametrial</a:t>
            </a:r>
            <a:r>
              <a:rPr lang="tr-TR" dirty="0"/>
              <a:t> </a:t>
            </a:r>
            <a:r>
              <a:rPr lang="tr-TR" dirty="0" err="1"/>
              <a:t>marjin</a:t>
            </a:r>
            <a:r>
              <a:rPr lang="tr-TR" dirty="0"/>
              <a:t> varlığında tüm </a:t>
            </a:r>
            <a:r>
              <a:rPr lang="tr-TR" dirty="0" err="1"/>
              <a:t>pelvis</a:t>
            </a:r>
            <a:r>
              <a:rPr lang="tr-TR" dirty="0"/>
              <a:t> RT (45-50 </a:t>
            </a:r>
            <a:r>
              <a:rPr lang="tr-TR" dirty="0" err="1"/>
              <a:t>Gy</a:t>
            </a:r>
            <a:r>
              <a:rPr lang="tr-TR" dirty="0"/>
              <a:t>) sonrası EBRT </a:t>
            </a:r>
            <a:r>
              <a:rPr lang="tr-TR" dirty="0" err="1"/>
              <a:t>boost</a:t>
            </a:r>
            <a:r>
              <a:rPr lang="tr-TR" dirty="0"/>
              <a:t> (10-15 </a:t>
            </a:r>
            <a:r>
              <a:rPr lang="tr-TR" dirty="0" err="1"/>
              <a:t>Gy</a:t>
            </a:r>
            <a:r>
              <a:rPr lang="tr-TR" dirty="0"/>
              <a:t>) değerlendirilmeli</a:t>
            </a:r>
          </a:p>
        </p:txBody>
      </p:sp>
    </p:spTree>
    <p:extLst>
      <p:ext uri="{BB962C8B-B14F-4D97-AF65-F5344CB8AC3E}">
        <p14:creationId xmlns:p14="http://schemas.microsoft.com/office/powerpoint/2010/main" val="31969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034318FF-915F-4F9F-8AC5-D8B26747F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74" y="1057003"/>
            <a:ext cx="9633316" cy="4855066"/>
          </a:xfrm>
        </p:spPr>
        <p:txBody>
          <a:bodyPr>
            <a:noAutofit/>
          </a:bodyPr>
          <a:lstStyle/>
          <a:p>
            <a:r>
              <a:rPr lang="tr-TR" dirty="0" err="1"/>
              <a:t>Adjuvan</a:t>
            </a:r>
            <a:r>
              <a:rPr lang="tr-TR" dirty="0"/>
              <a:t> cerrahi</a:t>
            </a:r>
          </a:p>
          <a:p>
            <a:pPr lvl="1"/>
            <a:r>
              <a:rPr lang="tr-TR" sz="1800" dirty="0"/>
              <a:t>Şu an için data yok</a:t>
            </a:r>
          </a:p>
          <a:p>
            <a:pPr lvl="1"/>
            <a:r>
              <a:rPr lang="tr-TR" sz="1800" dirty="0"/>
              <a:t>GOG 71 Faz III çalışma </a:t>
            </a:r>
          </a:p>
          <a:p>
            <a:pPr lvl="1"/>
            <a:r>
              <a:rPr lang="tr-TR" sz="1800" dirty="0"/>
              <a:t>Evre IB2 hastalar </a:t>
            </a:r>
          </a:p>
          <a:p>
            <a:pPr lvl="1"/>
            <a:r>
              <a:rPr lang="tr-TR" sz="1800" dirty="0"/>
              <a:t>RT / </a:t>
            </a:r>
            <a:r>
              <a:rPr lang="tr-TR" sz="1800" dirty="0" err="1"/>
              <a:t>RT+adjuvan</a:t>
            </a:r>
            <a:r>
              <a:rPr lang="tr-TR" sz="1800" dirty="0"/>
              <a:t> </a:t>
            </a:r>
            <a:r>
              <a:rPr lang="tr-TR" sz="1800" dirty="0" err="1"/>
              <a:t>histerektomi</a:t>
            </a:r>
            <a:endParaRPr lang="tr-TR" sz="1800" dirty="0"/>
          </a:p>
          <a:p>
            <a:pPr lvl="1"/>
            <a:r>
              <a:rPr lang="tr-TR" sz="1800" dirty="0"/>
              <a:t>Lokal </a:t>
            </a:r>
            <a:r>
              <a:rPr lang="tr-TR" sz="1800" dirty="0" err="1"/>
              <a:t>rekürrensi</a:t>
            </a:r>
            <a:r>
              <a:rPr lang="tr-TR" sz="1800" dirty="0"/>
              <a:t> ılımlı ölçüde azalttığı fakat OS katkısı olmadığı gösterilmiş</a:t>
            </a:r>
          </a:p>
          <a:p>
            <a:endParaRPr lang="tr-TR" dirty="0"/>
          </a:p>
          <a:p>
            <a:pPr lvl="1"/>
            <a:r>
              <a:rPr lang="tr-TR" sz="1800" dirty="0"/>
              <a:t>Görüntü kılavuzluğunda </a:t>
            </a:r>
            <a:r>
              <a:rPr lang="tr-TR" sz="1800" dirty="0" err="1"/>
              <a:t>brakiterapi</a:t>
            </a:r>
            <a:r>
              <a:rPr lang="tr-TR" sz="1800" dirty="0"/>
              <a:t> ile daha az </a:t>
            </a:r>
            <a:r>
              <a:rPr lang="tr-TR" sz="1800" dirty="0" err="1"/>
              <a:t>toksisite</a:t>
            </a:r>
            <a:r>
              <a:rPr lang="tr-TR" sz="1800" dirty="0"/>
              <a:t> ile eşit sonuçlar (%3 </a:t>
            </a:r>
            <a:r>
              <a:rPr lang="tr-TR" sz="1800" dirty="0" err="1"/>
              <a:t>vs</a:t>
            </a:r>
            <a:r>
              <a:rPr lang="tr-TR" sz="1800" dirty="0"/>
              <a:t> %15)</a:t>
            </a:r>
            <a:r>
              <a:rPr lang="en-US" sz="1800" dirty="0"/>
              <a:t> </a:t>
            </a:r>
            <a:endParaRPr lang="tr-TR" sz="1800" dirty="0"/>
          </a:p>
          <a:p>
            <a:pPr lvl="1"/>
            <a:r>
              <a:rPr lang="tr-TR" sz="1800" dirty="0"/>
              <a:t>RT yanıtı kötü olan </a:t>
            </a:r>
            <a:r>
              <a:rPr lang="tr-TR" sz="1800" dirty="0" err="1"/>
              <a:t>pelvik</a:t>
            </a:r>
            <a:r>
              <a:rPr lang="tr-TR" sz="1800" dirty="0"/>
              <a:t> anatomisi </a:t>
            </a:r>
            <a:r>
              <a:rPr lang="tr-TR" sz="1800" dirty="0" err="1"/>
              <a:t>brakiterapi</a:t>
            </a:r>
            <a:r>
              <a:rPr lang="tr-TR" sz="1800" dirty="0"/>
              <a:t> için uygun olmayan seçili hastalarda </a:t>
            </a:r>
            <a:r>
              <a:rPr lang="tr-TR" sz="1800" dirty="0" err="1"/>
              <a:t>adjuvan</a:t>
            </a:r>
            <a:r>
              <a:rPr lang="tr-TR" sz="1800" dirty="0"/>
              <a:t> cerrahi düşünülebilir</a:t>
            </a:r>
          </a:p>
        </p:txBody>
      </p:sp>
    </p:spTree>
    <p:extLst>
      <p:ext uri="{BB962C8B-B14F-4D97-AF65-F5344CB8AC3E}">
        <p14:creationId xmlns:p14="http://schemas.microsoft.com/office/powerpoint/2010/main" val="136402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B3FD0ED-2AB8-46C2-95D9-90BC05800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Epidemiyoloji ve </a:t>
            </a:r>
            <a:r>
              <a:rPr lang="tr-TR" dirty="0" err="1"/>
              <a:t>etyoloji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91035E46-F002-4E94-95A4-D546CFC48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690" y="1450052"/>
            <a:ext cx="10290103" cy="4582471"/>
          </a:xfrm>
        </p:spPr>
        <p:txBody>
          <a:bodyPr>
            <a:noAutofit/>
          </a:bodyPr>
          <a:lstStyle/>
          <a:p>
            <a:r>
              <a:rPr lang="tr-TR" dirty="0"/>
              <a:t>İlk cinsel ilişki yaşının erken olması</a:t>
            </a:r>
          </a:p>
          <a:p>
            <a:r>
              <a:rPr lang="tr-TR" dirty="0" err="1"/>
              <a:t>Multipl</a:t>
            </a:r>
            <a:r>
              <a:rPr lang="tr-TR" dirty="0"/>
              <a:t> partner</a:t>
            </a:r>
          </a:p>
          <a:p>
            <a:r>
              <a:rPr lang="tr-TR" dirty="0"/>
              <a:t>Düşük sosyoekonomik düzey</a:t>
            </a:r>
          </a:p>
          <a:p>
            <a:r>
              <a:rPr lang="tr-TR" dirty="0" err="1"/>
              <a:t>Multiparite</a:t>
            </a:r>
            <a:endParaRPr lang="tr-TR" dirty="0"/>
          </a:p>
          <a:p>
            <a:r>
              <a:rPr lang="tr-TR" dirty="0"/>
              <a:t>Sigara</a:t>
            </a:r>
          </a:p>
          <a:p>
            <a:r>
              <a:rPr lang="tr-TR" dirty="0"/>
              <a:t>OKS</a:t>
            </a:r>
          </a:p>
          <a:p>
            <a:r>
              <a:rPr lang="tr-TR" dirty="0"/>
              <a:t>HIV enfeksiyonu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err="1"/>
              <a:t>Servikal</a:t>
            </a:r>
            <a:r>
              <a:rPr lang="tr-TR" dirty="0"/>
              <a:t> kanserlerin yaklaşık %95’inden sorumlu </a:t>
            </a:r>
            <a:r>
              <a:rPr lang="tr-TR" dirty="0" err="1"/>
              <a:t>etyolojik</a:t>
            </a:r>
            <a:r>
              <a:rPr lang="tr-TR" dirty="0"/>
              <a:t> ajan cinsel yolla bulaşan HPV </a:t>
            </a:r>
          </a:p>
          <a:p>
            <a:endParaRPr lang="tr-TR" dirty="0"/>
          </a:p>
          <a:p>
            <a:r>
              <a:rPr lang="tr-TR" dirty="0"/>
              <a:t>Sünnet - </a:t>
            </a:r>
            <a:r>
              <a:rPr lang="tr-TR" dirty="0" err="1"/>
              <a:t>penil</a:t>
            </a:r>
            <a:r>
              <a:rPr lang="tr-TR" dirty="0"/>
              <a:t> HPV enfeksiyonunun </a:t>
            </a:r>
            <a:r>
              <a:rPr lang="tr-TR" dirty="0" err="1"/>
              <a:t>prevalansında</a:t>
            </a:r>
            <a:r>
              <a:rPr lang="tr-TR" dirty="0"/>
              <a:t> azalma – </a:t>
            </a:r>
            <a:r>
              <a:rPr lang="tr-TR" dirty="0" err="1"/>
              <a:t>serviks</a:t>
            </a:r>
            <a:r>
              <a:rPr lang="tr-TR" dirty="0"/>
              <a:t> kanser riskinde azalma</a:t>
            </a:r>
          </a:p>
        </p:txBody>
      </p:sp>
      <p:sp>
        <p:nvSpPr>
          <p:cNvPr id="4" name="Sağ Ayraç 3">
            <a:extLst>
              <a:ext uri="{FF2B5EF4-FFF2-40B4-BE49-F238E27FC236}">
                <a16:creationId xmlns="" xmlns:a16="http://schemas.microsoft.com/office/drawing/2014/main" id="{958DA15F-9D1E-4260-AA24-03D2A3D8A241}"/>
              </a:ext>
            </a:extLst>
          </p:cNvPr>
          <p:cNvSpPr/>
          <p:nvPr/>
        </p:nvSpPr>
        <p:spPr>
          <a:xfrm>
            <a:off x="5005295" y="1631934"/>
            <a:ext cx="401965" cy="249140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k: Aşağı 5">
            <a:extLst>
              <a:ext uri="{FF2B5EF4-FFF2-40B4-BE49-F238E27FC236}">
                <a16:creationId xmlns="" xmlns:a16="http://schemas.microsoft.com/office/drawing/2014/main" id="{BED4225A-873F-4A6D-9ADC-574CA2F660EA}"/>
              </a:ext>
            </a:extLst>
          </p:cNvPr>
          <p:cNvSpPr/>
          <p:nvPr/>
        </p:nvSpPr>
        <p:spPr>
          <a:xfrm rot="10800000">
            <a:off x="7828903" y="2426727"/>
            <a:ext cx="267282" cy="6882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="" xmlns:a16="http://schemas.microsoft.com/office/drawing/2014/main" id="{B018CAA9-B622-4B90-A6D9-84B4DF02567E}"/>
              </a:ext>
            </a:extLst>
          </p:cNvPr>
          <p:cNvSpPr txBox="1"/>
          <p:nvPr/>
        </p:nvSpPr>
        <p:spPr>
          <a:xfrm>
            <a:off x="5545512" y="2657539"/>
            <a:ext cx="214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Serviks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kanser riski</a:t>
            </a:r>
          </a:p>
        </p:txBody>
      </p:sp>
    </p:spTree>
    <p:extLst>
      <p:ext uri="{BB962C8B-B14F-4D97-AF65-F5344CB8AC3E}">
        <p14:creationId xmlns:p14="http://schemas.microsoft.com/office/powerpoint/2010/main" val="300014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111ABDD4-7E1D-4F2F-83BB-4A0F743B5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14B89518-2FC9-4DFB-B1C2-D28AE1CF0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Lokal ileri hastalık ve </a:t>
            </a:r>
            <a:r>
              <a:rPr lang="tr-TR" dirty="0" err="1"/>
              <a:t>palyasyon</a:t>
            </a:r>
            <a:endParaRPr lang="tr-TR" dirty="0"/>
          </a:p>
          <a:p>
            <a:endParaRPr lang="tr-TR" dirty="0"/>
          </a:p>
          <a:p>
            <a:pPr lvl="1"/>
            <a:r>
              <a:rPr lang="tr-TR" sz="1800" dirty="0"/>
              <a:t>Lokal ileri hastalık</a:t>
            </a:r>
          </a:p>
          <a:p>
            <a:pPr lvl="2"/>
            <a:r>
              <a:rPr lang="tr-TR" sz="1800" dirty="0"/>
              <a:t>KRT</a:t>
            </a:r>
          </a:p>
          <a:p>
            <a:pPr lvl="2"/>
            <a:r>
              <a:rPr lang="tr-TR" sz="1800" dirty="0"/>
              <a:t>EBRT + </a:t>
            </a:r>
            <a:r>
              <a:rPr lang="tr-TR" sz="1800" dirty="0" err="1"/>
              <a:t>brakiterapi</a:t>
            </a:r>
            <a:r>
              <a:rPr lang="tr-TR" sz="1800" dirty="0"/>
              <a:t> kombinasyonu</a:t>
            </a:r>
          </a:p>
          <a:p>
            <a:pPr lvl="2"/>
            <a:r>
              <a:rPr lang="tr-TR" sz="1800" dirty="0"/>
              <a:t>CTV EQD2 80-85 </a:t>
            </a:r>
            <a:r>
              <a:rPr lang="tr-TR" sz="1800" dirty="0" err="1"/>
              <a:t>Gy</a:t>
            </a:r>
            <a:endParaRPr lang="tr-TR" sz="1800" dirty="0"/>
          </a:p>
          <a:p>
            <a:pPr lvl="2"/>
            <a:r>
              <a:rPr lang="tr-TR" sz="1800" dirty="0"/>
              <a:t>8 hafta</a:t>
            </a:r>
          </a:p>
        </p:txBody>
      </p:sp>
    </p:spTree>
    <p:extLst>
      <p:ext uri="{BB962C8B-B14F-4D97-AF65-F5344CB8AC3E}">
        <p14:creationId xmlns:p14="http://schemas.microsoft.com/office/powerpoint/2010/main" val="415643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25BD06F6-A8B6-48D1-A22D-7E597A515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4EA2D53F-A368-4A10-9561-995F4F928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Paraaortik</a:t>
            </a:r>
            <a:r>
              <a:rPr lang="tr-TR" dirty="0"/>
              <a:t> tutulum olan hastalarda </a:t>
            </a:r>
          </a:p>
          <a:p>
            <a:r>
              <a:rPr lang="tr-TR" dirty="0"/>
              <a:t>Tüm </a:t>
            </a:r>
            <a:r>
              <a:rPr lang="tr-TR" dirty="0" err="1"/>
              <a:t>paraaortik</a:t>
            </a:r>
            <a:r>
              <a:rPr lang="tr-TR" dirty="0"/>
              <a:t> alan 45 </a:t>
            </a:r>
            <a:r>
              <a:rPr lang="tr-TR" dirty="0" err="1"/>
              <a:t>Gy</a:t>
            </a:r>
            <a:r>
              <a:rPr lang="tr-TR" dirty="0"/>
              <a:t> / 25 </a:t>
            </a:r>
            <a:r>
              <a:rPr lang="tr-TR" dirty="0" err="1"/>
              <a:t>fr</a:t>
            </a:r>
            <a:r>
              <a:rPr lang="tr-TR" dirty="0"/>
              <a:t> 5 hafta + doz eskalasyonu</a:t>
            </a:r>
          </a:p>
          <a:p>
            <a:r>
              <a:rPr lang="tr-TR" dirty="0"/>
              <a:t>20 </a:t>
            </a:r>
            <a:r>
              <a:rPr lang="tr-TR" dirty="0" err="1"/>
              <a:t>Gy</a:t>
            </a:r>
            <a:r>
              <a:rPr lang="tr-TR" dirty="0"/>
              <a:t> – 2 </a:t>
            </a:r>
            <a:r>
              <a:rPr lang="tr-TR" dirty="0" err="1"/>
              <a:t>Gy</a:t>
            </a:r>
            <a:r>
              <a:rPr lang="tr-TR" dirty="0"/>
              <a:t>/gün total 65 </a:t>
            </a:r>
            <a:r>
              <a:rPr lang="tr-TR" dirty="0" err="1"/>
              <a:t>Gy</a:t>
            </a:r>
            <a:r>
              <a:rPr lang="tr-TR" dirty="0"/>
              <a:t> </a:t>
            </a:r>
          </a:p>
          <a:p>
            <a:r>
              <a:rPr lang="tr-TR" dirty="0"/>
              <a:t>Normal doku doz limitlerine dikkat edilmeli ( böbrek, </a:t>
            </a:r>
            <a:r>
              <a:rPr lang="tr-TR" dirty="0" err="1"/>
              <a:t>spinal</a:t>
            </a:r>
            <a:r>
              <a:rPr lang="tr-TR" dirty="0"/>
              <a:t> </a:t>
            </a:r>
            <a:r>
              <a:rPr lang="tr-TR" dirty="0" err="1"/>
              <a:t>kord</a:t>
            </a:r>
            <a:r>
              <a:rPr lang="tr-TR" dirty="0"/>
              <a:t>, ince barsak kritik )</a:t>
            </a:r>
            <a:r>
              <a:rPr lang="en-US" dirty="0"/>
              <a:t> </a:t>
            </a:r>
            <a:endParaRPr lang="tr-TR" dirty="0"/>
          </a:p>
          <a:p>
            <a:r>
              <a:rPr lang="tr-TR" dirty="0"/>
              <a:t>PPI, anti-</a:t>
            </a:r>
            <a:r>
              <a:rPr lang="tr-TR" dirty="0" err="1"/>
              <a:t>emetik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3671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6E36B2D4-00E1-416B-89B5-144D7747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6926FB08-BE30-4CBA-B399-A4DF2B20C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171516" cy="3880773"/>
          </a:xfrm>
        </p:spPr>
        <p:txBody>
          <a:bodyPr/>
          <a:lstStyle/>
          <a:p>
            <a:r>
              <a:rPr lang="tr-TR" dirty="0"/>
              <a:t>&lt; 2 cm LAP - SIB ile 55 </a:t>
            </a:r>
            <a:r>
              <a:rPr lang="tr-TR" dirty="0" err="1"/>
              <a:t>Gy</a:t>
            </a:r>
            <a:endParaRPr lang="tr-TR" dirty="0"/>
          </a:p>
          <a:p>
            <a:r>
              <a:rPr lang="tr-TR" dirty="0"/>
              <a:t>Re-plan – büyük lenf </a:t>
            </a:r>
            <a:r>
              <a:rPr lang="tr-TR" dirty="0" err="1"/>
              <a:t>nodu</a:t>
            </a:r>
            <a:r>
              <a:rPr lang="tr-TR" dirty="0"/>
              <a:t> olan hastalar ( ince barsak </a:t>
            </a:r>
            <a:r>
              <a:rPr lang="tr-TR" dirty="0" err="1"/>
              <a:t>toksisitesini</a:t>
            </a:r>
            <a:r>
              <a:rPr lang="tr-TR" dirty="0"/>
              <a:t> azaltmak için )</a:t>
            </a:r>
          </a:p>
          <a:p>
            <a:r>
              <a:rPr lang="tr-TR" dirty="0" err="1"/>
              <a:t>Diyare</a:t>
            </a:r>
            <a:r>
              <a:rPr lang="tr-TR" dirty="0"/>
              <a:t> ve uzun dönem barsak komplikasyonlarını azaltmak için SIB 50 </a:t>
            </a:r>
            <a:r>
              <a:rPr lang="tr-TR" dirty="0" err="1"/>
              <a:t>Gy</a:t>
            </a:r>
            <a:r>
              <a:rPr lang="tr-TR" dirty="0"/>
              <a:t> ile sınırlanmalı</a:t>
            </a:r>
          </a:p>
        </p:txBody>
      </p:sp>
    </p:spTree>
    <p:extLst>
      <p:ext uri="{BB962C8B-B14F-4D97-AF65-F5344CB8AC3E}">
        <p14:creationId xmlns:p14="http://schemas.microsoft.com/office/powerpoint/2010/main" val="390404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E1AEB684-DB19-40DC-9F0A-AEB8C1718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0D4C3DB7-A2C9-4E35-940E-134A33B66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Palyasyon</a:t>
            </a:r>
            <a:endParaRPr lang="tr-TR" dirty="0"/>
          </a:p>
          <a:p>
            <a:pPr lvl="1"/>
            <a:r>
              <a:rPr lang="tr-TR" sz="1800" dirty="0" err="1"/>
              <a:t>Hipofraksiyone</a:t>
            </a:r>
            <a:r>
              <a:rPr lang="tr-TR" sz="1800" dirty="0"/>
              <a:t> </a:t>
            </a:r>
            <a:r>
              <a:rPr lang="tr-TR" sz="1800" dirty="0" err="1"/>
              <a:t>pelvik</a:t>
            </a:r>
            <a:r>
              <a:rPr lang="tr-TR" sz="1800" dirty="0"/>
              <a:t> RT kanama ve </a:t>
            </a:r>
            <a:r>
              <a:rPr lang="tr-TR" sz="1800" dirty="0" err="1"/>
              <a:t>pelvik</a:t>
            </a:r>
            <a:r>
              <a:rPr lang="tr-TR" sz="1800" dirty="0"/>
              <a:t> ağrı kontrolü </a:t>
            </a:r>
          </a:p>
          <a:p>
            <a:pPr lvl="1"/>
            <a:r>
              <a:rPr lang="tr-TR" sz="1800" dirty="0"/>
              <a:t>Doz ve </a:t>
            </a:r>
            <a:r>
              <a:rPr lang="tr-TR" sz="1800" dirty="0" err="1"/>
              <a:t>frakiyonasyon</a:t>
            </a:r>
            <a:r>
              <a:rPr lang="tr-TR" sz="1800" dirty="0"/>
              <a:t> şeması</a:t>
            </a:r>
          </a:p>
          <a:p>
            <a:pPr lvl="2"/>
            <a:r>
              <a:rPr lang="tr-TR" sz="1800" dirty="0"/>
              <a:t>Beklenen </a:t>
            </a:r>
            <a:r>
              <a:rPr lang="tr-TR" sz="1800" dirty="0" err="1"/>
              <a:t>sağkalım</a:t>
            </a:r>
            <a:endParaRPr lang="tr-TR" sz="1800" dirty="0"/>
          </a:p>
          <a:p>
            <a:pPr lvl="2"/>
            <a:r>
              <a:rPr lang="tr-TR" sz="1800" dirty="0"/>
              <a:t>Performans durumu</a:t>
            </a:r>
          </a:p>
          <a:p>
            <a:pPr lvl="2"/>
            <a:r>
              <a:rPr lang="tr-TR" sz="1800" dirty="0"/>
              <a:t>Semptom bölgesine </a:t>
            </a:r>
          </a:p>
          <a:p>
            <a:pPr lvl="1"/>
            <a:r>
              <a:rPr lang="tr-TR" sz="1800" dirty="0"/>
              <a:t>30 </a:t>
            </a:r>
            <a:r>
              <a:rPr lang="tr-TR" sz="1800" dirty="0" err="1"/>
              <a:t>Gy</a:t>
            </a:r>
            <a:r>
              <a:rPr lang="tr-TR" sz="1800" dirty="0"/>
              <a:t> / 10 </a:t>
            </a:r>
            <a:r>
              <a:rPr lang="tr-TR" sz="1800" dirty="0" err="1"/>
              <a:t>fr</a:t>
            </a:r>
            <a:endParaRPr lang="tr-TR" sz="1800" dirty="0"/>
          </a:p>
          <a:p>
            <a:pPr lvl="1"/>
            <a:r>
              <a:rPr lang="tr-TR" sz="1800" dirty="0"/>
              <a:t>20 </a:t>
            </a:r>
            <a:r>
              <a:rPr lang="tr-TR" sz="1800" dirty="0" err="1"/>
              <a:t>Gy</a:t>
            </a:r>
            <a:r>
              <a:rPr lang="tr-TR" sz="1800" dirty="0"/>
              <a:t> / 5 </a:t>
            </a:r>
            <a:r>
              <a:rPr lang="tr-TR" sz="1800" dirty="0" err="1"/>
              <a:t>fr</a:t>
            </a:r>
            <a:r>
              <a:rPr lang="tr-TR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905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B694553C-02CC-4F95-B210-9ABFB87AB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Radyoterapi teknikleri ve tolerans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376D6A15-68DB-4BD5-A7F1-9CF4A4B26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766211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r>
              <a:rPr lang="tr-TR" dirty="0"/>
              <a:t>EBRT ve </a:t>
            </a:r>
            <a:r>
              <a:rPr lang="tr-TR" dirty="0" err="1"/>
              <a:t>brakiterapi</a:t>
            </a:r>
            <a:r>
              <a:rPr lang="tr-TR" dirty="0"/>
              <a:t> ile verilen tedavi yoğunluğu dengeli olmalı</a:t>
            </a:r>
          </a:p>
          <a:p>
            <a:r>
              <a:rPr lang="tr-TR" dirty="0"/>
              <a:t>Tüm </a:t>
            </a:r>
            <a:r>
              <a:rPr lang="tr-TR" dirty="0" err="1"/>
              <a:t>pelvis</a:t>
            </a:r>
            <a:r>
              <a:rPr lang="tr-TR" dirty="0"/>
              <a:t> &gt;45-50 </a:t>
            </a:r>
            <a:r>
              <a:rPr lang="tr-TR" dirty="0" err="1"/>
              <a:t>Gy</a:t>
            </a:r>
            <a:r>
              <a:rPr lang="tr-TR" dirty="0"/>
              <a:t> doz aldığında </a:t>
            </a:r>
            <a:r>
              <a:rPr lang="tr-TR" dirty="0" err="1"/>
              <a:t>brakiterapi</a:t>
            </a:r>
            <a:r>
              <a:rPr lang="tr-TR" dirty="0"/>
              <a:t> güvenli bir şekilde verilebilmekte</a:t>
            </a:r>
          </a:p>
          <a:p>
            <a:pPr lvl="1"/>
            <a:r>
              <a:rPr lang="tr-TR" sz="1800" dirty="0"/>
              <a:t>Tarihsel olarak bazı radyasyon </a:t>
            </a:r>
            <a:r>
              <a:rPr lang="tr-TR" sz="1800" dirty="0" err="1"/>
              <a:t>onkologları</a:t>
            </a:r>
            <a:r>
              <a:rPr lang="tr-TR" sz="1800" dirty="0"/>
              <a:t> </a:t>
            </a:r>
            <a:r>
              <a:rPr lang="tr-TR" sz="1800" dirty="0" err="1"/>
              <a:t>intrakaviter</a:t>
            </a:r>
            <a:r>
              <a:rPr lang="tr-TR" sz="1800" dirty="0"/>
              <a:t> </a:t>
            </a:r>
            <a:r>
              <a:rPr lang="tr-TR" sz="1800" dirty="0" err="1"/>
              <a:t>brakiterapiye</a:t>
            </a:r>
            <a:r>
              <a:rPr lang="tr-TR" sz="1800" dirty="0"/>
              <a:t> mümkün olduğunda erken başlamaktaydı. (20-30 </a:t>
            </a:r>
            <a:r>
              <a:rPr lang="tr-TR" sz="1800" dirty="0" err="1"/>
              <a:t>Gy</a:t>
            </a:r>
            <a:r>
              <a:rPr lang="tr-TR" sz="1800" dirty="0"/>
              <a:t> sonrası) </a:t>
            </a:r>
          </a:p>
          <a:p>
            <a:pPr lvl="1"/>
            <a:r>
              <a:rPr lang="tr-TR" sz="1800" dirty="0"/>
              <a:t>Dünya genelinde şu an standart pratik </a:t>
            </a:r>
            <a:r>
              <a:rPr lang="tr-TR" sz="1800" dirty="0" err="1"/>
              <a:t>brakiterapi</a:t>
            </a:r>
            <a:r>
              <a:rPr lang="tr-TR" sz="1800" dirty="0"/>
              <a:t> öncesi tüm </a:t>
            </a:r>
            <a:r>
              <a:rPr lang="tr-TR" sz="1800" dirty="0" err="1"/>
              <a:t>pelvise</a:t>
            </a:r>
            <a:r>
              <a:rPr lang="tr-TR" sz="1800" dirty="0"/>
              <a:t> 45 </a:t>
            </a:r>
            <a:r>
              <a:rPr lang="tr-TR" sz="1800" dirty="0" err="1"/>
              <a:t>Gy</a:t>
            </a:r>
            <a:r>
              <a:rPr lang="tr-TR" sz="1800" dirty="0"/>
              <a:t> </a:t>
            </a:r>
          </a:p>
          <a:p>
            <a:pPr lvl="1"/>
            <a:r>
              <a:rPr lang="tr-TR" sz="1800" dirty="0" err="1"/>
              <a:t>Pelvik</a:t>
            </a:r>
            <a:r>
              <a:rPr lang="tr-TR" sz="1800" dirty="0"/>
              <a:t> duvar ve lenf </a:t>
            </a:r>
            <a:r>
              <a:rPr lang="tr-TR" sz="1800" dirty="0" err="1"/>
              <a:t>nodlarına</a:t>
            </a:r>
            <a:r>
              <a:rPr lang="tr-TR" sz="1800" dirty="0"/>
              <a:t> yönelik EBRT </a:t>
            </a:r>
            <a:r>
              <a:rPr lang="tr-TR" sz="1800" dirty="0" err="1"/>
              <a:t>boost</a:t>
            </a:r>
            <a:r>
              <a:rPr lang="tr-TR" sz="1800" dirty="0"/>
              <a:t> ilk </a:t>
            </a:r>
            <a:r>
              <a:rPr lang="tr-TR" sz="1800" dirty="0" err="1"/>
              <a:t>intrakaviter</a:t>
            </a:r>
            <a:r>
              <a:rPr lang="tr-TR" sz="1800" dirty="0"/>
              <a:t> tedavi sonrası verilebilir. </a:t>
            </a:r>
          </a:p>
        </p:txBody>
      </p:sp>
    </p:spTree>
    <p:extLst>
      <p:ext uri="{BB962C8B-B14F-4D97-AF65-F5344CB8AC3E}">
        <p14:creationId xmlns:p14="http://schemas.microsoft.com/office/powerpoint/2010/main" val="112053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B6D7C48D-D931-4A03-B3B3-B025CB204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İçerik Yer Tutucusu 6">
            <a:extLst>
              <a:ext uri="{FF2B5EF4-FFF2-40B4-BE49-F238E27FC236}">
                <a16:creationId xmlns="" xmlns:a16="http://schemas.microsoft.com/office/drawing/2014/main" id="{2716BA81-0ACC-4F60-88C6-D997E7076CA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863" y="2160588"/>
            <a:ext cx="8596312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Tedavi edilen volüm tüm </a:t>
            </a:r>
            <a:r>
              <a:rPr lang="tr-TR" dirty="0" err="1"/>
              <a:t>uterin</a:t>
            </a:r>
            <a:r>
              <a:rPr lang="tr-TR" dirty="0"/>
              <a:t> </a:t>
            </a:r>
            <a:r>
              <a:rPr lang="tr-TR" dirty="0" err="1"/>
              <a:t>korpusu</a:t>
            </a:r>
            <a:r>
              <a:rPr lang="tr-TR" dirty="0"/>
              <a:t> içermeli</a:t>
            </a:r>
          </a:p>
          <a:p>
            <a:r>
              <a:rPr lang="tr-TR" dirty="0"/>
              <a:t>Simülasyon ve tedavi sırasında mesane ve rektum doluluğundaki değişikliklere dikkat edilmeli 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988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7C4B0643-98F7-4026-8347-3486D1D13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1C4F7CA2-DCFC-4CC9-902D-0493BC5E70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07" y="875871"/>
            <a:ext cx="8372073" cy="5074726"/>
          </a:xfrm>
        </p:spPr>
      </p:pic>
    </p:spTree>
    <p:extLst>
      <p:ext uri="{BB962C8B-B14F-4D97-AF65-F5344CB8AC3E}">
        <p14:creationId xmlns:p14="http://schemas.microsoft.com/office/powerpoint/2010/main" val="191153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BF9B0D05-88DE-4843-BCDB-97968D3EF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4B08FE84-1B3C-4E97-9B22-464F2783E8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82" y="1371600"/>
            <a:ext cx="8236712" cy="4710179"/>
          </a:xfrm>
        </p:spPr>
      </p:pic>
    </p:spTree>
    <p:extLst>
      <p:ext uri="{BB962C8B-B14F-4D97-AF65-F5344CB8AC3E}">
        <p14:creationId xmlns:p14="http://schemas.microsoft.com/office/powerpoint/2010/main" val="385079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62B77D47-EE75-4301-81BA-366194F5F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F8BBB2AD-058D-443A-83CE-D1E2D60AB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66" y="813511"/>
            <a:ext cx="7911694" cy="5434889"/>
          </a:xfrm>
        </p:spPr>
      </p:pic>
    </p:spTree>
    <p:extLst>
      <p:ext uri="{BB962C8B-B14F-4D97-AF65-F5344CB8AC3E}">
        <p14:creationId xmlns:p14="http://schemas.microsoft.com/office/powerpoint/2010/main" val="27319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10F95447-315D-4FBB-92F0-71CA4F4A8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CAF25A07-2B6C-4530-A760-B711BEBB4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İntakt</a:t>
            </a:r>
            <a:r>
              <a:rPr lang="tr-TR" dirty="0"/>
              <a:t> </a:t>
            </a:r>
            <a:r>
              <a:rPr lang="tr-TR" dirty="0" err="1"/>
              <a:t>servikal</a:t>
            </a:r>
            <a:r>
              <a:rPr lang="tr-TR" dirty="0"/>
              <a:t> kanser için IMRT kullanımı artmakta </a:t>
            </a:r>
          </a:p>
          <a:p>
            <a:r>
              <a:rPr lang="tr-TR" dirty="0" err="1"/>
              <a:t>Prospektif</a:t>
            </a:r>
            <a:r>
              <a:rPr lang="tr-TR" dirty="0"/>
              <a:t> çok merkezli bir çalışma IMRT kullanımının akut </a:t>
            </a:r>
            <a:r>
              <a:rPr lang="tr-TR" dirty="0" err="1"/>
              <a:t>gastrointestinal</a:t>
            </a:r>
            <a:r>
              <a:rPr lang="tr-TR" dirty="0"/>
              <a:t> ve hematolojik </a:t>
            </a:r>
            <a:r>
              <a:rPr lang="tr-TR" dirty="0" err="1"/>
              <a:t>toksisitede</a:t>
            </a:r>
            <a:r>
              <a:rPr lang="tr-TR" dirty="0"/>
              <a:t> azalma</a:t>
            </a:r>
          </a:p>
        </p:txBody>
      </p:sp>
    </p:spTree>
    <p:extLst>
      <p:ext uri="{BB962C8B-B14F-4D97-AF65-F5344CB8AC3E}">
        <p14:creationId xmlns:p14="http://schemas.microsoft.com/office/powerpoint/2010/main" val="152005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7F544C06-4816-40D3-940D-2D56970D9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Önleme ve erken tanı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1EAFBC87-DBDB-42DC-B103-30D19A472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Kanser taraması için ideal;</a:t>
            </a:r>
          </a:p>
          <a:p>
            <a:pPr marL="0" indent="0">
              <a:buNone/>
            </a:pPr>
            <a:endParaRPr lang="tr-TR" dirty="0"/>
          </a:p>
          <a:p>
            <a:pPr lvl="1"/>
            <a:r>
              <a:rPr lang="tr-TR" sz="1800" dirty="0"/>
              <a:t>Ulaşılabilir</a:t>
            </a:r>
          </a:p>
          <a:p>
            <a:pPr lvl="1"/>
            <a:r>
              <a:rPr lang="tr-TR" sz="1800" dirty="0" err="1"/>
              <a:t>İnvaziv</a:t>
            </a:r>
            <a:r>
              <a:rPr lang="tr-TR" sz="1800" dirty="0"/>
              <a:t> kanser gelişimi için uzun </a:t>
            </a:r>
            <a:r>
              <a:rPr lang="tr-TR" sz="1800" dirty="0" err="1"/>
              <a:t>interval</a:t>
            </a:r>
            <a:endParaRPr lang="tr-TR" sz="1800" dirty="0"/>
          </a:p>
          <a:p>
            <a:pPr lvl="1"/>
            <a:r>
              <a:rPr lang="tr-TR" sz="1800" dirty="0" err="1"/>
              <a:t>Preinvaziv</a:t>
            </a:r>
            <a:r>
              <a:rPr lang="tr-TR" sz="1800" dirty="0"/>
              <a:t> ve erken </a:t>
            </a:r>
            <a:r>
              <a:rPr lang="tr-TR" sz="1800" dirty="0" err="1"/>
              <a:t>invaziv</a:t>
            </a:r>
            <a:r>
              <a:rPr lang="tr-TR" sz="1800" dirty="0"/>
              <a:t> lezyonların uygun tedavisi ile yüksek kür oranları</a:t>
            </a:r>
          </a:p>
        </p:txBody>
      </p:sp>
    </p:spTree>
    <p:extLst>
      <p:ext uri="{BB962C8B-B14F-4D97-AF65-F5344CB8AC3E}">
        <p14:creationId xmlns:p14="http://schemas.microsoft.com/office/powerpoint/2010/main" val="355140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54BE5529-6885-4A74-9407-C51239D61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854" y="1127633"/>
            <a:ext cx="8596668" cy="3880773"/>
          </a:xfrm>
        </p:spPr>
        <p:txBody>
          <a:bodyPr/>
          <a:lstStyle/>
          <a:p>
            <a:r>
              <a:rPr lang="tr-TR" dirty="0" err="1"/>
              <a:t>Brakiterapi</a:t>
            </a:r>
            <a:endParaRPr lang="tr-TR" dirty="0"/>
          </a:p>
          <a:p>
            <a:endParaRPr lang="tr-TR" dirty="0"/>
          </a:p>
          <a:p>
            <a:pPr lvl="1"/>
            <a:r>
              <a:rPr lang="tr-TR" sz="1800" dirty="0"/>
              <a:t>Tandem ve vajinal </a:t>
            </a:r>
            <a:r>
              <a:rPr lang="tr-TR" sz="1800" dirty="0" err="1"/>
              <a:t>ovoid</a:t>
            </a:r>
            <a:r>
              <a:rPr lang="tr-TR" sz="1800" dirty="0"/>
              <a:t>, ring, silindir </a:t>
            </a:r>
            <a:r>
              <a:rPr lang="tr-TR" sz="1800" dirty="0" err="1"/>
              <a:t>aplikatör</a:t>
            </a:r>
            <a:r>
              <a:rPr lang="tr-TR" sz="1800" dirty="0"/>
              <a:t> kullanılarak uygulanır</a:t>
            </a:r>
          </a:p>
          <a:p>
            <a:pPr lvl="1"/>
            <a:r>
              <a:rPr lang="tr-TR" sz="1800" dirty="0"/>
              <a:t>Hasta ve tümör anatomisine bağlı olarak </a:t>
            </a:r>
            <a:r>
              <a:rPr lang="tr-TR" sz="1800" dirty="0" err="1"/>
              <a:t>aplikatör</a:t>
            </a:r>
            <a:r>
              <a:rPr lang="tr-TR" sz="1800" dirty="0"/>
              <a:t> seçimi</a:t>
            </a:r>
          </a:p>
          <a:p>
            <a:pPr lvl="1"/>
            <a:r>
              <a:rPr lang="tr-TR" sz="1800" dirty="0"/>
              <a:t>Lokal ileri veya yeterli regresyon göstermeyen tümörlerde </a:t>
            </a:r>
            <a:r>
              <a:rPr lang="tr-TR" sz="1800" dirty="0" err="1"/>
              <a:t>interstistel</a:t>
            </a:r>
            <a:r>
              <a:rPr lang="tr-TR" sz="1800" dirty="0"/>
              <a:t> yaklaşım ile hedefe daha yüksek dozlar</a:t>
            </a:r>
          </a:p>
          <a:p>
            <a:pPr lvl="1"/>
            <a:endParaRPr lang="tr-TR" sz="1800" dirty="0"/>
          </a:p>
          <a:p>
            <a:pPr lvl="1"/>
            <a:endParaRPr lang="tr-TR" dirty="0"/>
          </a:p>
          <a:p>
            <a:pPr lvl="1"/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7AED83FA-CC7A-4DA6-A904-6BB8C78BB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23" y="4119382"/>
            <a:ext cx="2966380" cy="237546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F63AD0F8-5E76-4050-A8C5-B67953249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630" y="4366097"/>
            <a:ext cx="3717394" cy="202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9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96993788-833D-49AA-8399-5091C8929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223" y="959069"/>
            <a:ext cx="7760439" cy="4133193"/>
          </a:xfrm>
        </p:spPr>
        <p:txBody>
          <a:bodyPr>
            <a:noAutofit/>
          </a:bodyPr>
          <a:lstStyle/>
          <a:p>
            <a:r>
              <a:rPr lang="tr-TR" dirty="0"/>
              <a:t>Doz tanımlama</a:t>
            </a:r>
          </a:p>
          <a:p>
            <a:pPr lvl="1"/>
            <a:r>
              <a:rPr lang="tr-TR" sz="1800" dirty="0"/>
              <a:t>Noktasal          volüm bazlı doz tanımlama</a:t>
            </a:r>
          </a:p>
          <a:p>
            <a:pPr lvl="1"/>
            <a:r>
              <a:rPr lang="en-US" sz="1800" dirty="0"/>
              <a:t>Manchester</a:t>
            </a:r>
            <a:r>
              <a:rPr lang="tr-TR" sz="1800" dirty="0"/>
              <a:t> sistem</a:t>
            </a:r>
            <a:r>
              <a:rPr lang="en-US" sz="1800" dirty="0"/>
              <a:t> point A</a:t>
            </a:r>
            <a:r>
              <a:rPr lang="tr-TR" sz="1800" dirty="0"/>
              <a:t> - </a:t>
            </a:r>
            <a:r>
              <a:rPr lang="en-US" sz="1800" dirty="0"/>
              <a:t>point B</a:t>
            </a:r>
            <a:endParaRPr lang="tr-TR" sz="1800" dirty="0"/>
          </a:p>
          <a:p>
            <a:pPr lvl="1"/>
            <a:r>
              <a:rPr lang="tr-TR" sz="1800" dirty="0"/>
              <a:t>Point </a:t>
            </a:r>
            <a:r>
              <a:rPr lang="en-US" sz="1800" dirty="0"/>
              <a:t>A </a:t>
            </a:r>
            <a:r>
              <a:rPr lang="tr-TR" sz="1800" dirty="0"/>
              <a:t>dik doz </a:t>
            </a:r>
            <a:r>
              <a:rPr lang="tr-TR" sz="1800" dirty="0" err="1"/>
              <a:t>gradient</a:t>
            </a:r>
            <a:r>
              <a:rPr lang="tr-TR" sz="1800" dirty="0"/>
              <a:t> </a:t>
            </a:r>
          </a:p>
          <a:p>
            <a:pPr lvl="1"/>
            <a:r>
              <a:rPr lang="tr-TR" sz="1800" dirty="0"/>
              <a:t>Erken evre hastalık için 5 x 5,5 </a:t>
            </a:r>
            <a:r>
              <a:rPr lang="tr-TR" sz="1800" dirty="0" err="1"/>
              <a:t>Gy</a:t>
            </a:r>
            <a:endParaRPr lang="tr-TR" sz="1800" dirty="0"/>
          </a:p>
          <a:p>
            <a:pPr lvl="1"/>
            <a:r>
              <a:rPr lang="tr-TR" sz="1800" dirty="0"/>
              <a:t>Büyük veya kötü yanıtlı tümörler için 5 x 6 </a:t>
            </a:r>
            <a:r>
              <a:rPr lang="tr-TR" sz="1800" dirty="0" err="1"/>
              <a:t>Gy</a:t>
            </a:r>
            <a:endParaRPr lang="tr-TR" sz="1800" dirty="0"/>
          </a:p>
          <a:p>
            <a:pPr lvl="1"/>
            <a:r>
              <a:rPr lang="tr-TR" sz="1800" dirty="0"/>
              <a:t>Diğer önerilen doz şeması 4 x 7 </a:t>
            </a:r>
            <a:r>
              <a:rPr lang="tr-TR" sz="1800" dirty="0" err="1"/>
              <a:t>Gy</a:t>
            </a:r>
            <a:endParaRPr lang="tr-TR" sz="1800" dirty="0"/>
          </a:p>
          <a:p>
            <a:pPr lvl="1"/>
            <a:endParaRPr lang="tr-TR" sz="1800" dirty="0"/>
          </a:p>
          <a:p>
            <a:pPr lvl="1"/>
            <a:endParaRPr lang="tr-TR" sz="1800" dirty="0"/>
          </a:p>
          <a:p>
            <a:pPr marL="457200" lvl="1" indent="0">
              <a:buNone/>
            </a:pPr>
            <a:endParaRPr lang="tr-TR" sz="1800" dirty="0"/>
          </a:p>
          <a:p>
            <a:pPr lvl="1"/>
            <a:r>
              <a:rPr lang="tr-TR" sz="1800" dirty="0"/>
              <a:t>K</a:t>
            </a:r>
            <a:r>
              <a:rPr lang="en-US" sz="1800" dirty="0" err="1"/>
              <a:t>ombine</a:t>
            </a:r>
            <a:r>
              <a:rPr lang="en-US" sz="1800" dirty="0"/>
              <a:t> do</a:t>
            </a:r>
            <a:r>
              <a:rPr lang="tr-TR" sz="1800" dirty="0"/>
              <a:t>z</a:t>
            </a:r>
            <a:r>
              <a:rPr lang="en-US" sz="1800" dirty="0"/>
              <a:t> 8</a:t>
            </a:r>
            <a:r>
              <a:rPr lang="tr-TR" sz="1800" dirty="0"/>
              <a:t>0-</a:t>
            </a:r>
            <a:r>
              <a:rPr lang="en-US" sz="1800" dirty="0"/>
              <a:t>90 </a:t>
            </a:r>
            <a:r>
              <a:rPr lang="en-US" sz="1800" dirty="0" err="1"/>
              <a:t>Gy</a:t>
            </a:r>
            <a:r>
              <a:rPr lang="en-US" sz="1800" dirty="0"/>
              <a:t> to point A (40</a:t>
            </a:r>
            <a:r>
              <a:rPr lang="tr-TR" sz="1800" dirty="0"/>
              <a:t>-</a:t>
            </a:r>
            <a:r>
              <a:rPr lang="en-US" sz="1800" dirty="0"/>
              <a:t>45 </a:t>
            </a:r>
            <a:r>
              <a:rPr lang="en-US" sz="1800" dirty="0" err="1"/>
              <a:t>Gy</a:t>
            </a:r>
            <a:r>
              <a:rPr lang="en-US" sz="1800" dirty="0"/>
              <a:t> EBRT</a:t>
            </a:r>
            <a:r>
              <a:rPr lang="tr-TR" sz="1800" dirty="0"/>
              <a:t> ve </a:t>
            </a:r>
            <a:r>
              <a:rPr lang="en-US" sz="1800" dirty="0"/>
              <a:t>40</a:t>
            </a:r>
            <a:r>
              <a:rPr lang="tr-TR" sz="1800" dirty="0"/>
              <a:t>-</a:t>
            </a:r>
            <a:r>
              <a:rPr lang="en-US" sz="1800" dirty="0"/>
              <a:t>50 </a:t>
            </a:r>
            <a:r>
              <a:rPr lang="en-US" sz="1800" dirty="0" err="1"/>
              <a:t>Gy</a:t>
            </a:r>
            <a:r>
              <a:rPr lang="tr-TR" sz="1800" dirty="0"/>
              <a:t> </a:t>
            </a:r>
            <a:r>
              <a:rPr lang="tr-TR" sz="1800" dirty="0" err="1"/>
              <a:t>brakiterapi</a:t>
            </a:r>
            <a:r>
              <a:rPr lang="tr-TR" sz="1800" dirty="0"/>
              <a:t> </a:t>
            </a:r>
            <a:r>
              <a:rPr lang="en-US" sz="1800" dirty="0"/>
              <a:t>)</a:t>
            </a:r>
            <a:endParaRPr lang="tr-TR" sz="1800" dirty="0"/>
          </a:p>
          <a:p>
            <a:pPr lvl="1"/>
            <a:r>
              <a:rPr lang="en-US" sz="1800" dirty="0"/>
              <a:t>1A </a:t>
            </a:r>
            <a:r>
              <a:rPr lang="tr-TR" sz="1800" dirty="0"/>
              <a:t>-</a:t>
            </a:r>
            <a:r>
              <a:rPr lang="en-US" sz="1800" dirty="0"/>
              <a:t>1B1</a:t>
            </a:r>
            <a:r>
              <a:rPr lang="tr-TR" sz="1800" dirty="0"/>
              <a:t> tümörde daha düşük dozlar 75-85 </a:t>
            </a:r>
            <a:r>
              <a:rPr lang="tr-TR" sz="1800" dirty="0" err="1"/>
              <a:t>Gy</a:t>
            </a:r>
            <a:endParaRPr lang="tr-TR" sz="1800" dirty="0"/>
          </a:p>
          <a:p>
            <a:pPr lvl="1"/>
            <a:endParaRPr lang="tr-TR" sz="1800" dirty="0"/>
          </a:p>
        </p:txBody>
      </p:sp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7DA674F3-A8A3-433F-BB84-5FD65E395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846" y="3210232"/>
            <a:ext cx="3719154" cy="4671314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D73C6B47-01D6-42CF-9FA0-5CA2C75B5B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068" y="-15766"/>
            <a:ext cx="3593932" cy="3225998"/>
          </a:xfrm>
          <a:prstGeom prst="rect">
            <a:avLst/>
          </a:prstGeom>
        </p:spPr>
      </p:pic>
      <p:cxnSp>
        <p:nvCxnSpPr>
          <p:cNvPr id="6" name="Düz Ok Bağlayıcısı 5">
            <a:extLst>
              <a:ext uri="{FF2B5EF4-FFF2-40B4-BE49-F238E27FC236}">
                <a16:creationId xmlns="" xmlns:a16="http://schemas.microsoft.com/office/drawing/2014/main" id="{CDB7ADB4-680F-4309-A560-E7420E5BDB2F}"/>
              </a:ext>
            </a:extLst>
          </p:cNvPr>
          <p:cNvCxnSpPr/>
          <p:nvPr/>
        </p:nvCxnSpPr>
        <p:spPr>
          <a:xfrm>
            <a:off x="2343807" y="1552905"/>
            <a:ext cx="3897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İçerik Yer Tutucusu 2">
            <a:extLst>
              <a:ext uri="{FF2B5EF4-FFF2-40B4-BE49-F238E27FC236}">
                <a16:creationId xmlns="" xmlns:a16="http://schemas.microsoft.com/office/drawing/2014/main" id="{B1FDFCED-531D-4867-9C99-39E61EF386BD}"/>
              </a:ext>
            </a:extLst>
          </p:cNvPr>
          <p:cNvSpPr txBox="1">
            <a:spLocks/>
          </p:cNvSpPr>
          <p:nvPr/>
        </p:nvSpPr>
        <p:spPr>
          <a:xfrm>
            <a:off x="976881" y="3928412"/>
            <a:ext cx="7095065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Post-</a:t>
            </a:r>
            <a:r>
              <a:rPr lang="tr-TR" dirty="0" err="1"/>
              <a:t>histerektomi</a:t>
            </a:r>
            <a:r>
              <a:rPr lang="tr-TR" dirty="0"/>
              <a:t> (özellikle pozitif veya yakın vajinal </a:t>
            </a:r>
            <a:r>
              <a:rPr lang="tr-TR" dirty="0" err="1"/>
              <a:t>mukozal</a:t>
            </a:r>
            <a:r>
              <a:rPr lang="tr-TR" dirty="0"/>
              <a:t> cerrahi </a:t>
            </a:r>
            <a:r>
              <a:rPr lang="tr-TR" dirty="0" err="1"/>
              <a:t>marjin</a:t>
            </a:r>
            <a:r>
              <a:rPr lang="tr-TR" dirty="0"/>
              <a:t>) vajinal silindir ile 5,5 x 2 </a:t>
            </a:r>
            <a:r>
              <a:rPr lang="tr-TR" dirty="0" err="1"/>
              <a:t>Gy</a:t>
            </a:r>
            <a:r>
              <a:rPr lang="tr-TR" dirty="0"/>
              <a:t> 5mm marj ile 3 x 6 </a:t>
            </a:r>
            <a:r>
              <a:rPr lang="tr-TR" dirty="0" err="1"/>
              <a:t>Gy</a:t>
            </a:r>
            <a:r>
              <a:rPr lang="tr-TR" dirty="0"/>
              <a:t> vajinal yüzeye </a:t>
            </a:r>
          </a:p>
          <a:p>
            <a:pPr marL="0" indent="0">
              <a:buFont typeface="Wingdings 3" charset="2"/>
              <a:buNone/>
            </a:pPr>
            <a:r>
              <a:rPr lang="tr-TR" dirty="0"/>
              <a:t>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5816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E50D9E81-EA5D-4B64-8854-8C7484B7D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0FCA52BD-0482-43D8-814F-136ABE42A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Görüntü eşliğinde </a:t>
            </a:r>
            <a:r>
              <a:rPr lang="tr-TR" dirty="0" err="1"/>
              <a:t>brakiterapinin</a:t>
            </a:r>
            <a:r>
              <a:rPr lang="tr-TR" dirty="0"/>
              <a:t> sonuçları iyileştirdiği ve </a:t>
            </a:r>
            <a:r>
              <a:rPr lang="tr-TR" dirty="0" err="1"/>
              <a:t>ve</a:t>
            </a:r>
            <a:r>
              <a:rPr lang="tr-TR" dirty="0"/>
              <a:t> </a:t>
            </a:r>
            <a:r>
              <a:rPr lang="tr-TR" dirty="0" err="1"/>
              <a:t>toksisiteyi</a:t>
            </a:r>
            <a:r>
              <a:rPr lang="tr-TR" dirty="0"/>
              <a:t> azalttığı kanıtlanmıştır</a:t>
            </a:r>
          </a:p>
          <a:p>
            <a:endParaRPr lang="tr-TR" dirty="0"/>
          </a:p>
          <a:p>
            <a:r>
              <a:rPr lang="tr-TR" dirty="0"/>
              <a:t>MR </a:t>
            </a:r>
            <a:r>
              <a:rPr lang="tr-TR" dirty="0" err="1"/>
              <a:t>rezidüel</a:t>
            </a:r>
            <a:r>
              <a:rPr lang="tr-TR" dirty="0"/>
              <a:t> hastalık ve </a:t>
            </a:r>
            <a:r>
              <a:rPr lang="tr-TR" dirty="0" err="1"/>
              <a:t>parametrial</a:t>
            </a:r>
            <a:r>
              <a:rPr lang="tr-TR" dirty="0"/>
              <a:t> tutulum hakkında en iyi bilgi </a:t>
            </a:r>
          </a:p>
          <a:p>
            <a:r>
              <a:rPr lang="tr-TR" dirty="0" err="1"/>
              <a:t>Aplikatör</a:t>
            </a:r>
            <a:r>
              <a:rPr lang="tr-TR" dirty="0"/>
              <a:t> yerleşiminde kullanılması avantajlı</a:t>
            </a:r>
          </a:p>
          <a:p>
            <a:r>
              <a:rPr lang="tr-TR" dirty="0"/>
              <a:t>CT </a:t>
            </a:r>
            <a:r>
              <a:rPr lang="tr-TR" dirty="0" err="1"/>
              <a:t>rezidüel</a:t>
            </a:r>
            <a:r>
              <a:rPr lang="tr-TR" dirty="0"/>
              <a:t> hastalık tanımlamasında ve </a:t>
            </a:r>
            <a:r>
              <a:rPr lang="tr-TR" dirty="0" err="1"/>
              <a:t>konturlamada</a:t>
            </a:r>
            <a:r>
              <a:rPr lang="tr-TR" dirty="0"/>
              <a:t> </a:t>
            </a:r>
            <a:r>
              <a:rPr lang="tr-TR" dirty="0" err="1"/>
              <a:t>MR’a</a:t>
            </a:r>
            <a:r>
              <a:rPr lang="tr-TR" dirty="0"/>
              <a:t> göre daha az doğruluk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661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7CA7232F-6476-44F1-AB1C-E9881F0F3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9507C3BE-3FE5-4683-A514-8300CE2613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884"/>
            <a:ext cx="7626568" cy="6569122"/>
          </a:xfrm>
        </p:spPr>
      </p:pic>
      <p:sp>
        <p:nvSpPr>
          <p:cNvPr id="6" name="İçerik Yer Tutucusu 2">
            <a:extLst>
              <a:ext uri="{FF2B5EF4-FFF2-40B4-BE49-F238E27FC236}">
                <a16:creationId xmlns="" xmlns:a16="http://schemas.microsoft.com/office/drawing/2014/main" id="{2EC4F538-5936-4313-8065-1928370B8871}"/>
              </a:ext>
            </a:extLst>
          </p:cNvPr>
          <p:cNvSpPr txBox="1">
            <a:spLocks/>
          </p:cNvSpPr>
          <p:nvPr/>
        </p:nvSpPr>
        <p:spPr>
          <a:xfrm>
            <a:off x="7397614" y="2901325"/>
            <a:ext cx="4794386" cy="2420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Tandem ve </a:t>
            </a:r>
            <a:r>
              <a:rPr lang="tr-TR" dirty="0" err="1"/>
              <a:t>ovoid</a:t>
            </a:r>
            <a:r>
              <a:rPr lang="tr-TR" dirty="0"/>
              <a:t> etrafında</a:t>
            </a:r>
          </a:p>
          <a:p>
            <a:r>
              <a:rPr lang="tr-TR" dirty="0"/>
              <a:t>Her bir </a:t>
            </a:r>
            <a:r>
              <a:rPr lang="tr-TR" dirty="0" err="1"/>
              <a:t>lokasyondaki</a:t>
            </a:r>
            <a:r>
              <a:rPr lang="tr-TR" dirty="0"/>
              <a:t> kaynak </a:t>
            </a:r>
            <a:r>
              <a:rPr lang="tr-TR" dirty="0" err="1"/>
              <a:t>dwell</a:t>
            </a:r>
            <a:r>
              <a:rPr lang="tr-TR" dirty="0"/>
              <a:t> time</a:t>
            </a:r>
          </a:p>
          <a:p>
            <a:r>
              <a:rPr lang="tr-TR" dirty="0" err="1"/>
              <a:t>Pear-shaped</a:t>
            </a:r>
            <a:r>
              <a:rPr lang="tr-TR" dirty="0"/>
              <a:t> doz dağılımı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304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CA01C55-04BD-428C-AE72-ACDF009A6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Özetle,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F9FB9F7C-0079-4F99-B9F9-F02E18581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286473" cy="3880773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  <a:p>
            <a:r>
              <a:rPr lang="tr-TR" dirty="0"/>
              <a:t>Evre IB2-IVA hastalıkta </a:t>
            </a:r>
            <a:r>
              <a:rPr lang="tr-TR" dirty="0" err="1"/>
              <a:t>primer</a:t>
            </a:r>
            <a:r>
              <a:rPr lang="tr-TR" dirty="0"/>
              <a:t> tedavi </a:t>
            </a:r>
            <a:r>
              <a:rPr lang="tr-TR" dirty="0" err="1"/>
              <a:t>sisplatin</a:t>
            </a:r>
            <a:r>
              <a:rPr lang="tr-TR" dirty="0"/>
              <a:t> KT ile eş zamanlı EBRT + </a:t>
            </a:r>
            <a:r>
              <a:rPr lang="tr-TR" dirty="0" err="1"/>
              <a:t>brakiterapi</a:t>
            </a:r>
            <a:endParaRPr lang="tr-TR" dirty="0"/>
          </a:p>
          <a:p>
            <a:r>
              <a:rPr lang="tr-TR" dirty="0" err="1"/>
              <a:t>Brakiterapi</a:t>
            </a:r>
            <a:r>
              <a:rPr lang="tr-TR" dirty="0"/>
              <a:t> </a:t>
            </a:r>
            <a:r>
              <a:rPr lang="tr-TR" dirty="0" err="1"/>
              <a:t>intakt</a:t>
            </a:r>
            <a:r>
              <a:rPr lang="tr-TR" dirty="0"/>
              <a:t> </a:t>
            </a:r>
            <a:r>
              <a:rPr lang="tr-TR" dirty="0" err="1"/>
              <a:t>servikal</a:t>
            </a:r>
            <a:r>
              <a:rPr lang="tr-TR" dirty="0"/>
              <a:t> kanserde şart</a:t>
            </a:r>
          </a:p>
          <a:p>
            <a:r>
              <a:rPr lang="tr-TR" dirty="0"/>
              <a:t>RT cerrahi yapılamayan hastalarda tek tedavi </a:t>
            </a:r>
            <a:r>
              <a:rPr lang="tr-TR" dirty="0" err="1"/>
              <a:t>modalitesi</a:t>
            </a:r>
            <a:endParaRPr lang="tr-TR" dirty="0"/>
          </a:p>
          <a:p>
            <a:r>
              <a:rPr lang="tr-TR" dirty="0"/>
              <a:t>IMRT ile </a:t>
            </a:r>
            <a:r>
              <a:rPr lang="tr-TR" dirty="0" err="1"/>
              <a:t>unrezektabl</a:t>
            </a:r>
            <a:r>
              <a:rPr lang="tr-TR" dirty="0"/>
              <a:t> </a:t>
            </a:r>
            <a:r>
              <a:rPr lang="tr-TR" dirty="0" err="1"/>
              <a:t>nodal</a:t>
            </a:r>
            <a:r>
              <a:rPr lang="tr-TR" dirty="0"/>
              <a:t> hastalıkta </a:t>
            </a:r>
            <a:r>
              <a:rPr lang="tr-TR" dirty="0" err="1"/>
              <a:t>küratif</a:t>
            </a:r>
            <a:r>
              <a:rPr lang="tr-TR" dirty="0"/>
              <a:t> doz eskalasyonu mümkün</a:t>
            </a:r>
          </a:p>
        </p:txBody>
      </p:sp>
    </p:spTree>
    <p:extLst>
      <p:ext uri="{BB962C8B-B14F-4D97-AF65-F5344CB8AC3E}">
        <p14:creationId xmlns:p14="http://schemas.microsoft.com/office/powerpoint/2010/main" val="211669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FAB1530E-C940-46BD-A355-5E4D468A0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6525" y="4959134"/>
            <a:ext cx="5896303" cy="8457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sz="3200" b="1" dirty="0"/>
              <a:t>Sabrınız için teşekkür ederim.</a:t>
            </a:r>
          </a:p>
        </p:txBody>
      </p:sp>
      <p:pic>
        <p:nvPicPr>
          <p:cNvPr id="5" name="Grafik 4" descr="Dişlileri olan kafa">
            <a:extLst>
              <a:ext uri="{FF2B5EF4-FFF2-40B4-BE49-F238E27FC236}">
                <a16:creationId xmlns="" xmlns:a16="http://schemas.microsoft.com/office/drawing/2014/main" id="{2CAB4C16-D2B7-499D-B233-8418E6B5E7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59725" y="471706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8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3DDE42D-1595-4FFD-8987-95431DE2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560" y="371007"/>
            <a:ext cx="8596668" cy="13208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C03CE849-02CE-4039-9E5C-1040FB808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176" y="5022575"/>
            <a:ext cx="4225607" cy="1271764"/>
          </a:xfrm>
        </p:spPr>
        <p:txBody>
          <a:bodyPr>
            <a:normAutofit/>
          </a:bodyPr>
          <a:lstStyle/>
          <a:p>
            <a:r>
              <a:rPr lang="tr-TR" sz="2400" dirty="0"/>
              <a:t>TRANSFORMASYON ZONU !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="" xmlns:a16="http://schemas.microsoft.com/office/drawing/2014/main" id="{0EB95CCF-15E2-4982-9E8F-66811F575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76" y="273665"/>
            <a:ext cx="8583051" cy="4044652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="" xmlns:a16="http://schemas.microsoft.com/office/drawing/2014/main" id="{10AE95C2-57BF-48F1-85C5-D95013262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761" y="2835965"/>
            <a:ext cx="3571082" cy="374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2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C008CD31-E6E5-4CF9-94E9-1F94DB4D1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1B3D9FDB-B7EF-434B-84A4-4E4735FED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tr-TR" dirty="0"/>
              <a:t>Tarama nasıl olmalı ? </a:t>
            </a:r>
          </a:p>
          <a:p>
            <a:endParaRPr lang="tr-TR" dirty="0"/>
          </a:p>
          <a:p>
            <a:pPr lvl="1"/>
            <a:r>
              <a:rPr lang="tr-TR" sz="1800" dirty="0"/>
              <a:t>21 yaş</a:t>
            </a:r>
          </a:p>
          <a:p>
            <a:pPr lvl="1"/>
            <a:r>
              <a:rPr lang="tr-TR" sz="1800" dirty="0"/>
              <a:t>İlk cinsel ilişkiden sonra </a:t>
            </a:r>
          </a:p>
          <a:p>
            <a:pPr lvl="1"/>
            <a:r>
              <a:rPr lang="tr-TR" sz="1800" dirty="0"/>
              <a:t>65 yaş ( son ardışık üç test negatif ise tarama bırakılabilir )</a:t>
            </a:r>
          </a:p>
          <a:p>
            <a:pPr lvl="1"/>
            <a:r>
              <a:rPr lang="tr-TR" sz="1800" dirty="0"/>
              <a:t>30 yaşından önce her 3 yılda bir </a:t>
            </a:r>
            <a:r>
              <a:rPr lang="tr-TR" sz="1800" dirty="0" err="1"/>
              <a:t>sitolojik</a:t>
            </a:r>
            <a:r>
              <a:rPr lang="tr-TR" sz="1800" dirty="0"/>
              <a:t> test</a:t>
            </a:r>
          </a:p>
          <a:p>
            <a:pPr lvl="1"/>
            <a:r>
              <a:rPr lang="tr-TR" sz="1800" dirty="0"/>
              <a:t>30 yaşından sonra HPV DNA ile </a:t>
            </a:r>
            <a:r>
              <a:rPr lang="tr-TR" sz="1800" dirty="0" err="1"/>
              <a:t>ko</a:t>
            </a:r>
            <a:r>
              <a:rPr lang="tr-TR" sz="1800" dirty="0"/>
              <a:t>-test her 5 yılda bir </a:t>
            </a:r>
          </a:p>
          <a:p>
            <a:pPr lvl="1"/>
            <a:endParaRPr lang="tr-TR" sz="1800" dirty="0"/>
          </a:p>
          <a:p>
            <a:pPr lvl="1"/>
            <a:r>
              <a:rPr lang="tr-TR" sz="1800" dirty="0"/>
              <a:t>HIV, </a:t>
            </a:r>
            <a:r>
              <a:rPr lang="tr-TR" sz="1800" dirty="0" err="1"/>
              <a:t>immünsuprese</a:t>
            </a:r>
            <a:r>
              <a:rPr lang="tr-TR" sz="1800" dirty="0"/>
              <a:t>, HGSIL tedavisi gören hastalar daha sık taranmalı !</a:t>
            </a:r>
          </a:p>
          <a:p>
            <a:endParaRPr lang="tr-TR" dirty="0"/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361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A43ADC27-72EB-4EDA-A69E-CA1A3B884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92CBD001-4DBB-46DB-AA2F-8B618DF3E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61" y="885857"/>
            <a:ext cx="8596668" cy="3880773"/>
          </a:xfrm>
        </p:spPr>
        <p:txBody>
          <a:bodyPr/>
          <a:lstStyle/>
          <a:p>
            <a:r>
              <a:rPr lang="tr-TR" dirty="0"/>
              <a:t>Aşı ?</a:t>
            </a:r>
          </a:p>
          <a:p>
            <a:endParaRPr lang="tr-TR" dirty="0"/>
          </a:p>
          <a:p>
            <a:pPr lvl="1"/>
            <a:r>
              <a:rPr lang="tr-TR" sz="1800" dirty="0"/>
              <a:t>CIN-3 lezyonlarda %100 </a:t>
            </a:r>
          </a:p>
          <a:p>
            <a:pPr lvl="1"/>
            <a:r>
              <a:rPr lang="tr-TR" sz="1800" dirty="0"/>
              <a:t>24-45 yaş arası kadınlarda </a:t>
            </a:r>
            <a:r>
              <a:rPr lang="tr-TR" sz="1800" dirty="0" err="1"/>
              <a:t>quadrivalent</a:t>
            </a:r>
            <a:r>
              <a:rPr lang="tr-TR" sz="1800" dirty="0"/>
              <a:t> </a:t>
            </a:r>
            <a:r>
              <a:rPr lang="tr-TR" sz="1800" dirty="0" err="1"/>
              <a:t>vaccine</a:t>
            </a:r>
            <a:r>
              <a:rPr lang="tr-TR" sz="1800" dirty="0"/>
              <a:t> %91</a:t>
            </a:r>
          </a:p>
          <a:p>
            <a:pPr lvl="1"/>
            <a:r>
              <a:rPr lang="tr-TR" sz="1800" dirty="0"/>
              <a:t>Ciddi yan etki gözlenmemiş</a:t>
            </a:r>
          </a:p>
          <a:p>
            <a:pPr lvl="1"/>
            <a:r>
              <a:rPr lang="tr-TR" sz="1800" dirty="0"/>
              <a:t>9-12 yıl koruyucu</a:t>
            </a:r>
          </a:p>
          <a:p>
            <a:pPr lvl="1"/>
            <a:r>
              <a:rPr lang="tr-TR" sz="1800" dirty="0"/>
              <a:t>9-26 yaş arasında önerilmekte (0.,2.,6.ay)</a:t>
            </a:r>
          </a:p>
          <a:p>
            <a:pPr marL="457200" lvl="1" indent="0">
              <a:buNone/>
            </a:pPr>
            <a:r>
              <a:rPr lang="tr-TR" dirty="0"/>
              <a:t>     </a:t>
            </a:r>
          </a:p>
          <a:p>
            <a:endParaRPr lang="tr-TR" dirty="0"/>
          </a:p>
          <a:p>
            <a:pPr lvl="1"/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172ADC7C-BAE4-4B22-9C1B-F752367C4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030" y="3947321"/>
            <a:ext cx="5804726" cy="2913193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0B290DFC-074A-496B-A117-637371D51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526" y="-21564"/>
            <a:ext cx="5804726" cy="415703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="" xmlns:a16="http://schemas.microsoft.com/office/drawing/2014/main" id="{BF160746-A716-4D39-9D31-CCC54C132B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575"/>
            <a:ext cx="5068007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9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225A2590-C575-40E9-A294-2A3873E56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Patoloji ve yayılım yolları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E29B67E8-9D4C-474E-A2D9-26064F402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SCC (%80-90)</a:t>
            </a:r>
          </a:p>
          <a:p>
            <a:pPr lvl="1"/>
            <a:r>
              <a:rPr lang="tr-TR" sz="1800" dirty="0"/>
              <a:t>Büyük hücreli </a:t>
            </a:r>
            <a:r>
              <a:rPr lang="tr-TR" sz="1800" dirty="0" err="1"/>
              <a:t>keratinize</a:t>
            </a:r>
            <a:endParaRPr lang="tr-TR" sz="1800" dirty="0"/>
          </a:p>
          <a:p>
            <a:pPr lvl="1"/>
            <a:r>
              <a:rPr lang="tr-TR" sz="1800" dirty="0"/>
              <a:t>Büyük hücreli </a:t>
            </a:r>
            <a:r>
              <a:rPr lang="tr-TR" sz="1800" dirty="0" err="1"/>
              <a:t>non-keratinize</a:t>
            </a:r>
            <a:endParaRPr lang="tr-TR" sz="1800" dirty="0"/>
          </a:p>
          <a:p>
            <a:pPr lvl="1"/>
            <a:r>
              <a:rPr lang="tr-TR" sz="1800" dirty="0"/>
              <a:t>Küçük hücreli</a:t>
            </a:r>
          </a:p>
          <a:p>
            <a:endParaRPr lang="tr-TR" dirty="0"/>
          </a:p>
          <a:p>
            <a:r>
              <a:rPr lang="tr-TR" dirty="0" err="1"/>
              <a:t>Adenokarsinom</a:t>
            </a:r>
            <a:r>
              <a:rPr lang="tr-TR" dirty="0"/>
              <a:t> (%10-20)</a:t>
            </a:r>
          </a:p>
          <a:p>
            <a:r>
              <a:rPr lang="tr-TR" dirty="0" err="1"/>
              <a:t>Adenoskuamöz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299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üzeyler">
  <a:themeElements>
    <a:clrScheme name="Yüzeyler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Yüzeyler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5610</TotalTime>
  <Words>1700</Words>
  <Application>Microsoft Office PowerPoint</Application>
  <PresentationFormat>Geniş ekran</PresentationFormat>
  <Paragraphs>314</Paragraphs>
  <Slides>55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55</vt:i4>
      </vt:variant>
    </vt:vector>
  </HeadingPairs>
  <TitlesOfParts>
    <vt:vector size="61" baseType="lpstr">
      <vt:lpstr>Arial</vt:lpstr>
      <vt:lpstr>Calibri</vt:lpstr>
      <vt:lpstr>Trebuchet MS</vt:lpstr>
      <vt:lpstr>Wingdings</vt:lpstr>
      <vt:lpstr>Wingdings 3</vt:lpstr>
      <vt:lpstr>Yüzeyler</vt:lpstr>
      <vt:lpstr>Serviks Kanseri</vt:lpstr>
      <vt:lpstr>Sunum akışı</vt:lpstr>
      <vt:lpstr> Giriş</vt:lpstr>
      <vt:lpstr>Epidemiyoloji ve etyoloji</vt:lpstr>
      <vt:lpstr>Önleme ve erken tanı</vt:lpstr>
      <vt:lpstr>PowerPoint Sunusu</vt:lpstr>
      <vt:lpstr>PowerPoint Sunusu</vt:lpstr>
      <vt:lpstr>PowerPoint Sunusu</vt:lpstr>
      <vt:lpstr>Patoloji ve yayılım yolları</vt:lpstr>
      <vt:lpstr>PowerPoint Sunusu</vt:lpstr>
      <vt:lpstr>PowerPoint Sunusu</vt:lpstr>
      <vt:lpstr>PowerPoint Sunusu</vt:lpstr>
      <vt:lpstr>Hastanın değerlendirilmesi ve evreleme</vt:lpstr>
      <vt:lpstr>PowerPoint Sunusu</vt:lpstr>
      <vt:lpstr>PowerPoint Sunusu</vt:lpstr>
      <vt:lpstr>Tedavi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Radyoterapi teknikleri ve tolerans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Özetle, 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Serviks Kanseri</dc:title>
  <dc:creator>Merve Erduğan</dc:creator>
  <cp:lastModifiedBy>baytuna</cp:lastModifiedBy>
  <cp:revision>95</cp:revision>
  <dcterms:created xsi:type="dcterms:W3CDTF">2022-02-17T19:40:01Z</dcterms:created>
  <dcterms:modified xsi:type="dcterms:W3CDTF">2022-03-04T08:52:11Z</dcterms:modified>
</cp:coreProperties>
</file>