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7" r:id="rId16"/>
    <p:sldId id="272" r:id="rId17"/>
    <p:sldId id="273" r:id="rId18"/>
    <p:sldId id="28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9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EC1FC3F5-6735-42FF-A823-27564190F1A1}">
          <p14:sldIdLst>
            <p14:sldId id="256"/>
            <p14:sldId id="257"/>
            <p14:sldId id="258"/>
            <p14:sldId id="263"/>
            <p14:sldId id="260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87"/>
            <p14:sldId id="272"/>
            <p14:sldId id="273"/>
            <p14:sldId id="288"/>
            <p14:sldId id="274"/>
            <p14:sldId id="275"/>
            <p14:sldId id="276"/>
            <p14:sldId id="277"/>
            <p14:sldId id="278"/>
            <p14:sldId id="279"/>
            <p14:sldId id="280"/>
            <p14:sldId id="289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A71F9-8280-4C49-91E7-0A7718479391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F61E6-CBA4-409A-A6EC-D6B599986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13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F61E6-CBA4-409A-A6EC-D6B5999865E5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07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50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34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06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1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15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29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76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60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37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755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00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464F-1280-4E2A-A04B-0E7481225C45}" type="datetimeFigureOut">
              <a:rPr lang="tr-TR" smtClean="0"/>
              <a:t>18.01.2022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F61F-977F-4B93-8DFE-FECC57C969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13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41972" y="1320799"/>
            <a:ext cx="10302844" cy="27713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Erken Evre Meme Kanserinde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Postoperati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Radyoterapi: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IMRT mi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Boyutlu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konformal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radyoterapi mi?</a:t>
            </a:r>
          </a:p>
        </p:txBody>
      </p:sp>
    </p:spTree>
    <p:extLst>
      <p:ext uri="{BB962C8B-B14F-4D97-AF65-F5344CB8AC3E}">
        <p14:creationId xmlns:p14="http://schemas.microsoft.com/office/powerpoint/2010/main" val="217518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6873" y="731617"/>
            <a:ext cx="6251812" cy="485437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-Deneyin CONSORT </a:t>
            </a:r>
            <a:r>
              <a:rPr lang="tr-TR" sz="2400" dirty="0" err="1"/>
              <a:t>diagramı</a:t>
            </a:r>
            <a:r>
              <a:rPr lang="tr-TR" sz="2400" dirty="0"/>
              <a:t> şekilde </a:t>
            </a:r>
            <a:r>
              <a:rPr lang="tr-TR" sz="2400" dirty="0" err="1"/>
              <a:t>gös-terilmektedir</a:t>
            </a:r>
            <a:r>
              <a:rPr lang="tr-TR" sz="2400" dirty="0"/>
              <a:t>. Deneye katılan 693 hastanın 349’u 3D CRT ile, 344’ü ise IMRT tekniği ile tedavi edilmiştir.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</a:t>
            </a:r>
            <a:r>
              <a:rPr lang="tr-TR" sz="2400" dirty="0" err="1"/>
              <a:t>Lokorejyonel</a:t>
            </a:r>
            <a:r>
              <a:rPr lang="tr-TR" sz="2400" dirty="0"/>
              <a:t> </a:t>
            </a:r>
            <a:r>
              <a:rPr lang="tr-TR" sz="2400" dirty="0" err="1"/>
              <a:t>rekürrenssiz</a:t>
            </a:r>
            <a:r>
              <a:rPr lang="tr-TR" sz="2400" dirty="0"/>
              <a:t> sağ kalım süresi açısından kıyaslama yapıldığında P değeri P=0,523 olarak bulunmuştur.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B18395E-7FAF-420E-945D-0C0819CBA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2" t="30172" r="32959" b="7757"/>
          <a:stretch/>
        </p:blipFill>
        <p:spPr>
          <a:xfrm>
            <a:off x="6568684" y="731617"/>
            <a:ext cx="5523727" cy="46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2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8765" y="928054"/>
            <a:ext cx="5797235" cy="50019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-Tabloda hastaların, tümörün ve tedavilerinin özellikleri özetlenmiştir. İki tedavi grubunda da hastalar özelliklerine göre dengeli şekilde bölünmüştür.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-Tedavi sırasında 3D CRT tedavisi sırasında bir hasta ve IMRT tedavisinden iki hasta tedavi sürecini tamamlayamadı.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98019C9-6677-4F26-BE99-62750C9F7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7" t="18911" r="31505" b="20816"/>
          <a:stretch/>
        </p:blipFill>
        <p:spPr>
          <a:xfrm>
            <a:off x="6615597" y="-18107"/>
            <a:ext cx="4224280" cy="3429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4162854-8408-4DF1-B96B-7761A711B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81" t="22449" r="37363" b="22317"/>
          <a:stretch/>
        </p:blipFill>
        <p:spPr>
          <a:xfrm>
            <a:off x="6718088" y="3286410"/>
            <a:ext cx="4049364" cy="35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9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3085" y="1184895"/>
            <a:ext cx="6651397" cy="50758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-36 aylık medyan takip süresi sonunda 7’si 3D CRT kolundan, 4’ü IMRT kolundan olmak üzere 11 hastada </a:t>
            </a:r>
            <a:r>
              <a:rPr lang="tr-TR" sz="2400" dirty="0" err="1"/>
              <a:t>rekürrens</a:t>
            </a:r>
            <a:r>
              <a:rPr lang="tr-TR" sz="2400" dirty="0"/>
              <a:t> veya metastaz izlendi.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-Bu süreçte </a:t>
            </a:r>
            <a:r>
              <a:rPr lang="tr-TR" sz="2400" dirty="0" err="1"/>
              <a:t>lokorejyonel</a:t>
            </a:r>
            <a:r>
              <a:rPr lang="tr-TR" sz="2400" dirty="0"/>
              <a:t> </a:t>
            </a:r>
            <a:r>
              <a:rPr lang="tr-TR" sz="2400" dirty="0" err="1"/>
              <a:t>rekürrenssiz</a:t>
            </a:r>
            <a:r>
              <a:rPr lang="tr-TR" sz="2400" dirty="0"/>
              <a:t> </a:t>
            </a:r>
            <a:r>
              <a:rPr lang="tr-TR" sz="2400" dirty="0" err="1"/>
              <a:t>sağkalım</a:t>
            </a:r>
            <a:r>
              <a:rPr lang="tr-TR" sz="2400" dirty="0"/>
              <a:t> (LRRFS) oranı 3D CRT kolunda %99.4 ve IMRT kolunda %98.5 olarak bulundu.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9903147-FF01-4054-98C0-78B01DB5D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2" t="39184" r="36632" b="3946"/>
          <a:stretch/>
        </p:blipFill>
        <p:spPr>
          <a:xfrm>
            <a:off x="6606288" y="1212054"/>
            <a:ext cx="5246005" cy="549581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6494256-BF35-4D53-8A77-9C9E8EAA73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640"/>
          <a:stretch/>
        </p:blipFill>
        <p:spPr>
          <a:xfrm>
            <a:off x="6447272" y="309870"/>
            <a:ext cx="5466793" cy="8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6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FFF7DF-29E9-4AB7-A2E5-1D094661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3" y="1253331"/>
            <a:ext cx="1105428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-3 yıllık </a:t>
            </a:r>
            <a:r>
              <a:rPr lang="tr-TR" sz="2400" dirty="0" err="1"/>
              <a:t>metastazsız</a:t>
            </a:r>
            <a:r>
              <a:rPr lang="tr-TR" sz="2400" dirty="0"/>
              <a:t> </a:t>
            </a:r>
            <a:r>
              <a:rPr lang="tr-TR" sz="2400" dirty="0" err="1"/>
              <a:t>sağkalım</a:t>
            </a:r>
            <a:r>
              <a:rPr lang="tr-TR" sz="2400" dirty="0"/>
              <a:t>(DMFS) oranı ise 3D CRT kolunda %98.8 ve IMRT kolunda %99.6 olarak bulundu. LRRFS (P=0.523) ve DMFS(p=0.115) açısından iki tedavi yöntemi arasında istatistiksel bir farklılık bulunamadı.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-Yine 3 yıllık </a:t>
            </a:r>
            <a:r>
              <a:rPr lang="tr-TR" sz="2400" dirty="0" err="1"/>
              <a:t>rekürrenssiz</a:t>
            </a:r>
            <a:r>
              <a:rPr lang="tr-TR" sz="2400" dirty="0"/>
              <a:t> </a:t>
            </a:r>
            <a:r>
              <a:rPr lang="tr-TR" sz="2400" dirty="0" err="1"/>
              <a:t>sağkalım</a:t>
            </a:r>
            <a:r>
              <a:rPr lang="tr-TR" sz="2400" dirty="0"/>
              <a:t> (%97.4 vs. %98.2; p=0.418) ve genel </a:t>
            </a:r>
            <a:r>
              <a:rPr lang="tr-TR" sz="2400" dirty="0" err="1"/>
              <a:t>sağkalım</a:t>
            </a:r>
            <a:r>
              <a:rPr lang="tr-TR" sz="2400" dirty="0"/>
              <a:t> oranları (%99.6 </a:t>
            </a:r>
            <a:r>
              <a:rPr lang="tr-TR" sz="2400" dirty="0" err="1"/>
              <a:t>vs</a:t>
            </a:r>
            <a:r>
              <a:rPr lang="tr-TR" sz="2400" dirty="0"/>
              <a:t> %100; p=0.165) açısından da istatistiksel fark bulunamadı.</a:t>
            </a:r>
          </a:p>
        </p:txBody>
      </p:sp>
    </p:spTree>
    <p:extLst>
      <p:ext uri="{BB962C8B-B14F-4D97-AF65-F5344CB8AC3E}">
        <p14:creationId xmlns:p14="http://schemas.microsoft.com/office/powerpoint/2010/main" val="273306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AF8474-2F1A-42EF-B53A-6E979E6A9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604" y="353085"/>
            <a:ext cx="6455121" cy="61382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-Akut </a:t>
            </a:r>
            <a:r>
              <a:rPr lang="tr-TR" sz="2400" dirty="0" err="1"/>
              <a:t>toksisite</a:t>
            </a:r>
            <a:r>
              <a:rPr lang="tr-TR" sz="2400" dirty="0"/>
              <a:t> ile ilgili veriler tabloda gösterilmektedir.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-İki kolda </a:t>
            </a:r>
            <a:r>
              <a:rPr lang="tr-TR" sz="2400" dirty="0" err="1"/>
              <a:t>lenfödem</a:t>
            </a:r>
            <a:r>
              <a:rPr lang="tr-TR" sz="2400" dirty="0"/>
              <a:t> ve radyasyon </a:t>
            </a:r>
            <a:r>
              <a:rPr lang="tr-TR" sz="2400" dirty="0" err="1"/>
              <a:t>pnömonisi</a:t>
            </a:r>
            <a:r>
              <a:rPr lang="tr-TR" sz="2400" dirty="0"/>
              <a:t> açısından istatistiksel bir fark bulunamamıştır.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-Grade 2 ve üzeri radyasyon dermatiti ise IMRT kolunda 3D CRT koluna göre daha az sıklıkta gözlenmiştir(%37.1 vs. %27.8; p=0.009).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5DD7A9C-80FD-49BB-9048-8F87DABE7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6" t="23266" r="27219" b="12789"/>
          <a:stretch/>
        </p:blipFill>
        <p:spPr>
          <a:xfrm>
            <a:off x="6726725" y="1065673"/>
            <a:ext cx="5330237" cy="38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2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4DCD37-67D4-4B81-9E59-59543034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3EDDC8-3110-49CA-A116-F8DD11F92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-Toplam 7 hasta </a:t>
            </a:r>
            <a:r>
              <a:rPr lang="tr-TR" sz="2400" dirty="0" err="1"/>
              <a:t>grade</a:t>
            </a:r>
            <a:r>
              <a:rPr lang="tr-TR" sz="2400" dirty="0"/>
              <a:t> 2 ve üzeri geç </a:t>
            </a:r>
            <a:r>
              <a:rPr lang="tr-TR" sz="2400" dirty="0" err="1"/>
              <a:t>toksisite</a:t>
            </a:r>
            <a:r>
              <a:rPr lang="tr-TR" sz="2400" dirty="0"/>
              <a:t> yaşamıştır.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-Radyoterapi sonrası 5 hasta kolda </a:t>
            </a:r>
            <a:r>
              <a:rPr lang="tr-TR" sz="2400" dirty="0" err="1"/>
              <a:t>lenfödem</a:t>
            </a:r>
            <a:r>
              <a:rPr lang="tr-TR" sz="2400" dirty="0"/>
              <a:t>, bir hasta </a:t>
            </a:r>
            <a:r>
              <a:rPr lang="tr-TR" sz="2400" dirty="0" err="1"/>
              <a:t>sellülit</a:t>
            </a:r>
            <a:r>
              <a:rPr lang="tr-TR" sz="2400" dirty="0"/>
              <a:t> ve diğer hasta yağ nekrozu yaşamıştır.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0107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9858B0-B75B-4D17-B11C-22338AA5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78" y="579430"/>
            <a:ext cx="6654297" cy="5974935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tr-TR" sz="2400" dirty="0">
                <a:latin typeface="Calibri (Gövde)"/>
              </a:rPr>
              <a:t>-Meme radyoterapisi ilişkili yorgunluk 3D CRT kolunda 341 hastada(%97.7) ve IMRT kolunda 339 (98.5) hastada gelişmiştir. Tedavi öncesi, tedavi sırasında ve 3 ay sonra olacak şekilde hastaların yorgunluk değerlendirmesi tabloda gösterilmektedir.</a:t>
            </a:r>
          </a:p>
          <a:p>
            <a:pPr marL="0" indent="0" algn="l">
              <a:lnSpc>
                <a:spcPct val="150000"/>
              </a:lnSpc>
              <a:buNone/>
            </a:pPr>
            <a:endParaRPr lang="tr-TR" sz="2400" dirty="0">
              <a:latin typeface="Calibri (Gövde)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tr-TR" sz="2400" dirty="0">
                <a:latin typeface="Calibri (Gövde)"/>
              </a:rPr>
              <a:t>-İki tedavi yöntemi arasında yorgunluk skoru açısından istatistiksel olarak anlamlı bir farklılık gösterilememiştir (Tedavi öncesi için p=0.200; tedavi sırasında P=0.960; tedavi bittiğinde p=0.911).  </a:t>
            </a:r>
            <a:endParaRPr lang="tr-TR" sz="2400" b="0" i="0" u="none" strike="noStrike" baseline="0" dirty="0">
              <a:latin typeface="Calibri (Gövde)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C5BF1CC-95E4-4910-A6DC-E7CD3A297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1" t="33742" r="29439" b="12517"/>
          <a:stretch/>
        </p:blipFill>
        <p:spPr>
          <a:xfrm>
            <a:off x="7134130" y="1380931"/>
            <a:ext cx="4902359" cy="31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A6D5A2-963E-4CBD-B209-477AC315A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24" y="715224"/>
            <a:ext cx="10836998" cy="546173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tr-TR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-PTV 1 için radyasyon </a:t>
            </a:r>
            <a:r>
              <a:rPr lang="tr-TR" sz="2400" dirty="0" err="1"/>
              <a:t>konformite</a:t>
            </a:r>
            <a:r>
              <a:rPr lang="tr-TR" sz="2400" dirty="0"/>
              <a:t> indeksi(RCI) IMRT kolunda 3D CRT koluna göre anlamlı derece düşüktü (1.04 +/- 0.11 </a:t>
            </a:r>
            <a:r>
              <a:rPr lang="tr-TR" sz="2400" dirty="0" err="1"/>
              <a:t>vs</a:t>
            </a:r>
            <a:r>
              <a:rPr lang="tr-TR" sz="2400" dirty="0"/>
              <a:t> 1.16 +/-0.21; p&lt;0.001).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-Tüm meme için PTV 2’nin </a:t>
            </a:r>
            <a:r>
              <a:rPr lang="tr-TR" sz="2400" dirty="0" err="1"/>
              <a:t>RCI’si</a:t>
            </a:r>
            <a:r>
              <a:rPr lang="tr-TR" sz="2400" dirty="0"/>
              <a:t> de IMRT kolunda 3D CRT koluna göre daha iyiydi </a:t>
            </a:r>
            <a:r>
              <a:rPr lang="sv-SE" sz="2400" dirty="0"/>
              <a:t>(1.04 ± 0.11 vs. 1.09 ± 0.23; p&lt;0.001).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00503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164E82-4ADC-4DBC-B0E7-B45C3C8E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EECACC-7842-456F-B7A8-D310A8DCF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-PTV 2 için doz </a:t>
            </a:r>
            <a:r>
              <a:rPr lang="tr-TR" sz="2400" dirty="0" err="1"/>
              <a:t>homojenite</a:t>
            </a:r>
            <a:r>
              <a:rPr lang="tr-TR" sz="2400" dirty="0"/>
              <a:t> indeksi(DHI) de yine IMRT için 3D CRT yöntemine göre daha iyiydi (0.89 +/- 0.08 vs. 0.86 +/- 0.15; p=0.002).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-IMRT için ortalama </a:t>
            </a:r>
            <a:r>
              <a:rPr lang="tr-TR" sz="2400" dirty="0" err="1"/>
              <a:t>beam</a:t>
            </a:r>
            <a:r>
              <a:rPr lang="tr-TR" sz="2400" dirty="0"/>
              <a:t>-on süresi IMRT için 3D CRT yöntemine göre daha yüksekti (</a:t>
            </a:r>
            <a:r>
              <a:rPr lang="sv-SE" sz="2400" dirty="0"/>
              <a:t>2.5 ±</a:t>
            </a:r>
            <a:r>
              <a:rPr lang="tr-TR" sz="2400" dirty="0"/>
              <a:t> </a:t>
            </a:r>
            <a:r>
              <a:rPr lang="sv-SE" sz="2400" dirty="0"/>
              <a:t>0.3 vs 1.0 ± 0.1 </a:t>
            </a:r>
            <a:r>
              <a:rPr lang="tr-TR" sz="2400" dirty="0"/>
              <a:t>dakika</a:t>
            </a:r>
            <a:r>
              <a:rPr lang="sv-SE" sz="2400" dirty="0"/>
              <a:t>, p&lt;0.001)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197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CA97DA-4963-4724-8122-257A6D52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57" y="237058"/>
            <a:ext cx="5904119" cy="524100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-Çalışma sırasında risk altındaki organlar (OAR) açısından akciğer, kalp ve </a:t>
            </a:r>
            <a:r>
              <a:rPr lang="tr-TR" sz="2400" dirty="0" err="1"/>
              <a:t>kontralateral</a:t>
            </a:r>
            <a:r>
              <a:rPr lang="tr-TR" sz="2400" dirty="0"/>
              <a:t> memenin radyasyon dozlarının </a:t>
            </a:r>
            <a:r>
              <a:rPr lang="tr-TR" sz="2400" dirty="0" err="1"/>
              <a:t>dozimetrik</a:t>
            </a:r>
            <a:r>
              <a:rPr lang="tr-TR" sz="2400" dirty="0"/>
              <a:t> kıyaslaması yapıldı.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-Ortalama doz ve V5-V50 değerleri </a:t>
            </a:r>
            <a:r>
              <a:rPr lang="tr-TR" sz="2400" dirty="0" err="1"/>
              <a:t>ipsilateral</a:t>
            </a:r>
            <a:r>
              <a:rPr lang="tr-TR" sz="2400" dirty="0"/>
              <a:t> akciğer, tüm kalp ve LAD (sadece ortalama doz) için tabloda özetlenmiştir.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-Aynı taraflı akciğer için ortalama akciğer dozu (4.66 </a:t>
            </a:r>
            <a:r>
              <a:rPr lang="tr-TR" sz="2400" dirty="0" err="1"/>
              <a:t>Gy</a:t>
            </a:r>
            <a:r>
              <a:rPr lang="tr-TR" sz="2400" dirty="0"/>
              <a:t> </a:t>
            </a:r>
            <a:r>
              <a:rPr lang="tr-TR" sz="2400" dirty="0" err="1"/>
              <a:t>vs</a:t>
            </a:r>
            <a:r>
              <a:rPr lang="tr-TR" sz="2400" dirty="0"/>
              <a:t> 6.28 </a:t>
            </a:r>
            <a:r>
              <a:rPr lang="tr-TR" sz="2400" dirty="0" err="1"/>
              <a:t>Gy</a:t>
            </a:r>
            <a:r>
              <a:rPr lang="tr-TR" sz="2400" dirty="0"/>
              <a:t>; p&lt;0.001) ve V5-50 değerleri IMRT kolunda 3D-CRT koluna göre anlamlı derece düşüktü (p&lt;0.05).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5D9F0A-7FF1-44CD-BE10-2AD1FC836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2" t="12653" r="32424" b="3810"/>
          <a:stretch/>
        </p:blipFill>
        <p:spPr>
          <a:xfrm>
            <a:off x="6539475" y="445284"/>
            <a:ext cx="4991879" cy="57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6470" t="23529" r="28754" b="25965"/>
          <a:stretch/>
        </p:blipFill>
        <p:spPr>
          <a:xfrm>
            <a:off x="836327" y="1113103"/>
            <a:ext cx="10519346" cy="46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840F73-2A54-4EB2-B344-918A61483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92" y="606582"/>
            <a:ext cx="11226297" cy="55703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-Kalp ve koroner arter dozları ise  istatistiksel olarak anlamlı farklılık yaratmadı (p&gt;0.05).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-Meme kanseri hastaları sağ ve sol olarak ikiye ayrıldıklarında ise sol meme kanseri hastalarında ortalama kalp dozu </a:t>
            </a:r>
            <a:r>
              <a:rPr lang="sv-SE" sz="2400" dirty="0"/>
              <a:t>(2.82</a:t>
            </a:r>
            <a:r>
              <a:rPr lang="tr-TR" sz="2400" dirty="0"/>
              <a:t> </a:t>
            </a:r>
            <a:r>
              <a:rPr lang="sv-SE" sz="2400" dirty="0"/>
              <a:t>± 0.13 vs</a:t>
            </a:r>
            <a:r>
              <a:rPr lang="tr-TR" sz="2400" dirty="0"/>
              <a:t> </a:t>
            </a:r>
            <a:r>
              <a:rPr lang="sv-SE" sz="2400" dirty="0"/>
              <a:t>2.40 ± 0.14, p=0.026) </a:t>
            </a:r>
            <a:r>
              <a:rPr lang="tr-TR" sz="2400" dirty="0"/>
              <a:t>ve ortalama koroner arter dozu </a:t>
            </a:r>
            <a:r>
              <a:rPr lang="sv-SE" sz="2400" dirty="0"/>
              <a:t>(14.12 ± 0.83 vs. 11.38 ± 0.76,</a:t>
            </a:r>
            <a:r>
              <a:rPr lang="tr-TR" sz="2400" dirty="0"/>
              <a:t> </a:t>
            </a:r>
            <a:r>
              <a:rPr lang="sv-SE" sz="2400" dirty="0"/>
              <a:t>p=0.016)</a:t>
            </a:r>
            <a:r>
              <a:rPr lang="tr-TR" sz="2400" dirty="0"/>
              <a:t> IMRT tedavisi alan hastalarda 3D CRT tedavisi alan hastalara göre anlamlı derecede düşüktü. 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-Ancak bu istatistiksel farklılık sağ meme kanseri vakalarında anlamlı istatistiksel farklılık oluşturmadı. </a:t>
            </a:r>
          </a:p>
        </p:txBody>
      </p:sp>
    </p:spTree>
    <p:extLst>
      <p:ext uri="{BB962C8B-B14F-4D97-AF65-F5344CB8AC3E}">
        <p14:creationId xmlns:p14="http://schemas.microsoft.com/office/powerpoint/2010/main" val="249436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587B40-6E71-45A7-9457-01C0100B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32" y="516048"/>
            <a:ext cx="11289671" cy="56609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-Çalışmanın sonuçlarına göre 3D CRT ve IMRT tedavileri arasında </a:t>
            </a:r>
            <a:r>
              <a:rPr lang="tr-TR" sz="2400" dirty="0" err="1"/>
              <a:t>lokorejyonel</a:t>
            </a:r>
            <a:r>
              <a:rPr lang="tr-TR" sz="2400" dirty="0"/>
              <a:t> </a:t>
            </a:r>
            <a:r>
              <a:rPr lang="tr-TR" sz="2400" dirty="0" err="1"/>
              <a:t>rekürrens</a:t>
            </a:r>
            <a:r>
              <a:rPr lang="tr-TR" sz="2400" dirty="0"/>
              <a:t> açısından istatistiksel olarak anlamlı farklılık bulunmamaktadır.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-Çalışmada hedefe eşit BED değerinde(86Gy, </a:t>
            </a:r>
            <a:r>
              <a:rPr lang="el-GR" sz="2400" dirty="0"/>
              <a:t>α/β=4</a:t>
            </a:r>
            <a:r>
              <a:rPr lang="tr-TR" sz="2400" dirty="0"/>
              <a:t>) radyoterapi uygulanmıştır ve bu sırada &lt;1mm’lik cerrahi sınırlara sahip tümörlere ek dozlar uygulanarak lokal </a:t>
            </a:r>
            <a:r>
              <a:rPr lang="tr-TR" sz="2400" dirty="0" err="1"/>
              <a:t>rekürrens</a:t>
            </a:r>
            <a:r>
              <a:rPr lang="tr-TR" sz="2400" dirty="0"/>
              <a:t> oranları azaltılmıştır.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-İki tedavi yöntemi arasında ne </a:t>
            </a:r>
            <a:r>
              <a:rPr lang="tr-TR" sz="2400" dirty="0" err="1"/>
              <a:t>rekürrenssiz</a:t>
            </a:r>
            <a:r>
              <a:rPr lang="tr-TR" sz="2400" dirty="0"/>
              <a:t> sağ kalım oranları ne de genel </a:t>
            </a:r>
            <a:r>
              <a:rPr lang="tr-TR" sz="2400" dirty="0" err="1"/>
              <a:t>sağkalım</a:t>
            </a:r>
            <a:r>
              <a:rPr lang="tr-TR" sz="2400" dirty="0"/>
              <a:t> oranları açısından farklılık oluşmuştur.</a:t>
            </a:r>
          </a:p>
        </p:txBody>
      </p:sp>
    </p:spTree>
    <p:extLst>
      <p:ext uri="{BB962C8B-B14F-4D97-AF65-F5344CB8AC3E}">
        <p14:creationId xmlns:p14="http://schemas.microsoft.com/office/powerpoint/2010/main" val="3268794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73E3B9-9B7A-4DF0-9D29-F9E8EDAD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703" y="18255"/>
            <a:ext cx="1718569" cy="1325563"/>
          </a:xfrm>
        </p:spPr>
        <p:txBody>
          <a:bodyPr>
            <a:normAutofit/>
          </a:bodyPr>
          <a:lstStyle/>
          <a:p>
            <a:r>
              <a:rPr lang="tr-TR" sz="2800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8A1C14-1109-44FB-A278-A8F153964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" y="1077362"/>
            <a:ext cx="10981853" cy="523290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</a:t>
            </a:r>
            <a:r>
              <a:rPr lang="tr-TR" sz="2400" dirty="0" err="1"/>
              <a:t>Yang</a:t>
            </a:r>
            <a:r>
              <a:rPr lang="tr-TR" sz="2400" dirty="0"/>
              <a:t> JF ve arkadaşlarının IMRT ve 3D CRT tedavisi gören meme kanseri hastalarında </a:t>
            </a:r>
            <a:r>
              <a:rPr lang="tr-TR" sz="2400" dirty="0" err="1"/>
              <a:t>lokorejyonel</a:t>
            </a:r>
            <a:r>
              <a:rPr lang="tr-TR" sz="2400" dirty="0"/>
              <a:t> </a:t>
            </a:r>
            <a:r>
              <a:rPr lang="tr-TR" sz="2400" dirty="0" err="1"/>
              <a:t>rekürrenssiz</a:t>
            </a:r>
            <a:r>
              <a:rPr lang="tr-TR" sz="2400" dirty="0"/>
              <a:t> </a:t>
            </a:r>
            <a:r>
              <a:rPr lang="tr-TR" sz="2400" dirty="0" err="1"/>
              <a:t>sağkalım</a:t>
            </a:r>
            <a:r>
              <a:rPr lang="tr-TR" sz="2400" dirty="0"/>
              <a:t> oranları açısından uyguladığı tek ve çok değişkenli analizlere göre lenf </a:t>
            </a:r>
            <a:r>
              <a:rPr lang="tr-TR" sz="2400" dirty="0" err="1"/>
              <a:t>nodu</a:t>
            </a:r>
            <a:r>
              <a:rPr lang="tr-TR" sz="2400" dirty="0"/>
              <a:t> metastazı hastalıksız </a:t>
            </a:r>
            <a:r>
              <a:rPr lang="tr-TR" sz="2400" dirty="0" err="1"/>
              <a:t>sağkalım</a:t>
            </a:r>
            <a:r>
              <a:rPr lang="tr-TR" sz="2400" dirty="0"/>
              <a:t> açısından tek önemli kriterdi.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</a:t>
            </a:r>
            <a:r>
              <a:rPr lang="tr-TR" sz="2400" dirty="0" err="1"/>
              <a:t>Yang</a:t>
            </a:r>
            <a:r>
              <a:rPr lang="tr-TR" sz="2400" dirty="0"/>
              <a:t> JF ve arkadaşlarının yaptığı bu analizlere göre </a:t>
            </a:r>
            <a:r>
              <a:rPr lang="tr-TR" sz="2400" dirty="0" err="1"/>
              <a:t>readyoterapi</a:t>
            </a:r>
            <a:r>
              <a:rPr lang="tr-TR" sz="2400" dirty="0"/>
              <a:t> tekniği hastalıksız </a:t>
            </a:r>
            <a:r>
              <a:rPr lang="tr-TR" sz="2400" dirty="0" err="1"/>
              <a:t>sağkalım</a:t>
            </a:r>
            <a:r>
              <a:rPr lang="tr-TR" sz="2400" dirty="0"/>
              <a:t> açısından önemli bir faktör değildi.</a:t>
            </a:r>
          </a:p>
        </p:txBody>
      </p:sp>
    </p:spTree>
    <p:extLst>
      <p:ext uri="{BB962C8B-B14F-4D97-AF65-F5344CB8AC3E}">
        <p14:creationId xmlns:p14="http://schemas.microsoft.com/office/powerpoint/2010/main" val="3856215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6F9E0C-87DC-460E-928A-5E652FDE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87" y="651850"/>
            <a:ext cx="10909426" cy="51267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-Bununla birlikte Kanadalıların yaptığı başka bir çalışmaya göre IMRT </a:t>
            </a:r>
            <a:r>
              <a:rPr lang="tr-TR" sz="2400" dirty="0" err="1"/>
              <a:t>vs</a:t>
            </a:r>
            <a:r>
              <a:rPr lang="tr-TR" sz="2400" dirty="0"/>
              <a:t> 3D CRT tedavisi arasında 10 yıllık </a:t>
            </a:r>
            <a:r>
              <a:rPr lang="tr-TR" sz="2400" dirty="0" err="1"/>
              <a:t>sağkalım</a:t>
            </a:r>
            <a:r>
              <a:rPr lang="tr-TR" sz="2400" dirty="0"/>
              <a:t>, </a:t>
            </a:r>
            <a:r>
              <a:rPr lang="tr-TR" sz="2400" dirty="0" err="1"/>
              <a:t>lokorejyonel</a:t>
            </a:r>
            <a:r>
              <a:rPr lang="tr-TR" sz="2400" dirty="0"/>
              <a:t> </a:t>
            </a:r>
            <a:r>
              <a:rPr lang="tr-TR" sz="2400" dirty="0" err="1"/>
              <a:t>rekürrenssiz</a:t>
            </a:r>
            <a:r>
              <a:rPr lang="tr-TR" sz="2400" dirty="0"/>
              <a:t> </a:t>
            </a:r>
            <a:r>
              <a:rPr lang="tr-TR" sz="2400" dirty="0" err="1"/>
              <a:t>sağkalım</a:t>
            </a:r>
            <a:r>
              <a:rPr lang="tr-TR" sz="2400" dirty="0"/>
              <a:t> ve hastalıksız </a:t>
            </a:r>
            <a:r>
              <a:rPr lang="tr-TR" sz="2400" dirty="0" err="1"/>
              <a:t>sağkalım</a:t>
            </a:r>
            <a:r>
              <a:rPr lang="tr-TR" sz="2400" dirty="0"/>
              <a:t> açısından bir fark bulunmamaktadır.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-Kanada Radyasyon Onkoloji Grubu tarafından yapılan 5 yıllık analize göre IMRT tekniği 3D CRT tekniğine göre radyasyon dermatiti </a:t>
            </a:r>
            <a:r>
              <a:rPr lang="tr-TR" sz="2400" dirty="0" err="1"/>
              <a:t>insidansı</a:t>
            </a:r>
            <a:r>
              <a:rPr lang="tr-TR" sz="2400" dirty="0"/>
              <a:t> açısından daha başarılı bulundu.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-Ancak radyoterapi tekniğinin </a:t>
            </a:r>
            <a:r>
              <a:rPr lang="tr-TR" sz="2400" dirty="0" err="1"/>
              <a:t>fibrozis</a:t>
            </a:r>
            <a:r>
              <a:rPr lang="tr-TR" sz="2400" dirty="0"/>
              <a:t> veya kozmetik anlamda istatistiksel olarak anlamlı bir farklılığa neden olmadığı gözlendi.</a:t>
            </a:r>
          </a:p>
        </p:txBody>
      </p:sp>
    </p:spTree>
    <p:extLst>
      <p:ext uri="{BB962C8B-B14F-4D97-AF65-F5344CB8AC3E}">
        <p14:creationId xmlns:p14="http://schemas.microsoft.com/office/powerpoint/2010/main" val="66449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32C115-819B-45C8-8B39-70082280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73" y="1253331"/>
            <a:ext cx="1098185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-Çok merkezli başka bir  Kanada çalışmasına göre SIB metodu uygulanan IMRT tedavisi ile fraksiyon sayısındaki artışına rağmen radyasyon dermatiti sıklığı anlamlı düzeyde azaldı.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-Bu IMRT tedavisinin göz önünde bulundurulması gereken bir avantajı olmalıdır çünkü cildin 4 mm altındaki radyasyon dozu azalırken hedefin aldığı radyasyon dozu değişmemektedir. </a:t>
            </a:r>
          </a:p>
        </p:txBody>
      </p:sp>
    </p:spTree>
    <p:extLst>
      <p:ext uri="{BB962C8B-B14F-4D97-AF65-F5344CB8AC3E}">
        <p14:creationId xmlns:p14="http://schemas.microsoft.com/office/powerpoint/2010/main" val="1200233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610408-B6FD-4C9D-A1FD-01FF4C6B0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6" y="669956"/>
            <a:ext cx="11253458" cy="55070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tr-TR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-IMRT tedavisi hakkındaki endişeler solunum hareketleri ve karmaşık radyoterapi planlarındaki set-</a:t>
            </a:r>
            <a:r>
              <a:rPr lang="tr-TR" sz="2400" dirty="0" err="1"/>
              <a:t>up</a:t>
            </a:r>
            <a:r>
              <a:rPr lang="tr-TR" sz="2400" dirty="0"/>
              <a:t> hataları nedeniyle hedef alanı kaçırabilmesinden kaynaklanmaktadır.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</a:t>
            </a:r>
            <a:r>
              <a:rPr lang="tr-TR" sz="2400" dirty="0" err="1"/>
              <a:t>Chung</a:t>
            </a:r>
            <a:r>
              <a:rPr lang="tr-TR" sz="2400" dirty="0"/>
              <a:t> ve arkadaşları set-</a:t>
            </a:r>
            <a:r>
              <a:rPr lang="tr-TR" sz="2400" dirty="0" err="1"/>
              <a:t>up</a:t>
            </a:r>
            <a:r>
              <a:rPr lang="tr-TR" sz="2400" dirty="0"/>
              <a:t> hatalarının tüm yönlerde &lt;3mm olması gerektiğini göstermiştir.</a:t>
            </a:r>
          </a:p>
        </p:txBody>
      </p:sp>
    </p:spTree>
    <p:extLst>
      <p:ext uri="{BB962C8B-B14F-4D97-AF65-F5344CB8AC3E}">
        <p14:creationId xmlns:p14="http://schemas.microsoft.com/office/powerpoint/2010/main" val="3679396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2E8853-1233-4692-A305-790ABDB9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7F8F18-AD3E-4FBC-B65C-8C133E190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-Bununla birlikte </a:t>
            </a:r>
            <a:r>
              <a:rPr lang="tr-TR" sz="2400" dirty="0" err="1"/>
              <a:t>flash-opening</a:t>
            </a:r>
            <a:r>
              <a:rPr lang="tr-TR" sz="2400" dirty="0"/>
              <a:t> yöntemi ile solunum nedenli set-</a:t>
            </a:r>
            <a:r>
              <a:rPr lang="tr-TR" sz="2400" dirty="0" err="1"/>
              <a:t>up</a:t>
            </a:r>
            <a:r>
              <a:rPr lang="tr-TR" sz="2400" dirty="0"/>
              <a:t> hatalarının önüne geçilebilir.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-Derin </a:t>
            </a:r>
            <a:r>
              <a:rPr lang="tr-TR" sz="2400" dirty="0" err="1"/>
              <a:t>inspirayonda</a:t>
            </a:r>
            <a:r>
              <a:rPr lang="tr-TR" sz="2400" dirty="0"/>
              <a:t> soluk tutma(DIBH) yöntemi de kalp dozunu kalp ve meme arasına mesafe oluşturma yoluyla azaltan bir yöntemdir.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3607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71863D-AD81-4F47-8BB0-F2128A5F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40" y="1004934"/>
            <a:ext cx="11153869" cy="53495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</a:t>
            </a:r>
            <a:r>
              <a:rPr lang="en-US" sz="2400" dirty="0"/>
              <a:t>3D-CRT </a:t>
            </a:r>
            <a:r>
              <a:rPr lang="en-US" sz="2400" dirty="0" err="1"/>
              <a:t>ve</a:t>
            </a:r>
            <a:r>
              <a:rPr lang="en-US" sz="2400" dirty="0"/>
              <a:t> IMRT </a:t>
            </a:r>
            <a:r>
              <a:rPr lang="en-US" sz="2400" dirty="0" err="1"/>
              <a:t>yöntemlerini</a:t>
            </a:r>
            <a:r>
              <a:rPr lang="en-US" sz="2400" dirty="0"/>
              <a:t> </a:t>
            </a:r>
            <a:r>
              <a:rPr lang="en-US" sz="2400" dirty="0" err="1"/>
              <a:t>kardiyak</a:t>
            </a:r>
            <a:r>
              <a:rPr lang="en-US" sz="2400" dirty="0"/>
              <a:t> </a:t>
            </a:r>
            <a:r>
              <a:rPr lang="en-US" sz="2400" dirty="0" err="1"/>
              <a:t>doz</a:t>
            </a:r>
            <a:r>
              <a:rPr lang="en-US" sz="2400" dirty="0"/>
              <a:t> </a:t>
            </a:r>
            <a:r>
              <a:rPr lang="en-US" sz="2400" dirty="0" err="1"/>
              <a:t>açısından</a:t>
            </a:r>
            <a:r>
              <a:rPr lang="en-US" sz="2400" dirty="0"/>
              <a:t> </a:t>
            </a:r>
            <a:r>
              <a:rPr lang="en-US" sz="2400" dirty="0" err="1"/>
              <a:t>kıyaslayan</a:t>
            </a:r>
            <a:r>
              <a:rPr lang="en-US" sz="2400" dirty="0"/>
              <a:t> </a:t>
            </a:r>
            <a:r>
              <a:rPr lang="en-US" sz="2400" dirty="0" err="1"/>
              <a:t>birçok</a:t>
            </a:r>
            <a:r>
              <a:rPr lang="en-US" sz="2400" dirty="0"/>
              <a:t> </a:t>
            </a:r>
            <a:r>
              <a:rPr lang="en-US" sz="2400" dirty="0" err="1"/>
              <a:t>çalışmada</a:t>
            </a:r>
            <a:r>
              <a:rPr lang="en-US" sz="2400" dirty="0"/>
              <a:t> da DIBH </a:t>
            </a:r>
            <a:r>
              <a:rPr lang="en-US" sz="2400" dirty="0" err="1"/>
              <a:t>yöteminin</a:t>
            </a:r>
            <a:r>
              <a:rPr lang="en-US" sz="2400" dirty="0"/>
              <a:t> </a:t>
            </a:r>
            <a:r>
              <a:rPr lang="en-US" sz="2400" dirty="0" err="1"/>
              <a:t>kalp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koroner</a:t>
            </a:r>
            <a:r>
              <a:rPr lang="en-US" sz="2400" dirty="0"/>
              <a:t> </a:t>
            </a:r>
            <a:r>
              <a:rPr lang="en-US" sz="2400" dirty="0" err="1"/>
              <a:t>arter</a:t>
            </a:r>
            <a:r>
              <a:rPr lang="en-US" sz="2400" dirty="0"/>
              <a:t> </a:t>
            </a:r>
            <a:r>
              <a:rPr lang="en-US" sz="2400" dirty="0" err="1"/>
              <a:t>dozunu</a:t>
            </a:r>
            <a:r>
              <a:rPr lang="en-US" sz="2400" dirty="0"/>
              <a:t> </a:t>
            </a:r>
            <a:r>
              <a:rPr lang="en-US" sz="2400" dirty="0" err="1"/>
              <a:t>azalttığı</a:t>
            </a:r>
            <a:r>
              <a:rPr lang="en-US" sz="2400" dirty="0"/>
              <a:t> </a:t>
            </a:r>
            <a:r>
              <a:rPr lang="en-US" sz="2400" dirty="0" err="1"/>
              <a:t>gösterilmiştir</a:t>
            </a:r>
            <a:r>
              <a:rPr lang="en-US" sz="2400" dirty="0"/>
              <a:t>. </a:t>
            </a: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-Önceki bir </a:t>
            </a:r>
            <a:r>
              <a:rPr lang="tr-TR" sz="2400" dirty="0" err="1"/>
              <a:t>prospektif</a:t>
            </a:r>
            <a:r>
              <a:rPr lang="tr-TR" sz="2400" dirty="0"/>
              <a:t> </a:t>
            </a:r>
            <a:r>
              <a:rPr lang="tr-TR" sz="2400" dirty="0" err="1"/>
              <a:t>kohort</a:t>
            </a:r>
            <a:r>
              <a:rPr lang="tr-TR" sz="2400" dirty="0"/>
              <a:t> çalışmasında SIB ile birlikte </a:t>
            </a:r>
            <a:r>
              <a:rPr lang="tr-TR" sz="2400" dirty="0" err="1"/>
              <a:t>TomoDirect</a:t>
            </a:r>
            <a:r>
              <a:rPr lang="tr-TR" sz="2400" dirty="0"/>
              <a:t> kullanılan hastaların tedavi planları ve radyasyon nedenli </a:t>
            </a:r>
            <a:r>
              <a:rPr lang="tr-TR" sz="2400" dirty="0" err="1"/>
              <a:t>toksisiteleri</a:t>
            </a:r>
            <a:r>
              <a:rPr lang="tr-TR" sz="2400" dirty="0"/>
              <a:t> analiz edildi.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-Bu çalışmada IMRT yöntemi en fazla %110’luk sıcak alanlar oluşturarak başarılı şekilde hedeflenen dozu hedef alana uygulamıştır.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456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D4D197-6B35-42F1-96A0-ACDB8F09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3" y="733330"/>
            <a:ext cx="11108602" cy="56403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-Bu çalışmaya göre, IMRT tekniği aynı taraflı akciğere önemli düzeyde düşük radyasyon dozu vermektedir.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-Bununla birlikte hedef alan dozu IMRT tekniğinde 3D CRT tedavisine göre daha başarılı şekilde uygulanmaktadır.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-Kalp ve koroner arter dozu açısından ise IMRT tekniği sol meme kanserli hastalarda daha başarılı sonuçlar vermekte iken sağ meme kanserli hastalarda böyle bir fark oluşmamaktadır. </a:t>
            </a:r>
          </a:p>
        </p:txBody>
      </p:sp>
    </p:spTree>
    <p:extLst>
      <p:ext uri="{BB962C8B-B14F-4D97-AF65-F5344CB8AC3E}">
        <p14:creationId xmlns:p14="http://schemas.microsoft.com/office/powerpoint/2010/main" val="3919527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0D8565-D924-423D-A333-A34335B10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20" y="606582"/>
            <a:ext cx="11144816" cy="60115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-Sol meme kanserinde uygulanan radyoterapinin </a:t>
            </a:r>
            <a:r>
              <a:rPr lang="tr-TR" sz="2400" dirty="0" err="1"/>
              <a:t>perikardit</a:t>
            </a:r>
            <a:r>
              <a:rPr lang="tr-TR" sz="2400" dirty="0"/>
              <a:t> riskini arttırdığına dair bazı çalışmalar bulunmaktadır ve bu çalışmalar kardiyak dozu azaltmanın </a:t>
            </a:r>
            <a:r>
              <a:rPr lang="tr-TR" sz="2400" dirty="0" err="1"/>
              <a:t>myokardial</a:t>
            </a:r>
            <a:r>
              <a:rPr lang="tr-TR" sz="2400" dirty="0"/>
              <a:t> </a:t>
            </a:r>
            <a:r>
              <a:rPr lang="tr-TR" sz="2400" dirty="0" err="1"/>
              <a:t>infarkt</a:t>
            </a:r>
            <a:r>
              <a:rPr lang="tr-TR" sz="2400" dirty="0"/>
              <a:t> gibi kardiyak </a:t>
            </a:r>
            <a:r>
              <a:rPr lang="tr-TR" sz="2400" dirty="0" err="1"/>
              <a:t>toksisiteleri</a:t>
            </a:r>
            <a:r>
              <a:rPr lang="tr-TR" sz="2400" dirty="0"/>
              <a:t> azalttığını göstermektedir.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</a:t>
            </a:r>
            <a:r>
              <a:rPr lang="tr-TR" sz="2400" dirty="0" err="1"/>
              <a:t>Saçılımın</a:t>
            </a:r>
            <a:r>
              <a:rPr lang="tr-TR" sz="2400" dirty="0"/>
              <a:t> ve  karşı memeye düşük doz radyoterapinin </a:t>
            </a:r>
            <a:r>
              <a:rPr lang="tr-TR" sz="2400" dirty="0" err="1"/>
              <a:t>sekonder</a:t>
            </a:r>
            <a:r>
              <a:rPr lang="tr-TR" sz="2400" dirty="0"/>
              <a:t> kanser oluşumuyla ilişkili olduğu bilinmektedir.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</a:t>
            </a:r>
            <a:r>
              <a:rPr lang="tr-TR" sz="2400" dirty="0" err="1"/>
              <a:t>Takano</a:t>
            </a:r>
            <a:r>
              <a:rPr lang="tr-TR" sz="2400" dirty="0"/>
              <a:t> ve arkadaşlarının yaptığı bir çalışmada </a:t>
            </a:r>
            <a:r>
              <a:rPr lang="tr-TR" sz="2400" dirty="0" err="1"/>
              <a:t>postoperatif</a:t>
            </a:r>
            <a:r>
              <a:rPr lang="tr-TR" sz="2400" dirty="0"/>
              <a:t> meme radyoterapisi sonrası karşı meme 0.5-4.0 </a:t>
            </a:r>
            <a:r>
              <a:rPr lang="tr-TR" sz="2400" dirty="0" err="1"/>
              <a:t>Gy</a:t>
            </a:r>
            <a:r>
              <a:rPr lang="tr-TR" sz="2400" dirty="0"/>
              <a:t> arası radyasyona maruz kalmıştır ve statik IMRT tedavisi 3D CRT veya ark tedavisine göre daha düşük radyasyon </a:t>
            </a:r>
            <a:r>
              <a:rPr lang="tr-TR" sz="2400" dirty="0" err="1"/>
              <a:t>maruziyetine</a:t>
            </a:r>
            <a:r>
              <a:rPr lang="tr-TR" sz="2400" dirty="0"/>
              <a:t> neden olmuştur. </a:t>
            </a:r>
          </a:p>
        </p:txBody>
      </p:sp>
    </p:spTree>
    <p:extLst>
      <p:ext uri="{BB962C8B-B14F-4D97-AF65-F5344CB8AC3E}">
        <p14:creationId xmlns:p14="http://schemas.microsoft.com/office/powerpoint/2010/main" val="107395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DA0728-1986-48E7-A82D-94E924D09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8035" y="540446"/>
            <a:ext cx="2649894" cy="613131"/>
          </a:xfrm>
        </p:spPr>
        <p:txBody>
          <a:bodyPr>
            <a:normAutofit/>
          </a:bodyPr>
          <a:lstStyle/>
          <a:p>
            <a:r>
              <a:rPr lang="tr-TR" sz="3200" b="1" dirty="0"/>
              <a:t>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642796" y="1153578"/>
            <a:ext cx="10900372" cy="28072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- Erken evre meme kanserinde radyoterapinin önemi, total </a:t>
            </a:r>
            <a:r>
              <a:rPr lang="tr-TR" sz="2000" dirty="0" err="1"/>
              <a:t>mastektomi</a:t>
            </a:r>
            <a:r>
              <a:rPr lang="tr-TR" sz="2000" dirty="0"/>
              <a:t> ile meme koruyucu cerrahiyi takiben radyoterapi uygulaması arasında sağ kalım açısından istatistiksel bir fark olmadığını gösteren 2 </a:t>
            </a:r>
            <a:r>
              <a:rPr lang="tr-TR" sz="2000" dirty="0" err="1"/>
              <a:t>randomize</a:t>
            </a:r>
            <a:r>
              <a:rPr lang="tr-TR" sz="2000" dirty="0"/>
              <a:t> çalışma ile ortaya çıktı.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/>
              <a:t> - </a:t>
            </a:r>
            <a:r>
              <a:rPr lang="tr-TR" sz="2000" dirty="0" err="1"/>
              <a:t>Lumpektomiyi</a:t>
            </a:r>
            <a:r>
              <a:rPr lang="tr-TR" sz="2000" dirty="0"/>
              <a:t> takiben meme radyoterapisinin sadece </a:t>
            </a:r>
            <a:r>
              <a:rPr lang="tr-TR" sz="2000" dirty="0" err="1"/>
              <a:t>lumpektomi</a:t>
            </a:r>
            <a:r>
              <a:rPr lang="tr-TR" sz="2000" dirty="0"/>
              <a:t> ile kıyaslandığında </a:t>
            </a:r>
            <a:r>
              <a:rPr lang="tr-TR" sz="2000" dirty="0" err="1"/>
              <a:t>ipsilateral</a:t>
            </a:r>
            <a:r>
              <a:rPr lang="tr-TR" sz="2000" dirty="0"/>
              <a:t> memede </a:t>
            </a:r>
            <a:r>
              <a:rPr lang="tr-TR" sz="2000" dirty="0" err="1"/>
              <a:t>rekürrensin</a:t>
            </a:r>
            <a:r>
              <a:rPr lang="tr-TR" sz="2000" dirty="0"/>
              <a:t> azaldığı gösterildi.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/>
              <a:t> 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-Bununla birlikte başka bir çalışmada erken evre meme kanseri olgularında tüm memeye radyoterapi uygulamasına ek olarak tümör </a:t>
            </a:r>
            <a:r>
              <a:rPr lang="tr-TR" sz="2000" dirty="0" err="1"/>
              <a:t>eksizyon</a:t>
            </a:r>
            <a:r>
              <a:rPr lang="tr-TR" sz="2000" dirty="0"/>
              <a:t> alanına </a:t>
            </a:r>
            <a:r>
              <a:rPr lang="tr-TR" sz="2000" dirty="0" err="1"/>
              <a:t>boost</a:t>
            </a:r>
            <a:r>
              <a:rPr lang="tr-TR" sz="2000" dirty="0"/>
              <a:t> uygulamasının tüm memeye radyoterapi uygulamasına göre daha başarılı bulundu.</a:t>
            </a:r>
          </a:p>
        </p:txBody>
      </p:sp>
    </p:spTree>
    <p:extLst>
      <p:ext uri="{BB962C8B-B14F-4D97-AF65-F5344CB8AC3E}">
        <p14:creationId xmlns:p14="http://schemas.microsoft.com/office/powerpoint/2010/main" val="3543746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7F07E0-7AE7-4842-8E05-48D13D395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48" y="1032095"/>
            <a:ext cx="10954693" cy="51448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-Bu deney erken evre meme kanserinde konvansiyonel 3D CRT ve IMRT </a:t>
            </a:r>
            <a:r>
              <a:rPr lang="tr-TR" sz="2400" dirty="0" err="1"/>
              <a:t>metodlarını</a:t>
            </a:r>
            <a:r>
              <a:rPr lang="tr-TR" sz="2400" dirty="0"/>
              <a:t> kıyaslayan faz 3 </a:t>
            </a:r>
            <a:r>
              <a:rPr lang="tr-TR" sz="2400" dirty="0" err="1"/>
              <a:t>randomize</a:t>
            </a:r>
            <a:r>
              <a:rPr lang="tr-TR" sz="2400" dirty="0"/>
              <a:t> bir deney olmasına rağmen kimi kısıtlamalar oldu.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-İlk olarak deney temel olarak hedef alınan alanı geliştirmeyi ve normal dokudaki </a:t>
            </a:r>
            <a:r>
              <a:rPr lang="tr-TR" sz="2400" dirty="0" err="1"/>
              <a:t>toksisteyi</a:t>
            </a:r>
            <a:r>
              <a:rPr lang="tr-TR" sz="2400" dirty="0"/>
              <a:t> azaltmayı amaçladı.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-Ancak doz hesabındaki referans alınan etken </a:t>
            </a:r>
            <a:r>
              <a:rPr lang="tr-TR" sz="2400" dirty="0" err="1"/>
              <a:t>lokorejyonel</a:t>
            </a:r>
            <a:r>
              <a:rPr lang="tr-TR" sz="2400" dirty="0"/>
              <a:t> </a:t>
            </a:r>
            <a:r>
              <a:rPr lang="tr-TR" sz="2400" dirty="0" err="1"/>
              <a:t>rekürrenssiz</a:t>
            </a:r>
            <a:r>
              <a:rPr lang="tr-TR" sz="2400" dirty="0"/>
              <a:t> </a:t>
            </a:r>
            <a:r>
              <a:rPr lang="tr-TR" sz="2400" dirty="0" err="1"/>
              <a:t>sağkalımdı</a:t>
            </a:r>
            <a:r>
              <a:rPr lang="tr-TR" sz="2400" dirty="0"/>
              <a:t> ve %5 düzeyindeki marj bu deney için göreceli olarak fazla olabilir. </a:t>
            </a:r>
          </a:p>
        </p:txBody>
      </p:sp>
    </p:spTree>
    <p:extLst>
      <p:ext uri="{BB962C8B-B14F-4D97-AF65-F5344CB8AC3E}">
        <p14:creationId xmlns:p14="http://schemas.microsoft.com/office/powerpoint/2010/main" val="9987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001D23-7156-4132-8D29-359EAFAF0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2" y="1004935"/>
            <a:ext cx="11253457" cy="54169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-İkinci olarak bu çalışma 36 aylık kısa bir takip süresine sahip olduğu için geç </a:t>
            </a:r>
            <a:r>
              <a:rPr lang="tr-TR" sz="2400" dirty="0" err="1"/>
              <a:t>toksisiteyi</a:t>
            </a:r>
            <a:r>
              <a:rPr lang="tr-TR" sz="2400" dirty="0"/>
              <a:t> göstermekte başarısız oldu.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-Üçüncü olarak, erken meme kanserinde 40-42.5 </a:t>
            </a:r>
            <a:r>
              <a:rPr lang="tr-TR" sz="2400" dirty="0" err="1"/>
              <a:t>Gy</a:t>
            </a:r>
            <a:r>
              <a:rPr lang="tr-TR" sz="2400" dirty="0"/>
              <a:t> 15-16 </a:t>
            </a:r>
            <a:r>
              <a:rPr lang="tr-TR" sz="2400" dirty="0" err="1"/>
              <a:t>fraksiyonluk</a:t>
            </a:r>
            <a:r>
              <a:rPr lang="tr-TR" sz="2400" dirty="0"/>
              <a:t> </a:t>
            </a:r>
            <a:r>
              <a:rPr lang="tr-TR" sz="2400" dirty="0" err="1"/>
              <a:t>hipofraksiyone</a:t>
            </a:r>
            <a:r>
              <a:rPr lang="tr-TR" sz="2400" dirty="0"/>
              <a:t> tedavi START B tarafından doğrulandığı üzere standart bir tedavidir ve 57,4 </a:t>
            </a:r>
            <a:r>
              <a:rPr lang="tr-TR" sz="2400" dirty="0" err="1"/>
              <a:t>Gy</a:t>
            </a:r>
            <a:r>
              <a:rPr lang="tr-TR" sz="2400" dirty="0"/>
              <a:t> 28 </a:t>
            </a:r>
            <a:r>
              <a:rPr lang="tr-TR" sz="2400" dirty="0" err="1"/>
              <a:t>fraksiyonluk</a:t>
            </a:r>
            <a:r>
              <a:rPr lang="tr-TR" sz="2400" dirty="0"/>
              <a:t> tedavi güncelliğini </a:t>
            </a:r>
            <a:r>
              <a:rPr lang="tr-TR" sz="2400" dirty="0" err="1"/>
              <a:t>yitirimiştir</a:t>
            </a:r>
            <a:r>
              <a:rPr lang="tr-T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9162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D6E0E2-54EB-42B8-9362-0294370C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239" y="500062"/>
            <a:ext cx="1141521" cy="1325563"/>
          </a:xfrm>
        </p:spPr>
        <p:txBody>
          <a:bodyPr>
            <a:normAutofit/>
          </a:bodyPr>
          <a:lstStyle/>
          <a:p>
            <a:r>
              <a:rPr lang="tr-TR" sz="2800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1E73C2-F5A3-4DA0-8632-DDB636F7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45" y="1629624"/>
            <a:ext cx="10674035" cy="45796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-Sonuç olarak IMRT tedavisi 3D CRT tedavisine göre lokal kontrol ve hasta </a:t>
            </a:r>
            <a:r>
              <a:rPr lang="tr-TR" sz="2400" dirty="0" err="1"/>
              <a:t>sağkalımını</a:t>
            </a:r>
            <a:r>
              <a:rPr lang="tr-TR" sz="2400" dirty="0"/>
              <a:t> sağlarken cilt </a:t>
            </a:r>
            <a:r>
              <a:rPr lang="tr-TR" sz="2400" dirty="0" err="1"/>
              <a:t>toksisitesini</a:t>
            </a:r>
            <a:r>
              <a:rPr lang="tr-TR" sz="2400" dirty="0"/>
              <a:t> ciddi oranda azaltmaktadır.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-Bununla birlikte IMRT, </a:t>
            </a:r>
            <a:r>
              <a:rPr lang="tr-TR" sz="2400" dirty="0" err="1"/>
              <a:t>ipsilateral</a:t>
            </a:r>
            <a:r>
              <a:rPr lang="tr-TR" sz="2400" dirty="0"/>
              <a:t> akciğerdeki dozu azaltmakta ve hedef dozu daha isabetli ve homojen olarak vermektedir. </a:t>
            </a:r>
          </a:p>
        </p:txBody>
      </p:sp>
    </p:spTree>
    <p:extLst>
      <p:ext uri="{BB962C8B-B14F-4D97-AF65-F5344CB8AC3E}">
        <p14:creationId xmlns:p14="http://schemas.microsoft.com/office/powerpoint/2010/main" val="312554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0202" y="724278"/>
            <a:ext cx="10474859" cy="50550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-Bu çalışmalar göz önüne alındığında meme kanseri olgularına </a:t>
            </a:r>
            <a:r>
              <a:rPr lang="tr-TR" sz="2400" dirty="0" err="1"/>
              <a:t>postoperatif</a:t>
            </a:r>
            <a:r>
              <a:rPr lang="tr-TR" sz="2400" dirty="0"/>
              <a:t> radyoterapi uygulamasında 5-7 haftalık bir süreç içerisinde 45-50,4 </a:t>
            </a:r>
            <a:r>
              <a:rPr lang="tr-TR" sz="2400" dirty="0" err="1"/>
              <a:t>Gy</a:t>
            </a:r>
            <a:r>
              <a:rPr lang="tr-TR" sz="2400" dirty="0"/>
              <a:t> dozunda tüm meme radyoterapisine ek olarak tümör </a:t>
            </a:r>
            <a:r>
              <a:rPr lang="tr-TR" sz="2400" dirty="0" err="1"/>
              <a:t>eksizyon</a:t>
            </a:r>
            <a:r>
              <a:rPr lang="tr-TR" sz="2400" dirty="0"/>
              <a:t> alanına 9-14,4 </a:t>
            </a:r>
            <a:r>
              <a:rPr lang="tr-TR" sz="2400" dirty="0" err="1"/>
              <a:t>Gy</a:t>
            </a:r>
            <a:r>
              <a:rPr lang="tr-TR" sz="2400" dirty="0"/>
              <a:t> dozunda </a:t>
            </a:r>
            <a:r>
              <a:rPr lang="tr-TR" sz="2400" dirty="0" err="1"/>
              <a:t>boost</a:t>
            </a:r>
            <a:r>
              <a:rPr lang="tr-TR" sz="2400" dirty="0"/>
              <a:t> uygulaması önerilir hale geldi.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-Son dönemde ise </a:t>
            </a:r>
            <a:r>
              <a:rPr lang="tr-TR" sz="2400" dirty="0" err="1"/>
              <a:t>hipofraksiyone</a:t>
            </a:r>
            <a:r>
              <a:rPr lang="tr-TR" sz="2400" dirty="0"/>
              <a:t> rejimler meme kanseri tedavisinde rol almaya başladı. Klinik çalışmalar halen sürse de  40-45Gy 15-16 </a:t>
            </a:r>
            <a:r>
              <a:rPr lang="tr-TR" sz="2400" dirty="0" err="1"/>
              <a:t>hipofraksiyone</a:t>
            </a:r>
            <a:r>
              <a:rPr lang="tr-TR" sz="2400" dirty="0"/>
              <a:t> tedavilerin konvansiyonel radyoterapi ile kıyaslanabilir olduğu belirlendi ve dünya çapında tercih edilmeye başlanıldı.</a:t>
            </a:r>
          </a:p>
        </p:txBody>
      </p:sp>
    </p:spTree>
    <p:extLst>
      <p:ext uri="{BB962C8B-B14F-4D97-AF65-F5344CB8AC3E}">
        <p14:creationId xmlns:p14="http://schemas.microsoft.com/office/powerpoint/2010/main" val="214777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49697" y="213588"/>
            <a:ext cx="4092605" cy="1325563"/>
          </a:xfrm>
        </p:spPr>
        <p:txBody>
          <a:bodyPr>
            <a:normAutofit/>
          </a:bodyPr>
          <a:lstStyle/>
          <a:p>
            <a:r>
              <a:rPr lang="tr-TR" sz="3200" b="1" dirty="0"/>
              <a:t>Materyal ve </a:t>
            </a:r>
            <a:r>
              <a:rPr lang="tr-TR" sz="3200" b="1" dirty="0" err="1"/>
              <a:t>Metod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6170" y="1231271"/>
            <a:ext cx="10909426" cy="48321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-Bu çalışmada 20-80 yaş arası meme koruyucu cerrahi yapılan T1-2 N0 M0, cerrahi sınırları negatif hastalar tercih edildi.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-Tanı anındaki </a:t>
            </a:r>
            <a:r>
              <a:rPr lang="tr-TR" sz="2400" dirty="0" err="1"/>
              <a:t>Karnofsky</a:t>
            </a:r>
            <a:r>
              <a:rPr lang="tr-TR" sz="2400" dirty="0"/>
              <a:t> skorları 70’in üzerindeydi ve </a:t>
            </a:r>
            <a:r>
              <a:rPr lang="tr-TR" sz="2400" dirty="0" err="1"/>
              <a:t>adjuvan</a:t>
            </a:r>
            <a:r>
              <a:rPr lang="tr-TR" sz="2400" dirty="0"/>
              <a:t> kemoterapileri tamamlanmıştı.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</a:t>
            </a:r>
            <a:r>
              <a:rPr lang="tr-TR" sz="2400" dirty="0" err="1"/>
              <a:t>Karsinoma</a:t>
            </a:r>
            <a:r>
              <a:rPr lang="tr-TR" sz="2400" dirty="0"/>
              <a:t> in </a:t>
            </a:r>
            <a:r>
              <a:rPr lang="tr-TR" sz="2400" dirty="0" err="1"/>
              <a:t>situ</a:t>
            </a:r>
            <a:r>
              <a:rPr lang="tr-TR" sz="2400" dirty="0"/>
              <a:t>, tanı anında uzak metastaz, erkek meme kanseri, </a:t>
            </a:r>
            <a:r>
              <a:rPr lang="tr-TR" sz="2400" dirty="0" err="1"/>
              <a:t>bilateral</a:t>
            </a:r>
            <a:r>
              <a:rPr lang="tr-TR" sz="2400" dirty="0"/>
              <a:t> lezyon ve </a:t>
            </a:r>
            <a:r>
              <a:rPr lang="tr-TR" sz="2400" dirty="0" err="1"/>
              <a:t>neoadjuvan</a:t>
            </a:r>
            <a:r>
              <a:rPr lang="tr-TR" sz="2400" dirty="0"/>
              <a:t> kemoterapi alan hastalar çalışmaya dahil edilmedi.</a:t>
            </a:r>
          </a:p>
        </p:txBody>
      </p:sp>
    </p:spTree>
    <p:extLst>
      <p:ext uri="{BB962C8B-B14F-4D97-AF65-F5344CB8AC3E}">
        <p14:creationId xmlns:p14="http://schemas.microsoft.com/office/powerpoint/2010/main" val="290966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0368" y="796705"/>
            <a:ext cx="10918480" cy="539801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-Bu çalışma 1:1 rastgele dağıtılmış tabakalı örnekleme ile seçilmiş gruplar ile yapıldı. Katılımcılar yaşa(&gt;50 ve &lt;50), patolojik T evresine (T1 ve T2) ve cerrahi sınır durumuna göre(&lt;1 mm ve &gt;1 mm) olarak </a:t>
            </a:r>
            <a:r>
              <a:rPr lang="tr-TR" sz="2400" dirty="0" err="1"/>
              <a:t>tabakalandırıldı</a:t>
            </a:r>
            <a:r>
              <a:rPr lang="tr-TR" sz="2400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-3D konvansiyonel radyoterapi alan hastalara 6,5 haftalık süreç içerisinde </a:t>
            </a:r>
            <a:r>
              <a:rPr lang="tr-TR" sz="2400" dirty="0" err="1"/>
              <a:t>ipsilateral</a:t>
            </a:r>
            <a:r>
              <a:rPr lang="tr-TR" sz="2400" dirty="0"/>
              <a:t> memeye 50,4 </a:t>
            </a:r>
            <a:r>
              <a:rPr lang="tr-TR" sz="2400" dirty="0" err="1"/>
              <a:t>Gy</a:t>
            </a:r>
            <a:r>
              <a:rPr lang="tr-TR" sz="2400" dirty="0"/>
              <a:t> 28 fraksiyon halinde verildi ve ek olarak tümör </a:t>
            </a:r>
            <a:r>
              <a:rPr lang="tr-TR" sz="2400" dirty="0" err="1"/>
              <a:t>eksizyon</a:t>
            </a:r>
            <a:r>
              <a:rPr lang="tr-TR" sz="2400" dirty="0"/>
              <a:t> sahasına 9 </a:t>
            </a:r>
            <a:r>
              <a:rPr lang="tr-TR" sz="2400" dirty="0" err="1"/>
              <a:t>Gy</a:t>
            </a:r>
            <a:r>
              <a:rPr lang="tr-TR" sz="2400" dirty="0"/>
              <a:t> 5 fraksiyon halinde (Yani total 59,4 </a:t>
            </a:r>
            <a:r>
              <a:rPr lang="tr-TR" sz="2400" dirty="0" err="1"/>
              <a:t>Gy</a:t>
            </a:r>
            <a:r>
              <a:rPr lang="tr-TR" sz="2400" dirty="0"/>
              <a:t> 33 Fraksiyon) verildi.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-IMRT tekniği ile tedavi edilen hastalar ise 5,5 haftalık süreç içerisinde </a:t>
            </a:r>
            <a:r>
              <a:rPr lang="tr-TR" sz="2400" dirty="0" err="1"/>
              <a:t>ipsilateral</a:t>
            </a:r>
            <a:r>
              <a:rPr lang="tr-TR" sz="2400" dirty="0"/>
              <a:t> memeye 50,4Gy 28 fraksiyon halinde verilirken tümör </a:t>
            </a:r>
            <a:r>
              <a:rPr lang="tr-TR" sz="2400" dirty="0" err="1"/>
              <a:t>eksizyon</a:t>
            </a:r>
            <a:r>
              <a:rPr lang="tr-TR" sz="2400" dirty="0"/>
              <a:t> sahasına SIB (57,4 </a:t>
            </a:r>
            <a:r>
              <a:rPr lang="tr-TR" sz="2400" dirty="0" err="1"/>
              <a:t>Gy</a:t>
            </a:r>
            <a:r>
              <a:rPr lang="tr-TR" sz="2400" dirty="0"/>
              <a:t> 28 fraksiyon) uygulandı.</a:t>
            </a:r>
          </a:p>
        </p:txBody>
      </p:sp>
    </p:spTree>
    <p:extLst>
      <p:ext uri="{BB962C8B-B14F-4D97-AF65-F5344CB8AC3E}">
        <p14:creationId xmlns:p14="http://schemas.microsoft.com/office/powerpoint/2010/main" val="286886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9956" y="742385"/>
            <a:ext cx="10737410" cy="55411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-1 mm’den büyük cerrahi sınırlara sahip tümörü olan hastalarda radyoterapi dozu her iki grupta da 5Gy arttırıldı.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-Tedavi sırasında hatayı en aza indirmek için haftalık CT görüldü.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-PTV volümü CTV sınırlarına göre 3-5mm daha geniş alan olarak hesaplandı. Aynı taraftaki akciğer, kalp ve LAD risk altındaki organlar olarak belirlendi ve akciğer dozu akciğerin %20’si için 20Gy, %10’u için 30Gy; kalbin %10’u için 10Gy ve %5’i için 20 </a:t>
            </a:r>
            <a:r>
              <a:rPr lang="tr-TR" sz="2400" dirty="0" err="1"/>
              <a:t>Gy</a:t>
            </a:r>
            <a:r>
              <a:rPr lang="tr-TR" sz="2400" dirty="0"/>
              <a:t> olarak hesaplandı.</a:t>
            </a:r>
          </a:p>
        </p:txBody>
      </p:sp>
    </p:spTree>
    <p:extLst>
      <p:ext uri="{BB962C8B-B14F-4D97-AF65-F5344CB8AC3E}">
        <p14:creationId xmlns:p14="http://schemas.microsoft.com/office/powerpoint/2010/main" val="404267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60079"/>
            <a:ext cx="10415257" cy="56327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</a:t>
            </a:r>
            <a:r>
              <a:rPr lang="tr-TR" sz="2400" dirty="0" err="1"/>
              <a:t>Lenfödem</a:t>
            </a:r>
            <a:r>
              <a:rPr lang="tr-TR" sz="2400" dirty="0"/>
              <a:t>, </a:t>
            </a:r>
            <a:r>
              <a:rPr lang="tr-TR" sz="2400" dirty="0" err="1"/>
              <a:t>pnömoni</a:t>
            </a:r>
            <a:r>
              <a:rPr lang="tr-TR" sz="2400" dirty="0"/>
              <a:t>, </a:t>
            </a:r>
            <a:r>
              <a:rPr lang="tr-TR" sz="2400" dirty="0" err="1"/>
              <a:t>perikardit</a:t>
            </a:r>
            <a:r>
              <a:rPr lang="tr-TR" sz="2400" dirty="0"/>
              <a:t> ve dermatit gibi akut </a:t>
            </a:r>
            <a:r>
              <a:rPr lang="tr-TR" sz="2400" dirty="0" err="1"/>
              <a:t>toksisite</a:t>
            </a:r>
            <a:r>
              <a:rPr lang="tr-TR" sz="2400" dirty="0"/>
              <a:t> tabloları CTCAE(</a:t>
            </a:r>
            <a:r>
              <a:rPr lang="tr-TR" sz="2400" dirty="0" err="1"/>
              <a:t>Common</a:t>
            </a:r>
            <a:r>
              <a:rPr lang="tr-TR" sz="2400" dirty="0"/>
              <a:t> </a:t>
            </a:r>
            <a:r>
              <a:rPr lang="tr-TR" sz="2400" dirty="0" err="1"/>
              <a:t>Terminology</a:t>
            </a:r>
            <a:r>
              <a:rPr lang="tr-TR" sz="2400" dirty="0"/>
              <a:t> </a:t>
            </a:r>
            <a:r>
              <a:rPr lang="tr-TR" sz="2400" dirty="0" err="1"/>
              <a:t>Criteria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Adverse</a:t>
            </a:r>
            <a:r>
              <a:rPr lang="tr-TR" sz="2400" dirty="0"/>
              <a:t> </a:t>
            </a:r>
            <a:r>
              <a:rPr lang="tr-TR" sz="2400" dirty="0" err="1"/>
              <a:t>Events</a:t>
            </a:r>
            <a:r>
              <a:rPr lang="tr-TR" sz="2400" dirty="0"/>
              <a:t>)’ye göre değerlendirildi. &gt;%10’luk kol çevresi artışında </a:t>
            </a:r>
            <a:r>
              <a:rPr lang="tr-TR" sz="2400" dirty="0" err="1"/>
              <a:t>lenfödem</a:t>
            </a:r>
            <a:r>
              <a:rPr lang="tr-TR" sz="2400" dirty="0"/>
              <a:t> pozitif kabul edildi.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-Radyoterapi sırasında veya takip eden 3 ayda gelişen yan etkiler akut </a:t>
            </a:r>
            <a:r>
              <a:rPr lang="tr-TR" sz="2400" dirty="0" err="1"/>
              <a:t>toksisite</a:t>
            </a:r>
            <a:r>
              <a:rPr lang="tr-TR" sz="2400" dirty="0"/>
              <a:t>, &gt;3 ayda gelişen yan etkilere kronik </a:t>
            </a:r>
            <a:r>
              <a:rPr lang="tr-TR" sz="2400" dirty="0" err="1"/>
              <a:t>toksisisite</a:t>
            </a:r>
            <a:r>
              <a:rPr lang="tr-TR" sz="2400" dirty="0"/>
              <a:t> olarak değerlendirildi.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</a:t>
            </a:r>
            <a:r>
              <a:rPr lang="tr-TR" sz="2400" dirty="0" err="1"/>
              <a:t>Toksisite</a:t>
            </a:r>
            <a:r>
              <a:rPr lang="tr-TR" sz="2400" dirty="0"/>
              <a:t> analizi sadece </a:t>
            </a:r>
            <a:r>
              <a:rPr lang="tr-TR" sz="2400" dirty="0" err="1"/>
              <a:t>grade</a:t>
            </a:r>
            <a:r>
              <a:rPr lang="tr-TR" sz="2400" dirty="0"/>
              <a:t> 2 ve üzeri yan etkilerde yapıldı. Hastalar 3 yıl boyunca her 3-6 ayda bir muayene edildi ve yan etki-</a:t>
            </a:r>
            <a:r>
              <a:rPr lang="tr-TR" sz="2400" dirty="0" err="1"/>
              <a:t>rekürrens</a:t>
            </a:r>
            <a:r>
              <a:rPr lang="tr-TR" sz="2400" dirty="0"/>
              <a:t> için değerlendirildi.</a:t>
            </a:r>
          </a:p>
        </p:txBody>
      </p:sp>
    </p:spTree>
    <p:extLst>
      <p:ext uri="{BB962C8B-B14F-4D97-AF65-F5344CB8AC3E}">
        <p14:creationId xmlns:p14="http://schemas.microsoft.com/office/powerpoint/2010/main" val="78197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03179"/>
            <a:ext cx="10424311" cy="281326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-2015 Mart ayından 2018 Şubat ayına dek 702 hasta bu çalışmaya dahil edildi ve tedavi uyumsuzluğu gibi nedenlerden dolayı 11 hasta çalışmanın dışına alındı.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 -Sonuç olarak 693 hasta çalışmayı tamamladı ve final analize dahil edildi. 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6338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1902</Words>
  <Application>Microsoft Office PowerPoint</Application>
  <PresentationFormat>Geniş ekran</PresentationFormat>
  <Paragraphs>124</Paragraphs>
  <Slides>32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(Gövde)</vt:lpstr>
      <vt:lpstr>Calibri Light</vt:lpstr>
      <vt:lpstr>Times New Roman</vt:lpstr>
      <vt:lpstr>Office Teması</vt:lpstr>
      <vt:lpstr>Erken Evre Meme Kanserinde Postoperatif Radyoterapi: IMRT mi 3 Boyutlu konformal radyoterapi mi?</vt:lpstr>
      <vt:lpstr>PowerPoint Sunusu</vt:lpstr>
      <vt:lpstr>Amaç</vt:lpstr>
      <vt:lpstr>PowerPoint Sunusu</vt:lpstr>
      <vt:lpstr>Materyal ve Metod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Tartışma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Erken Evre Meme Kanserinde Postoperatif Radyoterapi: IMRT mi 3 Boyutlu konformal radyoterapi mi?</dc:title>
  <dc:creator>STATION176_2</dc:creator>
  <cp:lastModifiedBy>mustafa yücel</cp:lastModifiedBy>
  <cp:revision>15</cp:revision>
  <dcterms:created xsi:type="dcterms:W3CDTF">2022-01-01T13:41:50Z</dcterms:created>
  <dcterms:modified xsi:type="dcterms:W3CDTF">2022-01-18T14:58:26Z</dcterms:modified>
</cp:coreProperties>
</file>