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47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33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1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6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0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69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6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37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60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58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84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1C29F-C256-419D-B477-67891C01D4A0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110E-E3B4-4C90-83AF-FF2003F721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6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10662" t="16944" r="27688" b="36944"/>
          <a:stretch/>
        </p:blipFill>
        <p:spPr>
          <a:xfrm>
            <a:off x="201706" y="309282"/>
            <a:ext cx="7718612" cy="454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Locorejyonel</a:t>
            </a:r>
            <a:r>
              <a:rPr lang="tr-TR" dirty="0" smtClean="0"/>
              <a:t> </a:t>
            </a:r>
            <a:r>
              <a:rPr lang="tr-TR" dirty="0" err="1" smtClean="0"/>
              <a:t>relaps</a:t>
            </a:r>
            <a:r>
              <a:rPr lang="tr-TR" dirty="0" smtClean="0"/>
              <a:t>: Tedavi sırasında veya tedavi sonrası </a:t>
            </a:r>
            <a:r>
              <a:rPr lang="tr-TR" dirty="0" err="1" smtClean="0"/>
              <a:t>mediastende,supraklavıkular</a:t>
            </a:r>
            <a:r>
              <a:rPr lang="tr-TR" dirty="0" smtClean="0"/>
              <a:t> ve alt </a:t>
            </a:r>
            <a:r>
              <a:rPr lang="tr-TR" dirty="0" err="1" smtClean="0"/>
              <a:t>servikal</a:t>
            </a:r>
            <a:r>
              <a:rPr lang="tr-TR" dirty="0" smtClean="0"/>
              <a:t> lenf </a:t>
            </a:r>
            <a:r>
              <a:rPr lang="tr-TR" dirty="0" err="1" smtClean="0"/>
              <a:t>nodlarında</a:t>
            </a:r>
            <a:r>
              <a:rPr lang="tr-TR" dirty="0" smtClean="0"/>
              <a:t> veya </a:t>
            </a:r>
            <a:r>
              <a:rPr lang="tr-TR" dirty="0" err="1" smtClean="0"/>
              <a:t>çölyak</a:t>
            </a:r>
            <a:r>
              <a:rPr lang="tr-TR" dirty="0" smtClean="0"/>
              <a:t> </a:t>
            </a:r>
            <a:r>
              <a:rPr lang="tr-TR" dirty="0" err="1" smtClean="0"/>
              <a:t>trunkus</a:t>
            </a:r>
            <a:r>
              <a:rPr lang="tr-TR" dirty="0" smtClean="0"/>
              <a:t> çevresinde </a:t>
            </a:r>
            <a:r>
              <a:rPr lang="tr-TR" dirty="0" err="1" smtClean="0"/>
              <a:t>non-rezektabl</a:t>
            </a:r>
            <a:r>
              <a:rPr lang="tr-TR" dirty="0" smtClean="0"/>
              <a:t> hastalığın saptanması</a:t>
            </a:r>
          </a:p>
          <a:p>
            <a:r>
              <a:rPr lang="tr-TR" dirty="0" smtClean="0"/>
              <a:t>Uzak </a:t>
            </a:r>
            <a:r>
              <a:rPr lang="tr-TR" dirty="0" err="1" smtClean="0"/>
              <a:t>relaps</a:t>
            </a:r>
            <a:r>
              <a:rPr lang="tr-TR" dirty="0"/>
              <a:t>: Tedavi sırasında veya tedavi sonrası b</a:t>
            </a:r>
            <a:r>
              <a:rPr lang="tr-TR" dirty="0" smtClean="0"/>
              <a:t>ir </a:t>
            </a:r>
            <a:r>
              <a:rPr lang="tr-TR" dirty="0"/>
              <a:t>veya daha fazla </a:t>
            </a:r>
            <a:r>
              <a:rPr lang="tr-TR" dirty="0" err="1"/>
              <a:t>servikal</a:t>
            </a:r>
            <a:r>
              <a:rPr lang="tr-TR" dirty="0"/>
              <a:t> lenf </a:t>
            </a:r>
            <a:r>
              <a:rPr lang="tr-TR" dirty="0" err="1"/>
              <a:t>nodu</a:t>
            </a:r>
            <a:r>
              <a:rPr lang="tr-TR" dirty="0"/>
              <a:t>, </a:t>
            </a:r>
            <a:r>
              <a:rPr lang="tr-TR" dirty="0" smtClean="0"/>
              <a:t>pankreas </a:t>
            </a:r>
            <a:r>
              <a:rPr lang="tr-TR" dirty="0"/>
              <a:t>seviyesinin </a:t>
            </a:r>
            <a:r>
              <a:rPr lang="tr-TR" dirty="0" smtClean="0"/>
              <a:t>altında lenf </a:t>
            </a:r>
            <a:r>
              <a:rPr lang="tr-TR" dirty="0" err="1" smtClean="0"/>
              <a:t>nodu</a:t>
            </a:r>
            <a:r>
              <a:rPr lang="tr-TR" dirty="0"/>
              <a:t> </a:t>
            </a:r>
            <a:r>
              <a:rPr lang="tr-TR" dirty="0" smtClean="0"/>
              <a:t>, </a:t>
            </a:r>
            <a:r>
              <a:rPr lang="tr-TR" dirty="0" err="1"/>
              <a:t>peritoneal</a:t>
            </a:r>
            <a:r>
              <a:rPr lang="tr-TR" dirty="0"/>
              <a:t> </a:t>
            </a:r>
            <a:r>
              <a:rPr lang="tr-TR" dirty="0" err="1"/>
              <a:t>karsinomatozis,malign</a:t>
            </a:r>
            <a:r>
              <a:rPr lang="tr-TR" dirty="0"/>
              <a:t> </a:t>
            </a:r>
            <a:r>
              <a:rPr lang="tr-TR" dirty="0" err="1"/>
              <a:t>plevral</a:t>
            </a:r>
            <a:r>
              <a:rPr lang="tr-TR" dirty="0"/>
              <a:t> </a:t>
            </a:r>
            <a:r>
              <a:rPr lang="tr-TR" dirty="0" err="1"/>
              <a:t>efüzyonlar</a:t>
            </a:r>
            <a:r>
              <a:rPr lang="tr-TR" dirty="0"/>
              <a:t> veya </a:t>
            </a:r>
            <a:r>
              <a:rPr lang="tr-TR" dirty="0" err="1"/>
              <a:t>hematojen</a:t>
            </a:r>
            <a:r>
              <a:rPr lang="tr-TR" dirty="0"/>
              <a:t> </a:t>
            </a:r>
            <a:r>
              <a:rPr lang="tr-TR" dirty="0" smtClean="0"/>
              <a:t>metastazlar</a:t>
            </a:r>
          </a:p>
        </p:txBody>
      </p:sp>
    </p:spTree>
    <p:extLst>
      <p:ext uri="{BB962C8B-B14F-4D97-AF65-F5344CB8AC3E}">
        <p14:creationId xmlns:p14="http://schemas.microsoft.com/office/powerpoint/2010/main" val="1634356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9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6092" t="10838" r="27995" b="6667"/>
          <a:stretch/>
        </p:blipFill>
        <p:spPr>
          <a:xfrm>
            <a:off x="375138" y="902677"/>
            <a:ext cx="5287108" cy="5603631"/>
          </a:xfrm>
          <a:prstGeom prst="rect">
            <a:avLst/>
          </a:prstGeom>
        </p:spPr>
      </p:pic>
      <p:sp>
        <p:nvSpPr>
          <p:cNvPr id="8" name="İçerik Yer Tutucus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MART 2004- ARALIK 2008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MEDYAN TAKİP SÜRESİ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147 AY</a:t>
            </a:r>
          </a:p>
          <a:p>
            <a:pPr marL="0" indent="0">
              <a:buNone/>
            </a:pPr>
            <a:r>
              <a:rPr lang="tr-TR" dirty="0" smtClean="0"/>
              <a:t>(HAYATTA KALAN HASTALAR)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14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191" t="11927" r="20009" b="6710"/>
          <a:stretch/>
        </p:blipFill>
        <p:spPr>
          <a:xfrm>
            <a:off x="351692" y="257907"/>
            <a:ext cx="8639908" cy="635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SAĞKALIM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Aralık 2008’e gelindiğinde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Neoadjuvan</a:t>
            </a:r>
            <a:r>
              <a:rPr lang="tr-TR" dirty="0" smtClean="0"/>
              <a:t> </a:t>
            </a:r>
            <a:r>
              <a:rPr lang="tr-TR" dirty="0" err="1" smtClean="0"/>
              <a:t>krt</a:t>
            </a:r>
            <a:r>
              <a:rPr lang="tr-TR" dirty="0" smtClean="0"/>
              <a:t> + cerrahi kolunda 178 hastadan 117’si ölmüştü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Sadece cerrahi yapılan kolda 188 hastadan 144’ü ölmüştü</a:t>
            </a:r>
          </a:p>
          <a:p>
            <a:r>
              <a:rPr lang="tr-TR" dirty="0" smtClean="0"/>
              <a:t>10 yıllık sağ kalım sadece cerrahi kolunda %25 bulunurken </a:t>
            </a:r>
            <a:r>
              <a:rPr lang="tr-TR" dirty="0" err="1" smtClean="0"/>
              <a:t>neoadjuvan</a:t>
            </a:r>
            <a:r>
              <a:rPr lang="tr-TR" dirty="0" smtClean="0"/>
              <a:t> </a:t>
            </a:r>
            <a:r>
              <a:rPr lang="tr-TR" dirty="0" err="1" smtClean="0"/>
              <a:t>krt+cerrahi</a:t>
            </a:r>
            <a:r>
              <a:rPr lang="tr-TR" dirty="0"/>
              <a:t> </a:t>
            </a:r>
            <a:r>
              <a:rPr lang="tr-TR" dirty="0" smtClean="0"/>
              <a:t>yapılan kolda %38</a:t>
            </a:r>
          </a:p>
          <a:p>
            <a:r>
              <a:rPr lang="tr-TR" dirty="0" smtClean="0"/>
              <a:t>Gözlem yapılan </a:t>
            </a:r>
            <a:r>
              <a:rPr lang="tr-TR" dirty="0" err="1" smtClean="0"/>
              <a:t>subgruplar</a:t>
            </a:r>
            <a:r>
              <a:rPr lang="tr-TR" dirty="0" smtClean="0"/>
              <a:t> arasında tedavinin genel sağ kalım üzerine etkisinde belirgin bir fark gözlenmemiş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23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</a:t>
            </a:r>
            <a:r>
              <a:rPr lang="tr-TR" dirty="0" err="1" smtClean="0"/>
              <a:t>sağkalım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 smtClean="0"/>
              <a:t>Skuamoz</a:t>
            </a:r>
            <a:r>
              <a:rPr lang="tr-TR" dirty="0" smtClean="0"/>
              <a:t> hücreli </a:t>
            </a:r>
            <a:r>
              <a:rPr lang="tr-TR" dirty="0" err="1" smtClean="0"/>
              <a:t>karsinomda</a:t>
            </a:r>
            <a:r>
              <a:rPr lang="tr-TR" dirty="0" smtClean="0"/>
              <a:t> 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KRT+cerrahi</a:t>
            </a:r>
            <a:r>
              <a:rPr lang="tr-TR" dirty="0" smtClean="0"/>
              <a:t> grubunda %46 iken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S</a:t>
            </a:r>
            <a:r>
              <a:rPr lang="tr-TR" dirty="0" smtClean="0"/>
              <a:t>adece cerrahi grubunda %23 bulunmuş.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/>
              <a:t>Adenokarsinomda</a:t>
            </a: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/>
              <a:t>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KRT+cerrahi</a:t>
            </a:r>
            <a:r>
              <a:rPr lang="tr-TR" dirty="0"/>
              <a:t> grubunda %36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Sadece cerrahi grubunda %26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352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339862" cy="3824898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Neoadjuvan</a:t>
            </a:r>
            <a:r>
              <a:rPr lang="tr-TR" dirty="0" smtClean="0"/>
              <a:t> </a:t>
            </a:r>
            <a:r>
              <a:rPr lang="tr-TR" dirty="0" err="1" smtClean="0"/>
              <a:t>kemoradyoterapinin</a:t>
            </a:r>
            <a:r>
              <a:rPr lang="tr-TR" dirty="0" smtClean="0"/>
              <a:t> genel sağ kalım üzerine zamana bağlı bir etkisi olduğuna dair kanıt yoktu</a:t>
            </a:r>
          </a:p>
          <a:p>
            <a:r>
              <a:rPr lang="tr-TR" dirty="0" err="1" smtClean="0"/>
              <a:t>Landmark</a:t>
            </a:r>
            <a:r>
              <a:rPr lang="tr-TR" dirty="0" smtClean="0"/>
              <a:t> analizleri </a:t>
            </a:r>
            <a:r>
              <a:rPr lang="tr-TR" dirty="0" err="1" smtClean="0"/>
              <a:t>neoadjuvan</a:t>
            </a:r>
            <a:r>
              <a:rPr lang="tr-TR" dirty="0" smtClean="0"/>
              <a:t> tedavinin majör etkisinin ilk 5 yıllık takipte gözlendiğini göstermekte</a:t>
            </a:r>
          </a:p>
          <a:p>
            <a:r>
              <a:rPr lang="tr-TR" dirty="0" smtClean="0"/>
              <a:t>5 yıldan sonra ise </a:t>
            </a:r>
            <a:r>
              <a:rPr lang="tr-TR" dirty="0" err="1" smtClean="0"/>
              <a:t>hazard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1.00’e yaklaşmakta ve her ik</a:t>
            </a:r>
            <a:r>
              <a:rPr lang="tr-TR" dirty="0" smtClean="0"/>
              <a:t>i kolda da </a:t>
            </a:r>
            <a:r>
              <a:rPr lang="tr-TR" dirty="0" err="1" smtClean="0"/>
              <a:t>çlümler</a:t>
            </a:r>
            <a:r>
              <a:rPr lang="tr-TR" dirty="0" smtClean="0"/>
              <a:t> orantılı görülmekte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1805" t="20432" r="48847" b="8735"/>
          <a:stretch/>
        </p:blipFill>
        <p:spPr>
          <a:xfrm>
            <a:off x="6811108" y="961292"/>
            <a:ext cx="478301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7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CROSS 2004 yılında başlatılan </a:t>
            </a:r>
            <a:r>
              <a:rPr lang="tr-TR" dirty="0" err="1" smtClean="0"/>
              <a:t>multicenter</a:t>
            </a:r>
            <a:r>
              <a:rPr lang="tr-TR" dirty="0" smtClean="0"/>
              <a:t> </a:t>
            </a:r>
            <a:r>
              <a:rPr lang="tr-TR" dirty="0" err="1" smtClean="0"/>
              <a:t>randomize</a:t>
            </a:r>
            <a:r>
              <a:rPr lang="tr-TR" dirty="0" smtClean="0"/>
              <a:t> bir çalışma</a:t>
            </a:r>
          </a:p>
          <a:p>
            <a:r>
              <a:rPr lang="tr-TR" dirty="0" err="1" smtClean="0"/>
              <a:t>Neoadjuvan</a:t>
            </a:r>
            <a:r>
              <a:rPr lang="tr-TR" dirty="0" smtClean="0"/>
              <a:t> </a:t>
            </a:r>
            <a:r>
              <a:rPr lang="tr-TR" dirty="0" err="1" smtClean="0"/>
              <a:t>kemoradyoterapi</a:t>
            </a:r>
            <a:r>
              <a:rPr lang="tr-TR" dirty="0" smtClean="0"/>
              <a:t> (41.4 </a:t>
            </a:r>
            <a:r>
              <a:rPr lang="tr-TR" dirty="0" err="1" smtClean="0"/>
              <a:t>Gy</a:t>
            </a:r>
            <a:r>
              <a:rPr lang="tr-TR" dirty="0" smtClean="0"/>
              <a:t> radyoterapi + eş zamanlı </a:t>
            </a:r>
            <a:r>
              <a:rPr lang="tr-TR" dirty="0" err="1" smtClean="0"/>
              <a:t>karboplatin</a:t>
            </a:r>
            <a:r>
              <a:rPr lang="tr-TR" dirty="0" smtClean="0"/>
              <a:t> </a:t>
            </a:r>
            <a:r>
              <a:rPr lang="tr-TR" dirty="0" err="1" smtClean="0"/>
              <a:t>paklitaksel</a:t>
            </a:r>
            <a:r>
              <a:rPr lang="tr-TR" dirty="0" smtClean="0"/>
              <a:t>) sonrası cerrahi yapılan hastalarla sadece cerrahi yapılan hastalar karşılaştırılmış </a:t>
            </a:r>
          </a:p>
          <a:p>
            <a:r>
              <a:rPr lang="tr-TR" dirty="0" smtClean="0"/>
              <a:t>Hastaların hepsinde lokal ileri </a:t>
            </a:r>
            <a:r>
              <a:rPr lang="tr-TR" dirty="0" err="1" smtClean="0"/>
              <a:t>rezektabl</a:t>
            </a:r>
            <a:r>
              <a:rPr lang="tr-TR" dirty="0" smtClean="0"/>
              <a:t> </a:t>
            </a:r>
            <a:r>
              <a:rPr lang="tr-TR" dirty="0" err="1" smtClean="0"/>
              <a:t>özofagus</a:t>
            </a:r>
            <a:r>
              <a:rPr lang="tr-TR" dirty="0" smtClean="0"/>
              <a:t> veya </a:t>
            </a:r>
            <a:r>
              <a:rPr lang="tr-TR" dirty="0" err="1" smtClean="0"/>
              <a:t>özofagogastrik</a:t>
            </a:r>
            <a:r>
              <a:rPr lang="tr-TR" dirty="0" smtClean="0"/>
              <a:t> bileşke tümörü mevcut</a:t>
            </a:r>
          </a:p>
          <a:p>
            <a:r>
              <a:rPr lang="tr-TR" dirty="0" smtClean="0"/>
              <a:t>İlk analizde ayaktan kemoterapi alan ve 5 </a:t>
            </a:r>
            <a:r>
              <a:rPr lang="tr-TR" dirty="0" err="1" smtClean="0"/>
              <a:t>siklus</a:t>
            </a:r>
            <a:r>
              <a:rPr lang="tr-TR" dirty="0" smtClean="0"/>
              <a:t> kemoterapisini tamamlayan hastaların %91’inde düşük düzeyde </a:t>
            </a:r>
            <a:r>
              <a:rPr lang="tr-TR" dirty="0" err="1" smtClean="0"/>
              <a:t>toksisite</a:t>
            </a:r>
            <a:r>
              <a:rPr lang="tr-TR" dirty="0" smtClean="0"/>
              <a:t> izlenmiş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229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 yıllık genel </a:t>
            </a:r>
            <a:r>
              <a:rPr lang="tr-TR" dirty="0" err="1" smtClean="0"/>
              <a:t>sağkalım</a:t>
            </a:r>
            <a:r>
              <a:rPr lang="tr-TR" dirty="0" smtClean="0"/>
              <a:t> (OS)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S</a:t>
            </a:r>
            <a:r>
              <a:rPr lang="tr-TR" dirty="0" smtClean="0"/>
              <a:t>adece cerrahi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%50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Neoadjuvan</a:t>
            </a:r>
            <a:r>
              <a:rPr lang="tr-TR" dirty="0" smtClean="0"/>
              <a:t> </a:t>
            </a:r>
            <a:r>
              <a:rPr lang="tr-TR" dirty="0" err="1" smtClean="0"/>
              <a:t>kemoradyoterapi+cerrahi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%67  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Bu verilerin ışığında CROSS rejimi geniş çapta benimsenmiş ve daha sonra 5 yıllık takip verileriyle de desteklenmiştir</a:t>
            </a:r>
          </a:p>
          <a:p>
            <a:r>
              <a:rPr lang="tr-TR" dirty="0">
                <a:sym typeface="Wingdings" panose="05000000000000000000" pitchFamily="2" charset="2"/>
              </a:rPr>
              <a:t>B</a:t>
            </a:r>
            <a:r>
              <a:rPr lang="tr-TR" dirty="0" smtClean="0">
                <a:sym typeface="Wingdings" panose="05000000000000000000" pitchFamily="2" charset="2"/>
              </a:rPr>
              <a:t>ununla birlikte, bu rejimin uzun vadeli yararları ve zararları NET DEĞİL</a:t>
            </a:r>
          </a:p>
        </p:txBody>
      </p:sp>
    </p:spTree>
    <p:extLst>
      <p:ext uri="{BB962C8B-B14F-4D97-AF65-F5344CB8AC3E}">
        <p14:creationId xmlns:p14="http://schemas.microsoft.com/office/powerpoint/2010/main" val="35581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Neoadjuvan</a:t>
            </a:r>
            <a:r>
              <a:rPr lang="tr-TR" dirty="0" smtClean="0"/>
              <a:t> tedavinin yan etkileri uzun vadede </a:t>
            </a:r>
            <a:r>
              <a:rPr lang="tr-TR" dirty="0" err="1" smtClean="0"/>
              <a:t>özofagus</a:t>
            </a:r>
            <a:r>
              <a:rPr lang="tr-TR" dirty="0" smtClean="0"/>
              <a:t> kanseri dışındaki ölümlere sebep olabilir.</a:t>
            </a:r>
          </a:p>
          <a:p>
            <a:r>
              <a:rPr lang="tr-TR" dirty="0" smtClean="0"/>
              <a:t>Ayrıca bu tedavi </a:t>
            </a:r>
            <a:r>
              <a:rPr lang="tr-TR" dirty="0" err="1" smtClean="0"/>
              <a:t>modalitesi</a:t>
            </a:r>
            <a:r>
              <a:rPr lang="tr-TR" dirty="0" smtClean="0"/>
              <a:t> kanseri önlemekten ziyade kansere bağlı ölümü geciktiriyor da olabilir.</a:t>
            </a:r>
          </a:p>
          <a:p>
            <a:r>
              <a:rPr lang="tr-TR" dirty="0" smtClean="0"/>
              <a:t>Bu 10 yıllık takip çalışmasında </a:t>
            </a:r>
            <a:r>
              <a:rPr lang="tr-TR" dirty="0" err="1" smtClean="0"/>
              <a:t>neoadjuvan</a:t>
            </a:r>
            <a:r>
              <a:rPr lang="tr-TR" dirty="0" smtClean="0"/>
              <a:t> </a:t>
            </a:r>
            <a:r>
              <a:rPr lang="tr-TR" dirty="0" err="1" smtClean="0"/>
              <a:t>kemoradyoterapi</a:t>
            </a:r>
            <a:r>
              <a:rPr lang="tr-TR" dirty="0" smtClean="0"/>
              <a:t> + cerrahinin 5 yıldan sonra OS’a katkısı olup olmadığının araştırılması amaçlanmakta</a:t>
            </a:r>
          </a:p>
          <a:p>
            <a:r>
              <a:rPr lang="tr-TR" dirty="0" smtClean="0"/>
              <a:t>Ayrıca uzun vadede bu tedavinin </a:t>
            </a:r>
            <a:r>
              <a:rPr lang="tr-TR" dirty="0" err="1" smtClean="0"/>
              <a:t>relaps</a:t>
            </a:r>
            <a:r>
              <a:rPr lang="tr-TR" dirty="0" smtClean="0"/>
              <a:t> ve sebebe spesifik ölüm üzerindeki etkisi ile </a:t>
            </a:r>
            <a:r>
              <a:rPr lang="tr-TR" dirty="0" err="1" smtClean="0"/>
              <a:t>relaps</a:t>
            </a:r>
            <a:r>
              <a:rPr lang="tr-TR" dirty="0" smtClean="0"/>
              <a:t> ve </a:t>
            </a:r>
            <a:r>
              <a:rPr lang="tr-TR" dirty="0" err="1" smtClean="0"/>
              <a:t>mortaliteyi</a:t>
            </a:r>
            <a:r>
              <a:rPr lang="tr-TR" dirty="0" smtClean="0"/>
              <a:t> arttıran etkenler araştırılmakta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Çalışmanın dizaynı ve hastalar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T1N1M0 veya T2-3N0-1M0 (</a:t>
            </a:r>
            <a:r>
              <a:rPr lang="tr-TR" dirty="0" err="1" smtClean="0"/>
              <a:t>Union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/>
              <a:t>International </a:t>
            </a:r>
            <a:r>
              <a:rPr lang="tr-TR" dirty="0" err="1"/>
              <a:t>Cancer</a:t>
            </a:r>
            <a:r>
              <a:rPr lang="tr-TR" dirty="0"/>
              <a:t> Control TNM </a:t>
            </a:r>
            <a:r>
              <a:rPr lang="tr-TR" dirty="0" err="1"/>
              <a:t>Classification</a:t>
            </a:r>
            <a:r>
              <a:rPr lang="tr-TR" dirty="0"/>
              <a:t>, </a:t>
            </a:r>
            <a:r>
              <a:rPr lang="tr-TR" dirty="0" err="1" smtClean="0"/>
              <a:t>sixth</a:t>
            </a:r>
            <a:r>
              <a:rPr lang="tr-TR" dirty="0" smtClean="0"/>
              <a:t> </a:t>
            </a:r>
            <a:r>
              <a:rPr lang="tr-TR" dirty="0" err="1" smtClean="0"/>
              <a:t>edition</a:t>
            </a:r>
            <a:r>
              <a:rPr lang="tr-TR" dirty="0" smtClean="0"/>
              <a:t>) </a:t>
            </a:r>
            <a:r>
              <a:rPr lang="tr-TR" dirty="0" err="1" smtClean="0"/>
              <a:t>özofagus</a:t>
            </a:r>
            <a:r>
              <a:rPr lang="tr-TR" dirty="0" smtClean="0"/>
              <a:t> ve </a:t>
            </a:r>
            <a:r>
              <a:rPr lang="tr-TR" dirty="0" err="1" smtClean="0"/>
              <a:t>özofagogastrik</a:t>
            </a:r>
            <a:r>
              <a:rPr lang="tr-TR" dirty="0" smtClean="0"/>
              <a:t> bileşke </a:t>
            </a:r>
            <a:r>
              <a:rPr lang="tr-TR" dirty="0" err="1" smtClean="0"/>
              <a:t>squamoz</a:t>
            </a:r>
            <a:r>
              <a:rPr lang="tr-TR" dirty="0" smtClean="0"/>
              <a:t> hücreli </a:t>
            </a:r>
            <a:r>
              <a:rPr lang="tr-TR" dirty="0" err="1" smtClean="0"/>
              <a:t>karsinomu</a:t>
            </a:r>
            <a:r>
              <a:rPr lang="tr-TR" dirty="0" smtClean="0"/>
              <a:t> veya </a:t>
            </a:r>
            <a:r>
              <a:rPr lang="tr-TR" dirty="0" err="1" smtClean="0"/>
              <a:t>adenokarsinom</a:t>
            </a:r>
            <a:r>
              <a:rPr lang="tr-TR" dirty="0" smtClean="0"/>
              <a:t> </a:t>
            </a:r>
          </a:p>
          <a:p>
            <a:r>
              <a:rPr lang="tr-TR" dirty="0" smtClean="0"/>
              <a:t>Hollanda’da 8 merkezden toplanan hastalar</a:t>
            </a:r>
          </a:p>
          <a:p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28010"/>
          </a:xfrm>
        </p:spPr>
        <p:txBody>
          <a:bodyPr>
            <a:normAutofit/>
          </a:bodyPr>
          <a:lstStyle/>
          <a:p>
            <a:r>
              <a:rPr lang="tr-TR" dirty="0" smtClean="0"/>
              <a:t>Hasta uygunluğu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75 yaş altı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WHO performans skoru &lt;2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%10’dan az kilo kaybı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Başka </a:t>
            </a:r>
            <a:r>
              <a:rPr lang="tr-TR" dirty="0" err="1" smtClean="0"/>
              <a:t>malignansi,kemoterapi</a:t>
            </a:r>
            <a:r>
              <a:rPr lang="tr-TR" dirty="0" smtClean="0"/>
              <a:t> veya radyoterapi öyküsü olmayan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188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protokolü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53635" y="1660152"/>
            <a:ext cx="5983942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41.4 </a:t>
            </a:r>
            <a:r>
              <a:rPr lang="tr-TR" dirty="0" err="1" smtClean="0"/>
              <a:t>Gy</a:t>
            </a:r>
            <a:r>
              <a:rPr lang="tr-TR" dirty="0" smtClean="0"/>
              <a:t> fraksiyon başına 1.8 </a:t>
            </a:r>
            <a:r>
              <a:rPr lang="tr-TR" dirty="0" err="1" smtClean="0"/>
              <a:t>Gy</a:t>
            </a:r>
            <a:r>
              <a:rPr lang="tr-TR" dirty="0" smtClean="0"/>
              <a:t> olmak üzere 23 fraksiyonda                (Haftanın 5 günü)</a:t>
            </a:r>
          </a:p>
          <a:p>
            <a:r>
              <a:rPr lang="tr-TR" dirty="0" smtClean="0"/>
              <a:t>5 </a:t>
            </a:r>
            <a:r>
              <a:rPr lang="tr-TR" dirty="0" err="1" smtClean="0"/>
              <a:t>sikluslu</a:t>
            </a:r>
            <a:r>
              <a:rPr lang="tr-TR" dirty="0" smtClean="0"/>
              <a:t> </a:t>
            </a:r>
            <a:r>
              <a:rPr lang="tr-TR" dirty="0" err="1"/>
              <a:t>K</a:t>
            </a:r>
            <a:r>
              <a:rPr lang="tr-TR" dirty="0" err="1" smtClean="0"/>
              <a:t>arboplatin</a:t>
            </a:r>
            <a:r>
              <a:rPr lang="tr-TR" dirty="0" smtClean="0"/>
              <a:t>(2 mg/ml/</a:t>
            </a:r>
            <a:r>
              <a:rPr lang="tr-TR" dirty="0" err="1" smtClean="0"/>
              <a:t>min</a:t>
            </a:r>
            <a:r>
              <a:rPr lang="tr-TR" dirty="0" smtClean="0"/>
              <a:t>) + </a:t>
            </a:r>
            <a:r>
              <a:rPr lang="tr-TR" dirty="0" err="1" smtClean="0"/>
              <a:t>Paklitaksel</a:t>
            </a:r>
            <a:r>
              <a:rPr lang="tr-TR" dirty="0" smtClean="0"/>
              <a:t> (50 mg/metre2)</a:t>
            </a:r>
          </a:p>
          <a:p>
            <a:r>
              <a:rPr lang="tr-TR" dirty="0" smtClean="0"/>
              <a:t>Tedavinin </a:t>
            </a:r>
            <a:r>
              <a:rPr lang="en-US" dirty="0" smtClean="0"/>
              <a:t>1</a:t>
            </a:r>
            <a:r>
              <a:rPr lang="tr-TR" dirty="0" smtClean="0"/>
              <a:t>-</a:t>
            </a:r>
            <a:r>
              <a:rPr lang="en-US" dirty="0" smtClean="0"/>
              <a:t>8</a:t>
            </a:r>
            <a:r>
              <a:rPr lang="tr-TR" dirty="0" smtClean="0"/>
              <a:t>-</a:t>
            </a:r>
            <a:r>
              <a:rPr lang="en-US" dirty="0" smtClean="0"/>
              <a:t>15</a:t>
            </a:r>
            <a:r>
              <a:rPr lang="tr-TR" dirty="0" smtClean="0"/>
              <a:t>-</a:t>
            </a:r>
            <a:r>
              <a:rPr lang="en-US" dirty="0" smtClean="0"/>
              <a:t>22</a:t>
            </a:r>
            <a:r>
              <a:rPr lang="tr-TR" dirty="0" smtClean="0"/>
              <a:t> ve</a:t>
            </a:r>
            <a:r>
              <a:rPr lang="en-US" dirty="0" smtClean="0"/>
              <a:t> </a:t>
            </a:r>
            <a:r>
              <a:rPr lang="en-US" dirty="0"/>
              <a:t>29</a:t>
            </a:r>
            <a:r>
              <a:rPr lang="en-US" dirty="0" smtClean="0"/>
              <a:t>.</a:t>
            </a:r>
            <a:r>
              <a:rPr lang="tr-TR" dirty="0" smtClean="0"/>
              <a:t> günlerinde </a:t>
            </a:r>
          </a:p>
          <a:p>
            <a:r>
              <a:rPr lang="tr-TR" dirty="0" smtClean="0"/>
              <a:t>3D </a:t>
            </a:r>
            <a:r>
              <a:rPr lang="tr-TR" dirty="0" err="1" smtClean="0"/>
              <a:t>konformal</a:t>
            </a:r>
            <a:r>
              <a:rPr lang="tr-TR" dirty="0" smtClean="0"/>
              <a:t> radyoterapi tekniği </a:t>
            </a:r>
          </a:p>
          <a:p>
            <a:r>
              <a:rPr lang="tr-TR" dirty="0" smtClean="0"/>
              <a:t>Cerrahi rezeksiyon </a:t>
            </a:r>
            <a:r>
              <a:rPr lang="tr-TR" dirty="0" err="1" smtClean="0"/>
              <a:t>neoadjuvan</a:t>
            </a:r>
            <a:r>
              <a:rPr lang="tr-TR" dirty="0" smtClean="0"/>
              <a:t> tedaviden 4-6 hafta sonra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059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42247"/>
            <a:ext cx="7458635" cy="492162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31 aralık 2018 tarihinde minimum potansiyel takip süresi 10 yıl dolmuş</a:t>
            </a:r>
          </a:p>
          <a:p>
            <a:r>
              <a:rPr lang="tr-TR" dirty="0" smtClean="0"/>
              <a:t>Hastalar İlk 1 yıl 3 ayda bir, 2.yılda 6 ayda bir daha sonra 5.yıla kadar da yılda bir takiplere çağrılmış.</a:t>
            </a:r>
          </a:p>
          <a:p>
            <a:r>
              <a:rPr lang="tr-TR" dirty="0" smtClean="0"/>
              <a:t>5 yıldan sonra ise eğer semptomu olursa kontrole gelmesi söylenmiş</a:t>
            </a:r>
          </a:p>
          <a:p>
            <a:r>
              <a:rPr lang="tr-TR" dirty="0" smtClean="0"/>
              <a:t>Genel pratisyenler 5 yıldan sonra kontrole gelmeyen hastalarla iletişime geçerek varsa </a:t>
            </a:r>
            <a:r>
              <a:rPr lang="tr-TR" dirty="0" err="1" smtClean="0"/>
              <a:t>relaps</a:t>
            </a:r>
            <a:r>
              <a:rPr lang="tr-TR" dirty="0" smtClean="0"/>
              <a:t>, </a:t>
            </a:r>
            <a:r>
              <a:rPr lang="tr-TR" dirty="0" err="1" smtClean="0"/>
              <a:t>sekonder</a:t>
            </a:r>
            <a:r>
              <a:rPr lang="tr-TR" dirty="0" smtClean="0"/>
              <a:t> tümör, takip durumu ve varsa ölüm nedenini saptayarak kayıtların daha sağlıklı olmasını sağlamış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830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Birincil sonuç hastaların tedavi başlangıcından ölüme veya takibin sonlanmasına kadar geçen sürenin hesaplanması ile elde edilen genel </a:t>
            </a:r>
            <a:r>
              <a:rPr lang="tr-TR" dirty="0" err="1" smtClean="0"/>
              <a:t>sağkalımken</a:t>
            </a:r>
            <a:endParaRPr lang="tr-TR" dirty="0" smtClean="0"/>
          </a:p>
          <a:p>
            <a:r>
              <a:rPr lang="tr-TR" dirty="0" smtClean="0"/>
              <a:t>İkincil sonuçlar ise sebebe spesifik </a:t>
            </a:r>
            <a:r>
              <a:rPr lang="tr-TR" dirty="0" err="1" smtClean="0"/>
              <a:t>mortalite</a:t>
            </a:r>
            <a:r>
              <a:rPr lang="tr-TR" dirty="0" smtClean="0"/>
              <a:t>, </a:t>
            </a:r>
            <a:r>
              <a:rPr lang="tr-TR" dirty="0" err="1" smtClean="0"/>
              <a:t>özofagus</a:t>
            </a:r>
            <a:r>
              <a:rPr lang="tr-TR" dirty="0" smtClean="0"/>
              <a:t> </a:t>
            </a:r>
            <a:r>
              <a:rPr lang="tr-TR" dirty="0" err="1" smtClean="0"/>
              <a:t>ca’den</a:t>
            </a:r>
            <a:r>
              <a:rPr lang="tr-TR" dirty="0" smtClean="0"/>
              <a:t> ölümlerde kümülatif </a:t>
            </a:r>
            <a:r>
              <a:rPr lang="tr-TR" dirty="0" err="1" smtClean="0"/>
              <a:t>insidans</a:t>
            </a:r>
            <a:r>
              <a:rPr lang="tr-TR" dirty="0" smtClean="0"/>
              <a:t> ve </a:t>
            </a:r>
            <a:r>
              <a:rPr lang="tr-TR" dirty="0" err="1" smtClean="0"/>
              <a:t>lokorejyonel</a:t>
            </a:r>
            <a:r>
              <a:rPr lang="tr-TR" dirty="0" smtClean="0"/>
              <a:t> veya uzak metastazlarda kümülatif </a:t>
            </a:r>
            <a:r>
              <a:rPr lang="tr-TR" dirty="0" err="1" smtClean="0"/>
              <a:t>insidansı</a:t>
            </a:r>
            <a:r>
              <a:rPr lang="tr-TR" dirty="0" smtClean="0"/>
              <a:t> içermekte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0521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Sebeb</a:t>
            </a:r>
            <a:r>
              <a:rPr lang="tr-TR" dirty="0" smtClean="0"/>
              <a:t>e spesifik </a:t>
            </a:r>
            <a:r>
              <a:rPr lang="tr-TR" dirty="0" err="1" smtClean="0"/>
              <a:t>mortalite</a:t>
            </a:r>
            <a:r>
              <a:rPr lang="tr-TR" dirty="0" smtClean="0"/>
              <a:t>: </a:t>
            </a:r>
            <a:r>
              <a:rPr lang="tr-TR" dirty="0"/>
              <a:t>K</a:t>
            </a:r>
            <a:r>
              <a:rPr lang="tr-TR" dirty="0" smtClean="0"/>
              <a:t>anserden ölümlerde tedavi sırasında meydana gelen </a:t>
            </a:r>
            <a:r>
              <a:rPr lang="tr-TR" dirty="0" err="1" smtClean="0"/>
              <a:t>lokorejyonel</a:t>
            </a:r>
            <a:r>
              <a:rPr lang="tr-TR" dirty="0" smtClean="0"/>
              <a:t> veya uzak </a:t>
            </a:r>
            <a:r>
              <a:rPr lang="tr-TR" dirty="0" err="1" smtClean="0"/>
              <a:t>progresyon</a:t>
            </a:r>
            <a:r>
              <a:rPr lang="tr-TR" dirty="0" smtClean="0"/>
              <a:t> veyahut tedavi sonrası </a:t>
            </a:r>
            <a:r>
              <a:rPr lang="tr-TR" dirty="0" err="1" smtClean="0"/>
              <a:t>nüks</a:t>
            </a:r>
            <a:r>
              <a:rPr lang="tr-TR" dirty="0" smtClean="0"/>
              <a:t> olarak tanımlanmış.</a:t>
            </a:r>
          </a:p>
          <a:p>
            <a:r>
              <a:rPr lang="tr-TR" dirty="0" smtClean="0"/>
              <a:t>Bu çalışmanın amaçlarından biri de </a:t>
            </a:r>
            <a:r>
              <a:rPr lang="tr-TR" dirty="0" err="1" smtClean="0"/>
              <a:t>neoadjuvan</a:t>
            </a:r>
            <a:r>
              <a:rPr lang="tr-TR" dirty="0" smtClean="0"/>
              <a:t> tedavinin </a:t>
            </a:r>
            <a:r>
              <a:rPr lang="tr-TR" dirty="0" err="1" smtClean="0"/>
              <a:t>özofagus</a:t>
            </a:r>
            <a:r>
              <a:rPr lang="tr-TR" dirty="0" smtClean="0"/>
              <a:t> </a:t>
            </a:r>
            <a:r>
              <a:rPr lang="tr-TR" dirty="0" err="1" smtClean="0"/>
              <a:t>ca</a:t>
            </a:r>
            <a:r>
              <a:rPr lang="tr-TR" dirty="0" smtClean="0"/>
              <a:t> dışı ölüm nedenleri konusunda oluşturduğu risk (tedavi ilişkili ölümler </a:t>
            </a:r>
            <a:r>
              <a:rPr lang="tr-TR" dirty="0" err="1" smtClean="0"/>
              <a:t>özofagus</a:t>
            </a:r>
            <a:r>
              <a:rPr lang="tr-TR" dirty="0" smtClean="0"/>
              <a:t> </a:t>
            </a:r>
            <a:r>
              <a:rPr lang="tr-TR" dirty="0" err="1" smtClean="0"/>
              <a:t>ca’den</a:t>
            </a:r>
            <a:r>
              <a:rPr lang="tr-TR" dirty="0" smtClean="0"/>
              <a:t> ölümlerin içerisine katılmamış)</a:t>
            </a:r>
          </a:p>
          <a:p>
            <a:r>
              <a:rPr lang="tr-TR" dirty="0" err="1" smtClean="0"/>
              <a:t>Özofagus</a:t>
            </a:r>
            <a:r>
              <a:rPr lang="tr-TR" dirty="0" smtClean="0"/>
              <a:t> </a:t>
            </a:r>
            <a:r>
              <a:rPr lang="tr-TR" dirty="0" err="1" smtClean="0"/>
              <a:t>ca</a:t>
            </a:r>
            <a:r>
              <a:rPr lang="tr-TR" dirty="0" smtClean="0"/>
              <a:t> ilişkili ölümlerde kümülatif </a:t>
            </a:r>
            <a:r>
              <a:rPr lang="tr-TR" dirty="0" err="1" smtClean="0"/>
              <a:t>insidans</a:t>
            </a:r>
            <a:r>
              <a:rPr lang="tr-TR" dirty="0" smtClean="0"/>
              <a:t>: Diğer sebeplerden ölümler asıl ilgilenilen kısmı engeller ve rekabetçi risk olarak tanımlanır.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3970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636</Words>
  <Application>Microsoft Office PowerPoint</Application>
  <PresentationFormat>Geniş ekran</PresentationFormat>
  <Paragraphs>62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Çalışmanın dizaynı ve hastalar</vt:lpstr>
      <vt:lpstr>Tedavi protokolü</vt:lpstr>
      <vt:lpstr>PowerPoint Sunusu</vt:lpstr>
      <vt:lpstr>PowerPoint Sunusu</vt:lpstr>
      <vt:lpstr>PowerPoint Sunusu</vt:lpstr>
      <vt:lpstr>PowerPoint Sunusu</vt:lpstr>
      <vt:lpstr>SONUÇLAR </vt:lpstr>
      <vt:lpstr>PowerPoint Sunusu</vt:lpstr>
      <vt:lpstr>PowerPoint Sunusu</vt:lpstr>
      <vt:lpstr>GENEL SAĞKALIM</vt:lpstr>
      <vt:lpstr>Genel sağkalım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STATION176_2</dc:creator>
  <cp:lastModifiedBy>baytuna</cp:lastModifiedBy>
  <cp:revision>18</cp:revision>
  <dcterms:created xsi:type="dcterms:W3CDTF">2021-11-28T17:09:44Z</dcterms:created>
  <dcterms:modified xsi:type="dcterms:W3CDTF">2021-11-30T15:31:15Z</dcterms:modified>
</cp:coreProperties>
</file>