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93" r:id="rId10"/>
    <p:sldId id="294" r:id="rId11"/>
    <p:sldId id="262" r:id="rId12"/>
    <p:sldId id="278" r:id="rId13"/>
    <p:sldId id="279" r:id="rId14"/>
    <p:sldId id="280" r:id="rId15"/>
    <p:sldId id="281" r:id="rId16"/>
    <p:sldId id="287" r:id="rId17"/>
    <p:sldId id="282" r:id="rId18"/>
    <p:sldId id="283" r:id="rId19"/>
    <p:sldId id="284" r:id="rId20"/>
    <p:sldId id="285" r:id="rId21"/>
    <p:sldId id="288" r:id="rId22"/>
    <p:sldId id="286" r:id="rId23"/>
    <p:sldId id="289" r:id="rId24"/>
    <p:sldId id="290" r:id="rId25"/>
    <p:sldId id="291" r:id="rId26"/>
    <p:sldId id="292" r:id="rId27"/>
    <p:sldId id="295" r:id="rId28"/>
    <p:sldId id="296" r:id="rId29"/>
    <p:sldId id="297" r:id="rId30"/>
    <p:sldId id="258" r:id="rId31"/>
    <p:sldId id="298" r:id="rId32"/>
    <p:sldId id="259" r:id="rId33"/>
    <p:sldId id="263" r:id="rId34"/>
    <p:sldId id="264" r:id="rId35"/>
    <p:sldId id="299" r:id="rId36"/>
    <p:sldId id="260" r:id="rId37"/>
    <p:sldId id="265" r:id="rId38"/>
    <p:sldId id="261" r:id="rId39"/>
    <p:sldId id="266" r:id="rId40"/>
    <p:sldId id="304" r:id="rId41"/>
    <p:sldId id="267" r:id="rId42"/>
    <p:sldId id="305" r:id="rId43"/>
    <p:sldId id="306" r:id="rId44"/>
    <p:sldId id="300" r:id="rId45"/>
    <p:sldId id="301" r:id="rId46"/>
    <p:sldId id="268" r:id="rId47"/>
    <p:sldId id="269" r:id="rId48"/>
    <p:sldId id="302" r:id="rId49"/>
    <p:sldId id="303" r:id="rId50"/>
    <p:sldId id="270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outlineViewPr>
    <p:cViewPr>
      <p:scale>
        <a:sx n="33" d="100"/>
        <a:sy n="33" d="100"/>
      </p:scale>
      <p:origin x="0" y="-260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4D103-4A8E-8879-7E79-C62B5F6A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6932F4D-26D9-8CAB-008E-A8241155F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C940DF-0747-20C0-196D-1EB65133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C44252-8875-68D5-0F52-97800E32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163A95-9437-9EB0-9AD8-0D3AE264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69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F5576-540B-F5FA-ECA9-91F665B2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0EFCE2-1F19-1DF9-733A-924EF309E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5488F7-B1FE-5743-6AB8-2EDC1D69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8D532E-14DD-B1FF-6CD4-1421477F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3F6694-96E2-426E-3166-8E1DD24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65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8DA147B-097A-BF4C-3806-4909630A4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96BE4B-E856-5E61-31DD-12683D7FF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9714BC-7055-69DB-E7C8-A56D1FA7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FC4651-BBEE-5CD1-88E4-0ED03CE6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892ED7-56C5-CF60-593D-A8FA41E6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75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1D1C7-8460-0E21-6C02-541F6B66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5A11DB-679D-BD32-A21A-FC29E549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E18AD2-AE23-3CDF-4985-90791514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7C3C02-C432-E188-27F0-13242CE3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86F5B0-BE9B-B869-F964-2720678E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9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B669F-12CB-7B0A-3F33-6D06BD86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29505F-98B9-F057-7C19-1A2A9760C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1997A2-BE08-B746-D735-53BE4C3F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D2BEE-3C33-7382-6B9A-EAD46E87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2B5DEF-4F19-68B1-E87A-AAB17A60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29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4B8DA1-1E48-4A56-E0E1-B5621C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C5F1B-1C7F-27FA-5102-1392CC1C3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362EED-8E48-4DE4-EF79-F35DE0738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DEA23F-2D3F-4009-6673-92A4D7B2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D6E5E4-D118-8F83-F351-33F16C74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1CE0FD-9D93-F959-9D48-869FCC63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29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64C2FF-C03E-F16E-E576-C770EFD9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E3DE25-9063-B78B-9650-F833C34A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8824773-0987-EC12-5EC3-458562D76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9C3267A-2D0C-C236-4F3A-01D665714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8F399C-71FD-55A4-6AAF-818C5ECC2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C8948D5-3962-A10F-A3A5-A0F9AEB9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16B851D-A36D-173C-E316-A69FFF21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FD2790-AE1E-F54C-FB0F-BB7940E8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52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BE8976-2846-758C-BB08-9D3769C1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F7A6E86-6B25-9EF9-F717-FE311804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71EDD3-0D31-059F-AE44-255EA120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EAB384-4243-4BFA-2BC2-640EDE33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57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9DB6CE7-9C59-AD53-6885-72F74D64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334156-A2A1-282E-6634-C4D86821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0C6CFE-0E9F-DC4A-FD91-9CD42162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54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EF2497-B97B-3A97-BB46-5E8EA38B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A90C05-4396-F126-7860-9592B6F6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2B0741B-ABFF-699E-8B80-87BE7675E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A4EDA6-3D05-7B13-5866-040C554F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9A1584-5361-CFE9-6D0B-95A631E5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5AC663-7FDB-9765-CCE0-668F4375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0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CD91E-4204-D5CB-062F-56DB6D1C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57B2D0C-ADAD-9EB3-5E02-6BEF23A59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5879F9-6E64-396A-7015-91A422C7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FF9BE2-5AE2-ADBA-B13C-8912BA61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D90A9F-F6E8-8501-ABA2-246988A5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D9D89A-9DF5-333D-C9A0-91903784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A69CE4-2C09-ABCE-35BC-36CE03D5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7228C-6FCA-DC3D-A7ED-D88FA4CE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BC85BD-57BD-C475-02A5-11A8BBA21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D0A6-3447-45D0-AFF0-93303A6A7A52}" type="datetimeFigureOut">
              <a:rPr lang="tr-TR" smtClean="0"/>
              <a:t>12.08.2022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7558EE-F5AC-913B-3EF6-EE5E25BDE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A5E498-5D7C-AA90-D4EB-879E5671E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B7DB-5397-416A-9C73-BA91DC5E3D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emf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13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emf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 /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72D4C-BB74-A7E2-F3A4-6EA3DE1E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Testis, Penis ve </a:t>
            </a:r>
            <a:r>
              <a:rPr lang="tr-TR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Üretra</a:t>
            </a:r>
            <a:r>
              <a:rPr lang="tr-TR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Kanseri	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DA5A9C-84BB-146B-B1E8-F5573E4E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Alaattin ÖZEN</a:t>
            </a:r>
          </a:p>
        </p:txBody>
      </p:sp>
    </p:spTree>
    <p:extLst>
      <p:ext uri="{BB962C8B-B14F-4D97-AF65-F5344CB8AC3E}">
        <p14:creationId xmlns:p14="http://schemas.microsoft.com/office/powerpoint/2010/main" val="182589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AA673D-C6D1-A00F-8CB8-B7BF7924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D33D294-A2C9-CECF-327D-8EF1D8911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706"/>
            <a:ext cx="8343900" cy="4563493"/>
          </a:xfrm>
        </p:spPr>
      </p:pic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0171060B-F10E-C8CF-E1C4-CAD68CE3C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74" y="142875"/>
            <a:ext cx="4280213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85950" y="6005"/>
            <a:ext cx="8335194" cy="1143000"/>
          </a:xfrm>
        </p:spPr>
        <p:txBody>
          <a:bodyPr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925" y="1091878"/>
            <a:ext cx="10810875" cy="5145435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%100 kür oranı elde etmek mümkün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RT, KT ya da takip seçenekleri mevcut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etse bile RT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KT’ye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oldukça duyarlı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son yıllarda araştırmalar tedavi ilişkili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 amacıyla gereksiz tedavilerin dışlanması hedeflenmiş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evre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birçok kılavuzda öncelikli yaklaşım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TAKİP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at nalı böbrek,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yerleşimli böbrek,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enflamatuvar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bağırsak hastalığı ya da batın bölgesine RT öyküsü varlığında evre IA, IB klasik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son dönem kılavuzlar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TAKİP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önermekte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 edilen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%13-19 ancak %100 DFS mümkün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%90’ından fazlası ilk 3 yıl içerisinde ve büyük kısmı görüntüleme yöntemleri ile tespit edilmekte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gelişen hastalarda ise standart KT tedavisi ile kür mümkün</a:t>
            </a:r>
          </a:p>
        </p:txBody>
      </p:sp>
    </p:spTree>
    <p:extLst>
      <p:ext uri="{BB962C8B-B14F-4D97-AF65-F5344CB8AC3E}">
        <p14:creationId xmlns:p14="http://schemas.microsoft.com/office/powerpoint/2010/main" val="2997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075" y="332657"/>
            <a:ext cx="10925175" cy="5505475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yaklaşım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nodlarına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dogleg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30Gy/15fr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uygulanması olup %100’e yakın bir hastalıksız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sağlamakta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 tedavisine bağlı olarak %60 akut, %5 kronik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azaltmak için RT alanlarının modifikasyonu ve dozun azaltılması farklı çalışmalarda araştırılmış</a:t>
            </a:r>
          </a:p>
          <a:p>
            <a:pPr lvl="1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ipsilateral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(30Gy/15fr) karşılaştırılmış ve sadece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bölgesine RT yapılmasının hematolojik,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toksisiteyi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azalttığı bildirilmiş</a:t>
            </a:r>
          </a:p>
          <a:p>
            <a:pPr lvl="1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uygulananlarda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fazla olmasına karşın her iki kolda genel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oranlarında fark saptanmamış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bir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bölgesine 30Gy/15fr ile 20Gy/10fr olmak üzere iki farklı RT doz şeması karşılaştırılmış ve 20Gy/10fr alan grupta benzer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gösterilmiş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çalışmalar sonucunda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cerrahi öyküsü olmayan hastalarda sadece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bölgesine 20Gy/10fr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uygulaması kılavuzlara girmiştir</a:t>
            </a:r>
          </a:p>
        </p:txBody>
      </p:sp>
    </p:spTree>
    <p:extLst>
      <p:ext uri="{BB962C8B-B14F-4D97-AF65-F5344CB8AC3E}">
        <p14:creationId xmlns:p14="http://schemas.microsoft.com/office/powerpoint/2010/main" val="404448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Tomografi eşliğinde ön-arka alanlardan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konformal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planlaması yoğunluk ayarlı RT (YART/IMRT) ile karşılaştırıldığında daha düşük böbrek, karaciğer ve bağırsak dozları sağlamakta ve bu nedenle öncelikli olarak tercih edilmekte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tarafta geçirilmiş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cerrahi öyküsü olan hastalarda aynı taraf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nodlarının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sahasına dahil edilmesi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artırabileceğinden faklı tedavi yaklaşımları önerilmiştir. 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cerrahi öyküsü bulunan hastalarda RT sahasının genişletilmesinin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azalttığına yönelik kanıt bulunmamaktadır.</a:t>
            </a:r>
          </a:p>
        </p:txBody>
      </p:sp>
    </p:spTree>
    <p:extLst>
      <p:ext uri="{BB962C8B-B14F-4D97-AF65-F5344CB8AC3E}">
        <p14:creationId xmlns:p14="http://schemas.microsoft.com/office/powerpoint/2010/main" val="199030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8175" y="692696"/>
            <a:ext cx="10553700" cy="5688632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İkincil kanserler,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gibi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dönem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toksisites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bilinmesi önemli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Radyoterapinin diğer faktörlerden bağımsız olarak mide kanseri, sarkom gibi testis dışı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ikincil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gelişimini artırdığı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Kanser Merkezi tarafından yapılan bir çalışmada en az 15 yıllık takip süresine sahip RT ile tedavi edilmiş evre I-II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mediastinal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alan hastalar çalışma dışı bırakılmasına rağmen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kardiyak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riskinin %61 oranında arttığı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bildirilmiş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bir çalışmada ise RT alan testis kanseri tanılı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hastalarda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 görülme riskinin 2 kat arttığı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bildirilmiş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Alman çalışması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artışının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mediastinal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alanlarda 2,5 kat olduğunu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ancak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infradiyaframatik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alanlarda herhangi bir artış olmadığını bildirmiş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olarak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infradiyafragmatik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uygulanan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uzun dönemde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artırıcı etkisi üzerine çelişkiler bulunmasına karşın veriler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karsinojenik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etkisini desteklemekte</a:t>
            </a:r>
          </a:p>
        </p:txBody>
      </p:sp>
    </p:spTree>
    <p:extLst>
      <p:ext uri="{BB962C8B-B14F-4D97-AF65-F5344CB8AC3E}">
        <p14:creationId xmlns:p14="http://schemas.microsoft.com/office/powerpoint/2010/main" val="390160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449" y="1038224"/>
            <a:ext cx="10906125" cy="5138739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Radyoterapinin potansiyel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seminomun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kemosenstif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olması nedeni ile evre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KT seçeneği de araştırılmış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retrospektif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serilerde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ajan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(400 mg/m2 ya da AUC 7) ile %1,8-8,6 arasında değişen oldukça düşük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oranları bildirilmiş ve bunların sonucunda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RT’ye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alternatif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seçeneği olarak kabul edilmiş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MRC TE19 çalışmasında RT ile 1 kür tek ajan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(AUC 7)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KT’si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karşılaştırılmış 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yıllık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oranlarında istatistiksel fark saptanmamış,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 ile %99,9 oranında hastalıksız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elde edilmiş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5 yıllık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görülme oranı daha düşük tespit edilmiştir.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Bulantı, kusma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miyelosüpresyon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olup,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ajan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tedavisinin uzun dönem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etkisi net olarak bilinmemekte</a:t>
            </a:r>
          </a:p>
        </p:txBody>
      </p:sp>
    </p:spTree>
    <p:extLst>
      <p:ext uri="{BB962C8B-B14F-4D97-AF65-F5344CB8AC3E}">
        <p14:creationId xmlns:p14="http://schemas.microsoft.com/office/powerpoint/2010/main" val="196522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977EF4-7FF7-5C17-9DCA-C415C1CC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4826D3-13D2-C1BA-44B9-BAC35DD5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398621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Literatüre bakıldığında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tedavi edilen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değerlendiren tek bir çalışma bulunmakta olup, medyan 9 yıllık takip süresi sonunda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ikincil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gelişimi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herhangi bir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artış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bildirilmemiş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ya da ikincil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gelişimi için en az 15-20 yıllık takip süreleri gerekmesi nedeni ile bu sonuçlar dikkatlice irdelenmeli</a:t>
            </a:r>
          </a:p>
        </p:txBody>
      </p:sp>
    </p:spTree>
    <p:extLst>
      <p:ext uri="{BB962C8B-B14F-4D97-AF65-F5344CB8AC3E}">
        <p14:creationId xmlns:p14="http://schemas.microsoft.com/office/powerpoint/2010/main" val="106877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hastalarda cerrahi sonrası takip, RT ve KT ile mükemmel sonuçlar elde edilmekte fakat seçilen tedavi seçeneğine göre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özellikleri farklılıklar göstermekte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Cerrahi sonrası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seçeneği ile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%13 ila 19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değişmekte ve cerrahi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%90’ından fazlası ilk 3 yıl içerisinde gözlemlenmektedir.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 ya da KT ile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edilen hastalarda ise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&lt;%5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 edilen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 alan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büyük kısmının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alanda,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ile tedavi edilen hastalarda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mediastinal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boyun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sık görüldüğünü göstermiş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gelişen hastalarda 3 kür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bleomisin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etoposid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(BEP) ya da 4 kür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etoposid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(EP) gibi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bazlı KT rejimi ile mükemmel kür oranları elde edilmekte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gelişen hastalar ise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salvaj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bazlı KT rejimleri ile tedavi edilebilir</a:t>
            </a:r>
          </a:p>
        </p:txBody>
      </p:sp>
    </p:spTree>
    <p:extLst>
      <p:ext uri="{BB962C8B-B14F-4D97-AF65-F5344CB8AC3E}">
        <p14:creationId xmlns:p14="http://schemas.microsoft.com/office/powerpoint/2010/main" val="110478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üç tedavi seçeneği ile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%100’e varan hastalığa spesifik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oranı elde edilmesine rağmen, optimal tedavi yöntemi konusunda bir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konsensus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bulunmamakta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tedavi ilişkili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morbiditeyi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azaltmak için risk uyarlanmış tedavi yöntemi üzerinde durulmakta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risk faktörlerinin araştırıldığı 638 evre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tanılı hastayı içeren çalışmada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tümör çapının ≥4 cm ve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testis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invazyonu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varlığının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açısından bağımsız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faktörler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olduğu, bunlardan herhangi birinin bulunmadığı hastalarda %12, 1 risk faktörünün pozitif olduğu hastalarda %16, 2 risk faktörünün pozitif olduğu hastalarda ise %32 oranında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geliştiği bildirilmiş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çalışmaya göre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tümör çapında her 1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cm’lik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oranının %2-3 oranında arttığı tespit edilmiş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tümör çapı &gt;4 cm ve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testis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invazyonu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hastalarda risk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uyarlanmış tedavi ile %100 hastalığa spesifik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elde edilmiş</a:t>
            </a:r>
          </a:p>
        </p:txBody>
      </p:sp>
    </p:spTree>
    <p:extLst>
      <p:ext uri="{BB962C8B-B14F-4D97-AF65-F5344CB8AC3E}">
        <p14:creationId xmlns:p14="http://schemas.microsoft.com/office/powerpoint/2010/main" val="289592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Hücreli Testis Tümörleri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65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II SEMİNOM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475" y="1690687"/>
            <a:ext cx="11287125" cy="4681537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 anında hastaların %15-20’si klinik olarak Evre IIA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ile %95 oranında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nükssüz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 sonrası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gelişimini belirleyen en önemli faktör tutulu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nodunun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volümü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yıllık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nüksüz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 5 cm olan hastalarda %44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II hastalarda tek ajan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karboplatinin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etkinliği ise evre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IIA’da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kür, evre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IIB’de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kür ile tüm sonuçlar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RT’ye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göre daha kötü bulunmuş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sonuçlara göre RT ile çok iyi sonuçlar elde edilmekte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üst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nodlarına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evre IIA hastalarda standart tedavi olarak uygulanmakta</a:t>
            </a:r>
          </a:p>
        </p:txBody>
      </p:sp>
    </p:spTree>
    <p:extLst>
      <p:ext uri="{BB962C8B-B14F-4D97-AF65-F5344CB8AC3E}">
        <p14:creationId xmlns:p14="http://schemas.microsoft.com/office/powerpoint/2010/main" val="58360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5BF5A-2530-0E10-F431-142C48FA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755D80-605A-43ED-7113-6491B678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825625"/>
            <a:ext cx="11096625" cy="435133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II hastalarda çoklu KT rejimlerinin (3 kür BEP ya da 4 kür EP) etkinliği araştırılmış ve evre IIA hastalarda %100, evre IIB hastalarda ise %87 oranında 5 yıllık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progresyonsuz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bildirilmiş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sonuçlar ile özellikle at nalı böbrek ya da RT tedavisi öyküsü varlığı gibi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kontraendike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olduğu evre IIA hastalarda çoklu KT rejimi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RT’ye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alternatif olarak kabul edilmiş</a:t>
            </a:r>
          </a:p>
        </p:txBody>
      </p:sp>
    </p:spTree>
    <p:extLst>
      <p:ext uri="{BB962C8B-B14F-4D97-AF65-F5344CB8AC3E}">
        <p14:creationId xmlns:p14="http://schemas.microsoft.com/office/powerpoint/2010/main" val="301272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2492897"/>
            <a:ext cx="10515599" cy="36332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III-IV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her evredeki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 öncelikle KT uygulanması gerektiğinden,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rezidüel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ve/veya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palyasyon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sınırlı</a:t>
            </a:r>
          </a:p>
        </p:txBody>
      </p:sp>
    </p:spTree>
    <p:extLst>
      <p:ext uri="{BB962C8B-B14F-4D97-AF65-F5344CB8AC3E}">
        <p14:creationId xmlns:p14="http://schemas.microsoft.com/office/powerpoint/2010/main" val="58781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956EB-E3A7-E1C4-7EBB-0E13D0D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B34E7FB4-C619-231C-5AC4-7466B9BBA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3371115"/>
            <a:ext cx="4149814" cy="3328135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B755AC9-2554-1673-B25A-C11E13B2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64" y="158750"/>
            <a:ext cx="3819055" cy="30638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D19E1AF-8258-010A-C8C0-C97C9846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1" y="158750"/>
            <a:ext cx="5451386" cy="65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0820F-E730-397F-A22D-2A7B2696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523999"/>
            <a:ext cx="11058525" cy="4652963"/>
          </a:xfrm>
        </p:spPr>
        <p:txBody>
          <a:bodyPr>
            <a:normAutofit/>
          </a:bodyPr>
          <a:lstStyle/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 hastalarda önerilen tedavi şeması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 için fraksiyon başına 2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Gy’den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 II hastalarda ise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dogleg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 için fraksiyon başına 2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Gy’den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sonrasında mevcut lenf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nodunda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alanı için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başına 2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Gy’den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tr-T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volümün (PTV) %95’inin uygulanmak istenen dozun tamamını alması istenir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volüm içinde minimum dozun %95’in altında ve %107’nin üzerinde olması istenmez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böbrek için 8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 volümün %50’yi geçmemesi gerekmektedir.</a:t>
            </a:r>
          </a:p>
          <a:p>
            <a:pPr algn="l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alanlı IMRT önerilmiyor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dozlar RAO için daha yüksek)</a:t>
            </a:r>
          </a:p>
        </p:txBody>
      </p:sp>
    </p:spTree>
    <p:extLst>
      <p:ext uri="{BB962C8B-B14F-4D97-AF65-F5344CB8AC3E}">
        <p14:creationId xmlns:p14="http://schemas.microsoft.com/office/powerpoint/2010/main" val="1906347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1DA9F-85FB-2C50-83BC-AD5B0EF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C9E831-2123-FEEC-447C-01C411A7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SSS metastazları</a:t>
            </a:r>
          </a:p>
          <a:p>
            <a:pPr algn="l"/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hücreli testis tümörü tanılı hastaların %2-3’ünde tanı anında beyin metastazı görülmekte</a:t>
            </a:r>
          </a:p>
          <a:p>
            <a:pPr algn="l"/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nedeni ile ölen hastalarda otopsi sonucuna göre %40 oranında beyin metastazı varlığı bildirilmiş 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 anında beyin metastazı olan hastalarda agresif tedaviler ile %50 oranında 5 yıllık hastalığa spesifik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elde etmek mümkün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Esas tedaviyi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sisplatin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bazlı KT rejimleri ile birlikte RT oluşturmakta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Seçilmiş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rezektabl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olgularda cerrahinin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sağkalıma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katkısı gösterilmiş</a:t>
            </a:r>
          </a:p>
          <a:p>
            <a:pPr algn="l"/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Kranyal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sağkalımı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artırdığı gösterilmiş olup hangi tedavinin daha önce yapılması gerektiği konusunda bir konsensüs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bulunmamakta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5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CD264-7FDC-6401-4140-F0E40CC9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1AA7ED-47B5-5ECF-36DD-03B2A090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949"/>
            <a:ext cx="10515600" cy="3910013"/>
          </a:xfrm>
        </p:spPr>
        <p:txBody>
          <a:bodyPr>
            <a:normAutofit/>
          </a:bodyPr>
          <a:lstStyle/>
          <a:p>
            <a:pPr algn="l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tereotaktik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yöntemler kullanılarak 40-45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uygulanması önerilmekte</a:t>
            </a:r>
          </a:p>
          <a:p>
            <a:pPr algn="l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üm beyin RT uygulamasının gerekliliği net değil</a:t>
            </a:r>
          </a:p>
          <a:p>
            <a:pPr algn="l"/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yapılacak ise tüm beyin dozunun 40 </a:t>
            </a:r>
            <a:r>
              <a:rPr lang="tr-TR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Gy’i</a:t>
            </a:r>
            <a:r>
              <a:rPr lang="tr-T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aşmaması önerilir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0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798CF-47C2-950C-B16E-E4296A86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8B1EA62-D2CA-F941-326C-92F156C0C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" y="856935"/>
            <a:ext cx="12118440" cy="5320027"/>
          </a:xfrm>
        </p:spPr>
      </p:pic>
    </p:spTree>
    <p:extLst>
      <p:ext uri="{BB962C8B-B14F-4D97-AF65-F5344CB8AC3E}">
        <p14:creationId xmlns:p14="http://schemas.microsoft.com/office/powerpoint/2010/main" val="394886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DDE890-E4CB-1868-B41B-5C078C02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4A4C9631-A3BA-827F-9B29-09D6F7066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2" y="365126"/>
            <a:ext cx="10255916" cy="6127749"/>
          </a:xfrm>
        </p:spPr>
      </p:pic>
    </p:spTree>
    <p:extLst>
      <p:ext uri="{BB962C8B-B14F-4D97-AF65-F5344CB8AC3E}">
        <p14:creationId xmlns:p14="http://schemas.microsoft.com/office/powerpoint/2010/main" val="105207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6DACB-1B29-67AF-3A38-00EAE100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D950566C-D291-7FF6-6AB2-412E2F223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2" y="681037"/>
            <a:ext cx="9537595" cy="5811838"/>
          </a:xfrm>
        </p:spPr>
      </p:pic>
    </p:spTree>
    <p:extLst>
      <p:ext uri="{BB962C8B-B14F-4D97-AF65-F5344CB8AC3E}">
        <p14:creationId xmlns:p14="http://schemas.microsoft.com/office/powerpoint/2010/main" val="1013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7725" y="789088"/>
            <a:ext cx="10487025" cy="528945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Testis tümörleri 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14-44 yaş arasındaki erkeklerde en sık görülen kanser 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kanserlerin %1-2’sini 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Histopatolojik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</a:t>
            </a:r>
          </a:p>
          <a:p>
            <a:pPr lvl="2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hücreli testis tümörleri (GHTT) </a:t>
            </a:r>
          </a:p>
          <a:p>
            <a:pPr lvl="3" algn="just">
              <a:lnSpc>
                <a:spcPct val="150000"/>
              </a:lnSpc>
            </a:pP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(%60)</a:t>
            </a:r>
          </a:p>
          <a:p>
            <a:pPr lvl="4"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%95’i klasik tip</a:t>
            </a:r>
          </a:p>
          <a:p>
            <a:pPr lvl="4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Diğerleri: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anaplastik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spermatositik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(%30) </a:t>
            </a:r>
          </a:p>
        </p:txBody>
      </p:sp>
    </p:spTree>
    <p:extLst>
      <p:ext uri="{BB962C8B-B14F-4D97-AF65-F5344CB8AC3E}">
        <p14:creationId xmlns:p14="http://schemas.microsoft.com/office/powerpoint/2010/main" val="1197674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CB1CAF-A587-A619-C9A7-154FAF3F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F1D3A-33B5-FFA6-6A1B-6D5C58C32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Penis Kanserleri</a:t>
            </a:r>
          </a:p>
        </p:txBody>
      </p:sp>
    </p:spTree>
    <p:extLst>
      <p:ext uri="{BB962C8B-B14F-4D97-AF65-F5344CB8AC3E}">
        <p14:creationId xmlns:p14="http://schemas.microsoft.com/office/powerpoint/2010/main" val="709385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89AAE8-9FC2-6D32-F634-AA5945EB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426040E-F7B0-FFC7-0836-3CAF26C3B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5" y="2144228"/>
            <a:ext cx="10542015" cy="3120231"/>
          </a:xfrm>
        </p:spPr>
      </p:pic>
    </p:spTree>
    <p:extLst>
      <p:ext uri="{BB962C8B-B14F-4D97-AF65-F5344CB8AC3E}">
        <p14:creationId xmlns:p14="http://schemas.microsoft.com/office/powerpoint/2010/main" val="184405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7AB41-2FB9-7763-D963-58305C46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7A0E56-DFC7-D48F-CB05-2D5F746E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Oldukça nadir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Afrika, Güney Amerika ve Asya ülkelerinde daha sık (erkek kanserlerinin %10’u)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ve ABD’de tüm erkek kanserlerin %0,4-0,6’sı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%7’si 30 yaş, %22’si 40 yaşın altında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Patoloji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&gt;%95’i SCC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%3’ü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mezenkimal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tümör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Kaposi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sarkomu,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anjiosarkom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gibi)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Metastaz </a:t>
            </a:r>
          </a:p>
        </p:txBody>
      </p:sp>
    </p:spTree>
    <p:extLst>
      <p:ext uri="{BB962C8B-B14F-4D97-AF65-F5344CB8AC3E}">
        <p14:creationId xmlns:p14="http://schemas.microsoft.com/office/powerpoint/2010/main" val="3620844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EABE9C-04D6-E662-1B01-8705D045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F9FBA4-D274-8E9F-4E3F-5ABFDEE1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Premalign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lezyonlar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Kutanöz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Keratotik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balantis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Bovenoid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papillosis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Kondiloma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aküminata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Lökoplaki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BCBA2B-5698-891D-6FF6-145C4725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C2846-D2CA-616D-BA9D-D628B0EB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Ülserasyon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şişme en sık yakınma, erken evrelerde ağrısız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Spesifik bir tetkik yok,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USG, BT ve MR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Evreleme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spongiosum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cavernosum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T2,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T3, diğer yapılar T4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taraflı tek mobil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N1,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N2,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N3</a:t>
            </a: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48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BE8A05-F399-29A3-83F1-910AC27A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8E32254-0DD7-7B50-B5CB-E77EC85C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3" y="681037"/>
            <a:ext cx="9661113" cy="5811838"/>
          </a:xfrm>
        </p:spPr>
      </p:pic>
    </p:spTree>
    <p:extLst>
      <p:ext uri="{BB962C8B-B14F-4D97-AF65-F5344CB8AC3E}">
        <p14:creationId xmlns:p14="http://schemas.microsoft.com/office/powerpoint/2010/main" val="1967097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67448A-1372-71D6-3034-DE8D59DE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Cerrahi</a:t>
            </a:r>
          </a:p>
          <a:p>
            <a:pPr lvl="2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koruyucu: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ve T1, gr I-II lezyonlarda</a:t>
            </a:r>
          </a:p>
          <a:p>
            <a:pPr lvl="2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Amputasyon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Lazer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Ablazyon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Paklitaksel+ifosfamid+sisplatin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5FU+sisplatin)</a:t>
            </a:r>
          </a:p>
          <a:p>
            <a:pPr lvl="2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unrezektabl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olgularda,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hasstalıkta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Neoadj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İnguianl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lenfadenoktomi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Rezektabl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varlığı</a:t>
            </a:r>
          </a:p>
        </p:txBody>
      </p:sp>
    </p:spTree>
    <p:extLst>
      <p:ext uri="{BB962C8B-B14F-4D97-AF65-F5344CB8AC3E}">
        <p14:creationId xmlns:p14="http://schemas.microsoft.com/office/powerpoint/2010/main" val="2495975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B1B54E-7E80-D9F4-4090-88116E00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90EA9C-B217-8BF3-61B1-DCD6122A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Parsiyel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CS 2 cm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Ablazyon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cilt derinliği maksimum 6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mm’e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kadar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özellikle &gt;4 cm ve gr III tümörlerde,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kavernosum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hastalarda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75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DD420-0B93-2EAC-2960-467CD9CC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8160BE-27A7-18AC-BDFD-9B01BD5E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Parsiyel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total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 lokal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%0-8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yetersiz seksüel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sık komplikasyonlar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0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D65452-62CB-E890-0DEE-6088F52E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32E8C1-C902-B7C6-79E6-CEB3295B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Brakitearpi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çapı &lt; 4 cm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Profilaktik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önerisi YOK,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neoadj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LN’da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operabl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hale getirebilir,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Telenjektazi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darlık, nekroz</a:t>
            </a:r>
          </a:p>
        </p:txBody>
      </p:sp>
    </p:spTree>
    <p:extLst>
      <p:ext uri="{BB962C8B-B14F-4D97-AF65-F5344CB8AC3E}">
        <p14:creationId xmlns:p14="http://schemas.microsoft.com/office/powerpoint/2010/main" val="167599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575" y="564680"/>
            <a:ext cx="10963275" cy="4857403"/>
          </a:xfrm>
        </p:spPr>
        <p:txBody>
          <a:bodyPr>
            <a:noAutofit/>
          </a:bodyPr>
          <a:lstStyle/>
          <a:p>
            <a:pPr marL="342900" lvl="2" indent="-342900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seminomlarda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parakaval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lenfatik yayılım ya da uzak metastaz daha sık görülmekte</a:t>
            </a:r>
          </a:p>
          <a:p>
            <a:pPr marL="342900" lvl="2" indent="-342900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Geçirilmiş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cerrahilere bağlı olarak lenfatik akım etkilenmekte,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görülebilmekte</a:t>
            </a:r>
          </a:p>
          <a:p>
            <a:pPr marL="342900" lvl="2" indent="-342900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 yerleşimli tümörlerde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yayılım bölgesi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interaortokaval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retoperitoneal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nodları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yerleşimli tümörlerde ise sol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paraaortik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lenf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nodları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2" indent="-342900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sağdan sola yayılım mümkün</a:t>
            </a:r>
          </a:p>
          <a:p>
            <a:pPr marL="342900" lvl="2" indent="-342900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Seminomlar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başvuruda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supradiafragmatik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mediastinal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özellikle sol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supraklaviküler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lenfadenopati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 da akciğer, karaciğer, beyin gibi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metastazları görülebilse de oldukça nadir</a:t>
            </a:r>
          </a:p>
        </p:txBody>
      </p:sp>
    </p:spTree>
    <p:extLst>
      <p:ext uri="{BB962C8B-B14F-4D97-AF65-F5344CB8AC3E}">
        <p14:creationId xmlns:p14="http://schemas.microsoft.com/office/powerpoint/2010/main" val="1322693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72163B-2E44-0019-CEC2-F987E8A5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7C9D7D-D13A-87BA-AC71-92893BF9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2263AF-BFB6-8F46-0806-54302A98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95" y="0"/>
            <a:ext cx="5302209" cy="68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7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BE13F-5685-6123-0E23-2B795D96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4495F1-7AE7-B64D-1A8A-7640DA0D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Nadir görülen alt tipler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Esktramammary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Hstalığı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Eritamatöz-ekzematoid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lezyon, sınırları çok iyi ayırt edilebilir, en az 3 cm CS marj gerekli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BCC, yüksek oranda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kürabl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metastaz potansiyeli düşük, lokal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eksizyon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yeterli</a:t>
            </a:r>
          </a:p>
          <a:p>
            <a:pPr lvl="1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cerrahi standart,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Breslow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&gt;1 mm,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ülserasyon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ya da V ise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modifiye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Sarkomlar, daha çok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kökenli, cerrahi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tedavi, lokal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sık</a:t>
            </a:r>
          </a:p>
          <a:p>
            <a:pPr lvl="1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Metastaz (mesane, prostat, rektum), en sık semptom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priapizm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şişme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ülserasyon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kötü</a:t>
            </a:r>
          </a:p>
        </p:txBody>
      </p:sp>
    </p:spTree>
    <p:extLst>
      <p:ext uri="{BB962C8B-B14F-4D97-AF65-F5344CB8AC3E}">
        <p14:creationId xmlns:p14="http://schemas.microsoft.com/office/powerpoint/2010/main" val="946607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469CBF-A9AF-7365-C8F3-21A13C69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895C62-C81E-BED9-373A-60FD670B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0EA2B1-EC84-D713-B7AD-14F88FA5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7301" cy="56031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EB20607-E3EF-5423-CC90-29BEB2D9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49" y="0"/>
            <a:ext cx="4327301" cy="560313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B1CFDA9-976D-85BC-CC9C-C4AA854E9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701" y="0"/>
            <a:ext cx="4327301" cy="56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1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084B5-8ADE-6AFB-BAE2-E5940553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3E623B-4117-4C95-1430-A1AABA30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499B42-CA3E-F175-80D1-A28CB949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895" cy="68547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E10C0FA-E7ED-1B24-77DF-670016EB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07" y="9627"/>
            <a:ext cx="5293894" cy="68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3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0CBCFA-9D26-6463-CC3B-6EB60FED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D1FDBCC-E03D-3713-BD80-1F1DF560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95" y="1139825"/>
            <a:ext cx="7867410" cy="4351338"/>
          </a:xfrm>
        </p:spPr>
      </p:pic>
    </p:spTree>
    <p:extLst>
      <p:ext uri="{BB962C8B-B14F-4D97-AF65-F5344CB8AC3E}">
        <p14:creationId xmlns:p14="http://schemas.microsoft.com/office/powerpoint/2010/main" val="52876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C63A3E-803E-7496-3353-D7230B8A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205A75F-62BC-9C64-5820-547DB37F7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415256"/>
            <a:ext cx="9744075" cy="4314825"/>
          </a:xfrm>
        </p:spPr>
      </p:pic>
    </p:spTree>
    <p:extLst>
      <p:ext uri="{BB962C8B-B14F-4D97-AF65-F5344CB8AC3E}">
        <p14:creationId xmlns:p14="http://schemas.microsoft.com/office/powerpoint/2010/main" val="2854934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B981A7-B590-88B8-388A-E7990049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376048-1C02-3F94-7159-7CD0DA6C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Kanseri</a:t>
            </a:r>
          </a:p>
        </p:txBody>
      </p:sp>
    </p:spTree>
    <p:extLst>
      <p:ext uri="{BB962C8B-B14F-4D97-AF65-F5344CB8AC3E}">
        <p14:creationId xmlns:p14="http://schemas.microsoft.com/office/powerpoint/2010/main" val="3437348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812460-9E73-4E07-B5FE-444CD903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B7B58-63DC-EC8A-7CEF-76CD5B82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Nadir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etyolojide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önemli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Erkeklerde sinsi, %50 darlık, %25 seksüel geçişli hastalık, &gt;%90 darlık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semptomları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%60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bulbomembranöz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%30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%10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prostatik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%80 SCC, %15 TCC, %5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adenoCA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cerrahi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Profilaktik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cerrahi önerilmiyor</a:t>
            </a: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İnoperabl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yetersiz cerrahi durumunda RT </a:t>
            </a:r>
          </a:p>
        </p:txBody>
      </p:sp>
    </p:spTree>
    <p:extLst>
      <p:ext uri="{BB962C8B-B14F-4D97-AF65-F5344CB8AC3E}">
        <p14:creationId xmlns:p14="http://schemas.microsoft.com/office/powerpoint/2010/main" val="3569272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171F48-3D0C-20F5-CDB0-911170FC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39F08468-2328-D911-4C5E-EED292BF8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79" y="707231"/>
            <a:ext cx="8725042" cy="5443538"/>
          </a:xfr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50EAFC1E-41EF-6F13-0745-D2DED2D26DF9}"/>
              </a:ext>
            </a:extLst>
          </p:cNvPr>
          <p:cNvCxnSpPr/>
          <p:nvPr/>
        </p:nvCxnSpPr>
        <p:spPr>
          <a:xfrm>
            <a:off x="629265" y="2458065"/>
            <a:ext cx="1022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08F2926-81AC-B0B7-5630-A2FD267CC255}"/>
              </a:ext>
            </a:extLst>
          </p:cNvPr>
          <p:cNvCxnSpPr/>
          <p:nvPr/>
        </p:nvCxnSpPr>
        <p:spPr>
          <a:xfrm>
            <a:off x="604682" y="2816943"/>
            <a:ext cx="1022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878C9B7-5AD6-015F-34E8-9B29E0F08E57}"/>
              </a:ext>
            </a:extLst>
          </p:cNvPr>
          <p:cNvCxnSpPr>
            <a:cxnSpLocks/>
          </p:cNvCxnSpPr>
          <p:nvPr/>
        </p:nvCxnSpPr>
        <p:spPr>
          <a:xfrm flipV="1">
            <a:off x="5437239" y="1882878"/>
            <a:ext cx="280219" cy="29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3EC5CAB2-C604-1856-8052-3433DA39B55C}"/>
              </a:ext>
            </a:extLst>
          </p:cNvPr>
          <p:cNvCxnSpPr>
            <a:cxnSpLocks/>
          </p:cNvCxnSpPr>
          <p:nvPr/>
        </p:nvCxnSpPr>
        <p:spPr>
          <a:xfrm flipV="1">
            <a:off x="5461820" y="2526892"/>
            <a:ext cx="280219" cy="29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96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F64463-8C30-8B18-07C2-62667B5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7D9CD40-1335-4051-38AE-8B8D301F1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1" y="91282"/>
            <a:ext cx="8577538" cy="3566318"/>
          </a:xfr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CD0177A7-D91C-C40D-5CE5-41EFD8C5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4054330"/>
            <a:ext cx="7677150" cy="26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5275" y="1501775"/>
            <a:ext cx="1133475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seminomlarda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yaklaşımı aynı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Ancak,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spermatositik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GHTT’nin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%1’inden daha azını,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seminomların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%5’ini oluşturmakta</a:t>
            </a:r>
          </a:p>
          <a:p>
            <a:pPr lvl="2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göre faklı genetik ve morfolojik özelliklere sahip</a:t>
            </a:r>
          </a:p>
          <a:p>
            <a:pPr lvl="2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Oldukça düşük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malignensi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potansiyeline sahip </a:t>
            </a:r>
          </a:p>
          <a:p>
            <a:pPr lvl="2"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Sarkomatöz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differansiyasyon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gösterebilen nadir alt tipleri haricinde erken evrelerde yalnız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genellikle kür elde edilebilmekte</a:t>
            </a:r>
          </a:p>
        </p:txBody>
      </p:sp>
    </p:spTree>
    <p:extLst>
      <p:ext uri="{BB962C8B-B14F-4D97-AF65-F5344CB8AC3E}">
        <p14:creationId xmlns:p14="http://schemas.microsoft.com/office/powerpoint/2010/main" val="1952533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BBF46E-8AE1-BDB7-B269-3C3DA359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774C29-04E3-B5E9-680D-DC2D49F5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Dinlediğiniz için teşekkürler...</a:t>
            </a:r>
          </a:p>
        </p:txBody>
      </p:sp>
    </p:spTree>
    <p:extLst>
      <p:ext uri="{BB962C8B-B14F-4D97-AF65-F5344CB8AC3E}">
        <p14:creationId xmlns:p14="http://schemas.microsoft.com/office/powerpoint/2010/main" val="248602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849" y="1268761"/>
            <a:ext cx="10696575" cy="48574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Transskrotal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biyopsi yapılmadan, patolojik tanı için direk olarak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spermatik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kord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ligasyonu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radikal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inguinal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uygulanması, aynı zamanda tedavinin ilk adımı olarak mükemmel lokal kontrol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tümörü ya 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soliter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kitlesi olan seçilmiş hastaların tedavisinde testis koruyucu cerrahi bir seçenek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yaklaşımda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RT’siz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%27 gibi daha yüksek bir lokal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oranına rağmen,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nüks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gelişmesi halinde başarılı kurtarma tedavileri ile kabul edilebilir onkolojik sonuçlar elde edildiğinden,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fonksiyonların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fertilitenin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korunması mümkün</a:t>
            </a:r>
          </a:p>
        </p:txBody>
      </p:sp>
    </p:spTree>
    <p:extLst>
      <p:ext uri="{BB962C8B-B14F-4D97-AF65-F5344CB8AC3E}">
        <p14:creationId xmlns:p14="http://schemas.microsoft.com/office/powerpoint/2010/main" val="267997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025" y="764704"/>
            <a:ext cx="10639425" cy="5544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Histopatolojik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değerlendirmenin mutlaka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deneyimli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genitoüriner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 patologları tarafından yapılması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immünhistokimyasal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boyamaların kullanılması gerekir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tanısı almış olmasına rağmen tekrar değerlendirmede %4 olguda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seminom-nonseminom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%10 olguda ise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lenfovasküler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durumuna göre T1-T2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olabilmekte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Non-seminom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varlığında öncelikle KT uygulanması gerekeceğinden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öncesinde (normalden yüksek olması halinde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sonrasında da) mutlaka serum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AFP, B-HCG ve LDH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değerleri ölçülmeli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evreleme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öncelikle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ve akciğer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değerlendirilmeli</a:t>
            </a:r>
          </a:p>
        </p:txBody>
      </p:sp>
    </p:spTree>
    <p:extLst>
      <p:ext uri="{BB962C8B-B14F-4D97-AF65-F5344CB8AC3E}">
        <p14:creationId xmlns:p14="http://schemas.microsoft.com/office/powerpoint/2010/main" val="399679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2817"/>
            <a:ext cx="10515600" cy="43533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Seminomda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 anında hastaların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%80’inde evre I, %15’inde ise evre II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mevcut</a:t>
            </a:r>
          </a:p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Radikal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en önemli parçası</a:t>
            </a:r>
          </a:p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hastalarda kür elde etmek mümkün olduğu için radikal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orşiektomi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sonrasında nasıl bir yol izleneceğine, hastanın tercihi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tedavinin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toksisite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profiline göre belirlenmeli</a:t>
            </a:r>
          </a:p>
        </p:txBody>
      </p:sp>
    </p:spTree>
    <p:extLst>
      <p:ext uri="{BB962C8B-B14F-4D97-AF65-F5344CB8AC3E}">
        <p14:creationId xmlns:p14="http://schemas.microsoft.com/office/powerpoint/2010/main" val="96175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7C692E-EF60-C1CF-D555-98388E82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174ABA6-FCC5-4CD2-9345-5A3579AF0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020"/>
            <a:ext cx="7660668" cy="5363124"/>
          </a:xfrm>
        </p:spPr>
      </p:pic>
      <p:pic>
        <p:nvPicPr>
          <p:cNvPr id="9" name="Resim 8" descr="tablo içeren bir resim&#10;&#10;Açıklama otomatik olarak oluşturuldu">
            <a:extLst>
              <a:ext uri="{FF2B5EF4-FFF2-40B4-BE49-F238E27FC236}">
                <a16:creationId xmlns:a16="http://schemas.microsoft.com/office/drawing/2014/main" id="{9BF086CA-0AC7-2D19-7AFF-5CA5A8D2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03" y="0"/>
            <a:ext cx="4552072" cy="6858000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3458B8F-15F7-8593-652D-BE51B950002A}"/>
              </a:ext>
            </a:extLst>
          </p:cNvPr>
          <p:cNvCxnSpPr/>
          <p:nvPr/>
        </p:nvCxnSpPr>
        <p:spPr>
          <a:xfrm>
            <a:off x="4800600" y="4057650"/>
            <a:ext cx="20193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499EFF5D-55D2-0F29-5B42-3A6B892DB6BF}"/>
              </a:ext>
            </a:extLst>
          </p:cNvPr>
          <p:cNvCxnSpPr/>
          <p:nvPr/>
        </p:nvCxnSpPr>
        <p:spPr>
          <a:xfrm>
            <a:off x="4785851" y="4662336"/>
            <a:ext cx="20193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2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2199</Words>
  <Application>Microsoft Office PowerPoint</Application>
  <PresentationFormat>Geniş ekran</PresentationFormat>
  <Paragraphs>180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Office Teması</vt:lpstr>
      <vt:lpstr>Testis, Penis ve Üretra Kanseri </vt:lpstr>
      <vt:lpstr>Germ Hücreli Testis Tümörleri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Evre I Seminom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EVRE II SEMİNOM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Testis, Penis ve Üretra Kanseri </dc:title>
  <dc:creator>Alaattin Özen</dc:creator>
  <cp:lastModifiedBy>905364191858</cp:lastModifiedBy>
  <cp:revision>6</cp:revision>
  <dcterms:created xsi:type="dcterms:W3CDTF">2022-06-29T17:23:03Z</dcterms:created>
  <dcterms:modified xsi:type="dcterms:W3CDTF">2022-08-12T11:37:46Z</dcterms:modified>
</cp:coreProperties>
</file>