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57" r:id="rId3"/>
    <p:sldId id="292" r:id="rId4"/>
    <p:sldId id="258" r:id="rId5"/>
    <p:sldId id="259" r:id="rId6"/>
    <p:sldId id="260" r:id="rId7"/>
    <p:sldId id="261" r:id="rId8"/>
    <p:sldId id="293" r:id="rId9"/>
    <p:sldId id="263" r:id="rId10"/>
    <p:sldId id="264" r:id="rId11"/>
    <p:sldId id="265" r:id="rId12"/>
    <p:sldId id="266" r:id="rId13"/>
    <p:sldId id="267" r:id="rId14"/>
    <p:sldId id="268" r:id="rId15"/>
    <p:sldId id="294" r:id="rId16"/>
    <p:sldId id="262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309" r:id="rId36"/>
    <p:sldId id="288" r:id="rId37"/>
    <p:sldId id="295" r:id="rId38"/>
    <p:sldId id="289" r:id="rId39"/>
    <p:sldId id="298" r:id="rId40"/>
    <p:sldId id="290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A99D5D-C40A-4C56-8525-642203BD0522}" v="22" dt="2022-03-20T17:43:59.951"/>
    <p1510:client id="{8DF0D8B7-899D-42FB-BC84-C3A769E4527F}" v="477" dt="2022-05-12T19:51:17.557"/>
    <p1510:client id="{B06AE212-9015-461A-926D-A7DDFC15F3FC}" v="114" dt="2022-03-20T16:59:10.112"/>
    <p1510:client id="{F355DD42-4FB9-4B63-B30A-64C9EE08DFC0}" v="596" dt="2022-03-20T11:50:2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70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09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59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3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56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92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51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17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28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6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5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49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76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58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49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73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32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483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1334" y="1007889"/>
            <a:ext cx="4366761" cy="5335761"/>
          </a:xfrm>
        </p:spPr>
        <p:txBody>
          <a:bodyPr/>
          <a:lstStyle/>
          <a:p>
            <a:r>
              <a:rPr lang="tr-TR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tr-TR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tr-TR" sz="1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DEĞİŞKEN RADYOTERAPİ ALAN BOYUTLARINDA İMMUNOJENİK BİOMATERYAL KULLANILARAK ABSCOPAL ETKİNİN ARTTIRILMASI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 smtClean="0"/>
              <a:t>ARŞ.GÖR.DR.EREN YILDIZ</a:t>
            </a:r>
            <a:br>
              <a:rPr lang="tr-TR" sz="1800" dirty="0" smtClean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 smtClean="0"/>
              <a:t>13.05.2022- </a:t>
            </a:r>
            <a:br>
              <a:rPr lang="tr-TR" sz="1800" dirty="0" smtClean="0"/>
            </a:br>
            <a:r>
              <a:rPr lang="tr-TR" sz="1800" dirty="0" smtClean="0"/>
              <a:t>ESKİŞEHİR OSMANGAZİ ÜNİVERSİTESİ TIP FAKÜLTESİ RADYASYON ONKOLOJİSİ ANABİLİM DALI</a:t>
            </a:r>
            <a:endParaRPr lang="tr-TR" sz="1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88" t="11983" r="19690" b="9989"/>
          <a:stretch/>
        </p:blipFill>
        <p:spPr>
          <a:xfrm>
            <a:off x="547006" y="1352120"/>
            <a:ext cx="6221187" cy="42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C3DBC0-2498-8B15-6745-6483592C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MATERYAL VE METOD-IBM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40E153-A9CE-F364-15BC-5256DF750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IBM, Sigma-</a:t>
            </a:r>
            <a:r>
              <a:rPr lang="tr-TR" dirty="0" err="1">
                <a:ea typeface="+mn-lt"/>
                <a:cs typeface="+mn-lt"/>
              </a:rPr>
              <a:t>Aldrich'ten</a:t>
            </a:r>
            <a:r>
              <a:rPr lang="tr-TR" dirty="0">
                <a:ea typeface="+mn-lt"/>
                <a:cs typeface="+mn-lt"/>
              </a:rPr>
              <a:t> aseton ile elde edilen </a:t>
            </a:r>
            <a:r>
              <a:rPr lang="tr-TR" dirty="0" err="1">
                <a:ea typeface="+mn-lt"/>
                <a:cs typeface="+mn-lt"/>
              </a:rPr>
              <a:t>polilaktik-kolikolik</a:t>
            </a:r>
            <a:r>
              <a:rPr lang="tr-TR" dirty="0">
                <a:ea typeface="+mn-lt"/>
                <a:cs typeface="+mn-lt"/>
              </a:rPr>
              <a:t> asit ve sodyum aljinat nanoparçacık bileşenleri dahil olmak üzere </a:t>
            </a:r>
            <a:r>
              <a:rPr lang="tr-TR" dirty="0" err="1">
                <a:ea typeface="+mn-lt"/>
                <a:cs typeface="+mn-lt"/>
              </a:rPr>
              <a:t>immünojeniteyi</a:t>
            </a:r>
            <a:r>
              <a:rPr lang="tr-TR" dirty="0">
                <a:ea typeface="+mn-lt"/>
                <a:cs typeface="+mn-lt"/>
              </a:rPr>
              <a:t> arttırdığı gösterilen biyouyumlu polimer bileşenleriyle geliştirildi.</a:t>
            </a:r>
          </a:p>
          <a:p>
            <a:r>
              <a:rPr lang="tr-TR" dirty="0">
                <a:ea typeface="+mn-lt"/>
                <a:cs typeface="+mn-lt"/>
              </a:rPr>
              <a:t>Her faydalı yük için </a:t>
            </a:r>
            <a:r>
              <a:rPr lang="tr-TR" dirty="0" err="1">
                <a:ea typeface="+mn-lt"/>
                <a:cs typeface="+mn-lt"/>
              </a:rPr>
              <a:t>immünoadjuvan</a:t>
            </a:r>
            <a:r>
              <a:rPr lang="tr-TR" dirty="0">
                <a:ea typeface="+mn-lt"/>
                <a:cs typeface="+mn-lt"/>
              </a:rPr>
              <a:t> olarak yirmi mikrogram monoklonal </a:t>
            </a:r>
            <a:r>
              <a:rPr lang="tr-TR" dirty="0" err="1">
                <a:ea typeface="+mn-lt"/>
                <a:cs typeface="+mn-lt"/>
              </a:rPr>
              <a:t>antifare</a:t>
            </a:r>
            <a:r>
              <a:rPr lang="tr-TR" dirty="0">
                <a:ea typeface="+mn-lt"/>
                <a:cs typeface="+mn-lt"/>
              </a:rPr>
              <a:t> CD40 (FGK4.5/FGK45) antikoru (</a:t>
            </a:r>
            <a:r>
              <a:rPr lang="tr-TR" dirty="0" err="1">
                <a:ea typeface="+mn-lt"/>
                <a:cs typeface="+mn-lt"/>
              </a:rPr>
              <a:t>BioXcell</a:t>
            </a:r>
            <a:r>
              <a:rPr lang="tr-TR" dirty="0">
                <a:ea typeface="+mn-lt"/>
                <a:cs typeface="+mn-lt"/>
              </a:rPr>
              <a:t>) kullanıldı.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2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204370-2E63-1F6F-A378-C29B9AF2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MATERYAL VE METOD-Fareler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7C62FB-81FA-3D91-1DD3-BA9541D5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tr-TR" dirty="0">
                <a:ea typeface="+mn-lt"/>
                <a:cs typeface="+mn-lt"/>
              </a:rPr>
              <a:t>Sağlıklı </a:t>
            </a:r>
            <a:r>
              <a:rPr lang="tr-TR" dirty="0" smtClean="0">
                <a:ea typeface="+mn-lt"/>
                <a:cs typeface="+mn-lt"/>
              </a:rPr>
              <a:t>vahşi </a:t>
            </a:r>
            <a:r>
              <a:rPr lang="tr-TR" dirty="0">
                <a:ea typeface="+mn-lt"/>
                <a:cs typeface="+mn-lt"/>
              </a:rPr>
              <a:t>(W +/+) erkek ve dişi fareler, 8 ila 12 haftalık, </a:t>
            </a:r>
            <a:r>
              <a:rPr lang="tr-TR" dirty="0" err="1">
                <a:ea typeface="+mn-lt"/>
                <a:cs typeface="+mn-lt"/>
              </a:rPr>
              <a:t>Taconic</a:t>
            </a:r>
            <a:r>
              <a:rPr lang="tr-TR" dirty="0">
                <a:ea typeface="+mn-lt"/>
                <a:cs typeface="+mn-lt"/>
              </a:rPr>
              <a:t> farelerden (C57BL/6NTac), Hudson, New York ve Jackson </a:t>
            </a:r>
            <a:r>
              <a:rPr lang="tr-TR" dirty="0" err="1">
                <a:ea typeface="+mn-lt"/>
                <a:cs typeface="+mn-lt"/>
              </a:rPr>
              <a:t>Laboratory</a:t>
            </a:r>
            <a:r>
              <a:rPr lang="tr-TR" dirty="0">
                <a:ea typeface="+mn-lt"/>
                <a:cs typeface="+mn-lt"/>
              </a:rPr>
              <a:t> [C57BL/6J], Bar </a:t>
            </a:r>
            <a:r>
              <a:rPr lang="tr-TR" dirty="0" err="1" smtClean="0">
                <a:ea typeface="+mn-lt"/>
                <a:cs typeface="+mn-lt"/>
              </a:rPr>
              <a:t>Harbor'dan</a:t>
            </a:r>
            <a:r>
              <a:rPr lang="tr-TR" dirty="0" smtClean="0">
                <a:ea typeface="+mn-lt"/>
                <a:cs typeface="+mn-lt"/>
              </a:rPr>
              <a:t> seçildi. )ve </a:t>
            </a:r>
            <a:r>
              <a:rPr lang="tr-TR" dirty="0">
                <a:ea typeface="+mn-lt"/>
                <a:cs typeface="+mn-lt"/>
              </a:rPr>
              <a:t>Dana </a:t>
            </a:r>
            <a:r>
              <a:rPr lang="tr-TR" dirty="0" err="1">
                <a:ea typeface="+mn-lt"/>
                <a:cs typeface="+mn-lt"/>
              </a:rPr>
              <a:t>Farber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Cancer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Institute</a:t>
            </a:r>
            <a:r>
              <a:rPr lang="tr-TR" dirty="0">
                <a:ea typeface="+mn-lt"/>
                <a:cs typeface="+mn-lt"/>
              </a:rPr>
              <a:t> (DFCI) Boston, Massachusetts, ABD'deki hayvan tesisinde patojen içermeyen koşullar altında muhafaza edildi. </a:t>
            </a:r>
          </a:p>
          <a:p>
            <a:r>
              <a:rPr lang="tr-TR" dirty="0">
                <a:ea typeface="+mn-lt"/>
                <a:cs typeface="+mn-lt"/>
              </a:rPr>
              <a:t>Fareler, ad </a:t>
            </a:r>
            <a:r>
              <a:rPr lang="tr-TR" dirty="0" err="1">
                <a:ea typeface="+mn-lt"/>
                <a:cs typeface="+mn-lt"/>
              </a:rPr>
              <a:t>libitum</a:t>
            </a:r>
            <a:r>
              <a:rPr lang="tr-TR" dirty="0">
                <a:ea typeface="+mn-lt"/>
                <a:cs typeface="+mn-lt"/>
              </a:rPr>
              <a:t> yiyeceğe ve suya erişimi olan, 12 saatlik bir aydınlık/karanlık döngüsü altında standart kafeslerde 5'erli gruplar halinde tutuldu.</a:t>
            </a:r>
            <a:endParaRPr lang="tr-TR" dirty="0"/>
          </a:p>
          <a:p>
            <a:r>
              <a:rPr lang="tr-TR" dirty="0">
                <a:ea typeface="+mn-lt"/>
                <a:cs typeface="+mn-lt"/>
              </a:rPr>
              <a:t>Tüm hayvan prosedürleri, laboratuvar kemirgenlerinin (DFCI IACUC- 15-040 ve -17-010) uygun kullanımı ve bakımı için kılavuzlar ve düzenlemelere uygun olarak Kurumsal Hayvan Bakım ve Kullanım Komitesi (IACUC) tarafından onaylanan protokollere göre gerçekleştirildi.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69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E92E3D-481C-DEBE-2B23-CC994ED8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MATERYAL VE METOD- </a:t>
            </a:r>
            <a:r>
              <a:rPr lang="tr-TR" dirty="0" err="1">
                <a:cs typeface="Calibri Light"/>
              </a:rPr>
              <a:t>Subkutanöz</a:t>
            </a:r>
            <a:r>
              <a:rPr lang="tr-TR" dirty="0">
                <a:cs typeface="Calibri Light"/>
              </a:rPr>
              <a:t> tümörler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6C2100-74D0-B805-88DA-2F0885F82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tr-TR" dirty="0">
                <a:ea typeface="+mn-lt"/>
                <a:cs typeface="+mn-lt"/>
              </a:rPr>
              <a:t>Deri altı (SQ) prostat tümörleri oluşturmak için, TRAMP-C1 hücreleri (1 £ 106 hücre/tümör), erkek farelerin kontralateral </a:t>
            </a:r>
            <a:r>
              <a:rPr lang="tr-TR" dirty="0" err="1">
                <a:ea typeface="+mn-lt"/>
                <a:cs typeface="+mn-lt"/>
              </a:rPr>
              <a:t>flank</a:t>
            </a:r>
            <a:r>
              <a:rPr lang="tr-TR" dirty="0">
                <a:ea typeface="+mn-lt"/>
                <a:cs typeface="+mn-lt"/>
              </a:rPr>
              <a:t> bölgesine deri altından enjekte edildi. </a:t>
            </a:r>
          </a:p>
          <a:p>
            <a:r>
              <a:rPr lang="tr-TR" dirty="0">
                <a:ea typeface="+mn-lt"/>
                <a:cs typeface="+mn-lt"/>
              </a:rPr>
              <a:t>Kastrasyona dirençli prostat kanserlerinin SQ modeli için, AD-TRAMP-C1 hücreleri (5 £ 105 hücre/tümör), erkek farelerin kontralateral yanlarına deri altından enjekte edildi.( kastrasyona dirençli - ad prostat tümörü)</a:t>
            </a:r>
          </a:p>
          <a:p>
            <a:r>
              <a:rPr lang="tr-TR" dirty="0">
                <a:ea typeface="+mn-lt"/>
                <a:cs typeface="+mn-lt"/>
              </a:rPr>
              <a:t>Pankreas kanserleri için, Panc-02 hücreleri (1.5 £ 105 hücre/tümör), erkek veya dişi farelerin her iki </a:t>
            </a:r>
            <a:r>
              <a:rPr lang="tr-TR" dirty="0" err="1">
                <a:ea typeface="+mn-lt"/>
                <a:cs typeface="+mn-lt"/>
              </a:rPr>
              <a:t>flank</a:t>
            </a:r>
            <a:r>
              <a:rPr lang="tr-TR" dirty="0">
                <a:ea typeface="+mn-lt"/>
                <a:cs typeface="+mn-lt"/>
              </a:rPr>
              <a:t> bölgesine SQ enjekte edildi. </a:t>
            </a:r>
          </a:p>
          <a:p>
            <a:r>
              <a:rPr lang="tr-TR" dirty="0">
                <a:ea typeface="+mn-lt"/>
                <a:cs typeface="+mn-lt"/>
              </a:rPr>
              <a:t>Tüm durumlarda, kanser hücreleri PBS içinde süspanse edildi ve tümör hücresi enjeksiyonu için 18 ila 22 </a:t>
            </a:r>
            <a:r>
              <a:rPr lang="tr-TR" dirty="0" err="1">
                <a:ea typeface="+mn-lt"/>
                <a:cs typeface="+mn-lt"/>
              </a:rPr>
              <a:t>gauge</a:t>
            </a:r>
            <a:r>
              <a:rPr lang="tr-TR" dirty="0">
                <a:ea typeface="+mn-lt"/>
                <a:cs typeface="+mn-lt"/>
              </a:rPr>
              <a:t> iğneli insülin şırıngaları kullanıldı. </a:t>
            </a:r>
          </a:p>
          <a:p>
            <a:r>
              <a:rPr lang="tr-TR" dirty="0">
                <a:ea typeface="+mn-lt"/>
                <a:cs typeface="+mn-lt"/>
              </a:rPr>
              <a:t>Hayvanlar, tümör büyümesini izlemek için hücre implantasyonundan sonra haftada en az 2 kez gözlendi. 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496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64BF53-40EC-18A2-2402-2382BB5B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MATERYAL VE METOD- </a:t>
            </a:r>
            <a:r>
              <a:rPr lang="tr-TR" dirty="0" err="1">
                <a:cs typeface="Calibri Light"/>
              </a:rPr>
              <a:t>Ortotopik</a:t>
            </a:r>
            <a:r>
              <a:rPr lang="tr-TR" dirty="0">
                <a:cs typeface="Calibri Light"/>
              </a:rPr>
              <a:t> tümörler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97D06A-35D1-0584-BA30-AD65AFCA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36" y="188313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ea typeface="+mn-lt"/>
                <a:cs typeface="+mn-lt"/>
              </a:rPr>
              <a:t>Ortotopik</a:t>
            </a:r>
            <a:r>
              <a:rPr lang="tr-TR" dirty="0">
                <a:ea typeface="+mn-lt"/>
                <a:cs typeface="+mn-lt"/>
              </a:rPr>
              <a:t> in </a:t>
            </a:r>
            <a:r>
              <a:rPr lang="tr-TR" dirty="0" err="1">
                <a:ea typeface="+mn-lt"/>
                <a:cs typeface="+mn-lt"/>
              </a:rPr>
              <a:t>vivo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singeneik</a:t>
            </a:r>
            <a:r>
              <a:rPr lang="tr-TR" dirty="0">
                <a:ea typeface="+mn-lt"/>
                <a:cs typeface="+mn-lt"/>
              </a:rPr>
              <a:t> prostat fare tümörleri, standart protokolü takiben sağ ön prostata 1:1 oranında yüksek konsantrasyonda büyüme faktörleri (</a:t>
            </a:r>
            <a:r>
              <a:rPr lang="tr-TR" dirty="0" err="1">
                <a:ea typeface="+mn-lt"/>
                <a:cs typeface="+mn-lt"/>
              </a:rPr>
              <a:t>Corning</a:t>
            </a:r>
            <a:r>
              <a:rPr lang="tr-TR" dirty="0">
                <a:ea typeface="+mn-lt"/>
                <a:cs typeface="+mn-lt"/>
              </a:rPr>
              <a:t>) ile </a:t>
            </a:r>
            <a:r>
              <a:rPr lang="tr-TR" dirty="0" err="1">
                <a:ea typeface="+mn-lt"/>
                <a:cs typeface="+mn-lt"/>
              </a:rPr>
              <a:t>matrigel</a:t>
            </a:r>
            <a:r>
              <a:rPr lang="tr-TR" dirty="0">
                <a:ea typeface="+mn-lt"/>
                <a:cs typeface="+mn-lt"/>
              </a:rPr>
              <a:t> içinde süspanse edilmiş 2.5 x 10 üzeri 5  hücre enjekte edilerek erkek farelerde (</a:t>
            </a:r>
            <a:r>
              <a:rPr lang="tr-TR" dirty="0" err="1">
                <a:ea typeface="+mn-lt"/>
                <a:cs typeface="+mn-lt"/>
              </a:rPr>
              <a:t>Taconic</a:t>
            </a:r>
            <a:r>
              <a:rPr lang="tr-TR" dirty="0">
                <a:ea typeface="+mn-lt"/>
                <a:cs typeface="+mn-lt"/>
              </a:rPr>
              <a:t> fareler) de üretildi. </a:t>
            </a:r>
          </a:p>
          <a:p>
            <a:r>
              <a:rPr lang="tr-TR" dirty="0">
                <a:ea typeface="+mn-lt"/>
                <a:cs typeface="+mn-lt"/>
              </a:rPr>
              <a:t>Karın duvarı kapatıldıktan sonra, tüm bu farelere aynı anestezi altında 1 SQ tümör karşı tarafa </a:t>
            </a:r>
            <a:r>
              <a:rPr lang="tr-TR" dirty="0" err="1">
                <a:ea typeface="+mn-lt"/>
                <a:cs typeface="+mn-lt"/>
              </a:rPr>
              <a:t>implante</a:t>
            </a:r>
            <a:r>
              <a:rPr lang="tr-TR" dirty="0">
                <a:ea typeface="+mn-lt"/>
                <a:cs typeface="+mn-lt"/>
              </a:rPr>
              <a:t> edildi. Hayatta kalma süresinin tedavi sonrası uzunluğunu izlemek için hayatta kalma deneyleri yapıldı.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52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90C9A4-3488-5F03-895C-96503E84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MATERYAL VE METOD- Çalışma dizaynı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04121E-232A-4A13-CF82-F708717F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İmplanttan 14 gün sonra 2 tümör geliştiren fareler, çalışmaya dahil edilmek üzere seçildi. </a:t>
            </a:r>
          </a:p>
          <a:p>
            <a:r>
              <a:rPr lang="tr-TR" dirty="0">
                <a:ea typeface="+mn-lt"/>
                <a:cs typeface="+mn-lt"/>
              </a:rPr>
              <a:t>Tümör çapı 3 ila 5 mm'ye ulaştığında, tedavi edilebilir fareler randomize edildi ve her bir çalışma tasarımına göre gruplara ayrıldı. </a:t>
            </a:r>
            <a:endParaRPr lang="tr-TR">
              <a:ea typeface="+mn-lt"/>
              <a:cs typeface="+mn-lt"/>
            </a:endParaRPr>
          </a:p>
          <a:p>
            <a:r>
              <a:rPr lang="tr-TR" dirty="0">
                <a:ea typeface="+mn-lt"/>
                <a:cs typeface="+mn-lt"/>
              </a:rPr>
              <a:t>Her çalışma cinsiyet ve yaş ile eşleştirildi. </a:t>
            </a:r>
          </a:p>
          <a:p>
            <a:r>
              <a:rPr lang="tr-TR" dirty="0">
                <a:ea typeface="+mn-lt"/>
                <a:cs typeface="+mn-lt"/>
              </a:rPr>
              <a:t>Fareler ayrıca fiziksel durumlarını değerlendirmek için haftada en az iki kez gözlendi.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14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EAEBCE-545D-D6B6-9657-C75F353A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MATERYAL VE METOD- Çalışma dizaynı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B87951-328B-9E42-0DEB-B87AED856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tr-TR" dirty="0">
                <a:ea typeface="+mn-lt"/>
                <a:cs typeface="+mn-lt"/>
              </a:rPr>
              <a:t>Tüm çalışmalarda, tedavilerin etkinliğini gözlemlemek için tümör ölçümleri ve vücut ağırlığı haftada en az iki kez ölçüldü ve farelerin hayatta kalması izlendi. </a:t>
            </a:r>
            <a:endParaRPr lang="tr-TR" dirty="0"/>
          </a:p>
          <a:p>
            <a:pPr marL="457200" indent="-457200"/>
            <a:r>
              <a:rPr lang="tr-TR" dirty="0">
                <a:ea typeface="+mn-lt"/>
                <a:cs typeface="+mn-lt"/>
              </a:rPr>
              <a:t>Her hayvanda hem tedavi edilen hem de edilmeyen tümörlerin boyutları izlendi ve zaman içinde tümör büyümesi çizildi.</a:t>
            </a:r>
          </a:p>
          <a:p>
            <a:pPr marL="457200" indent="-457200"/>
            <a:r>
              <a:rPr lang="tr-TR" dirty="0">
                <a:ea typeface="+mn-lt"/>
                <a:cs typeface="+mn-lt"/>
              </a:rPr>
              <a:t>Tümör çapları, dijital bir </a:t>
            </a:r>
            <a:r>
              <a:rPr lang="tr-TR" dirty="0" err="1">
                <a:ea typeface="+mn-lt"/>
                <a:cs typeface="+mn-lt"/>
              </a:rPr>
              <a:t>Vernier</a:t>
            </a:r>
            <a:r>
              <a:rPr lang="tr-TR" dirty="0">
                <a:ea typeface="+mn-lt"/>
                <a:cs typeface="+mn-lt"/>
              </a:rPr>
              <a:t> kumpas tarafından manuel olarak izlendi. Hacim şu formül kullanılarak hesaplanmıştır: Tümör Hacmi = [1/2 *L*(W2)], burada L ve W, sırasıyla tümörün uzunluğu ve genişliğidir. Uzunluk, bacağın hayali boylamı boyunca, genişlik ise enlem yönünde ölçüldü. </a:t>
            </a:r>
          </a:p>
          <a:p>
            <a:pPr marL="457200" indent="-457200"/>
            <a:r>
              <a:rPr lang="tr-TR" dirty="0" err="1">
                <a:ea typeface="+mn-lt"/>
                <a:cs typeface="+mn-lt"/>
              </a:rPr>
              <a:t>Ortotopik</a:t>
            </a:r>
            <a:r>
              <a:rPr lang="tr-TR" dirty="0">
                <a:ea typeface="+mn-lt"/>
                <a:cs typeface="+mn-lt"/>
              </a:rPr>
              <a:t> tümörler için, tedaviler doğrudan 1 </a:t>
            </a:r>
            <a:r>
              <a:rPr lang="tr-TR" dirty="0" err="1">
                <a:ea typeface="+mn-lt"/>
                <a:cs typeface="+mn-lt"/>
              </a:rPr>
              <a:t>subkutan</a:t>
            </a:r>
            <a:r>
              <a:rPr lang="tr-TR" dirty="0">
                <a:ea typeface="+mn-lt"/>
                <a:cs typeface="+mn-lt"/>
              </a:rPr>
              <a:t> tümörüne verildi ve tedavinin sonucunu izlemek için hayatta kalma çalışması yapıldı. 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8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86618A-61CD-6F0A-7638-1B9FF8C2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KÜÇÜK HAYVANLARDA GÖRÜNTÜ KILAVUZLUĞUNDA RADYOTERAPİ VE CT 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154483-6701-4BB9-558F-2A8C69C0D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>
                <a:ea typeface="+mn-lt"/>
                <a:cs typeface="+mn-lt"/>
              </a:rPr>
              <a:t>DFCI hayvan tesisindeki küçük bir hayvan radyasyon araştırma platformu  2 </a:t>
            </a:r>
            <a:r>
              <a:rPr lang="tr-TR" dirty="0" err="1">
                <a:ea typeface="+mn-lt"/>
                <a:cs typeface="+mn-lt"/>
              </a:rPr>
              <a:t>Gy'den</a:t>
            </a:r>
            <a:r>
              <a:rPr lang="tr-TR" dirty="0">
                <a:ea typeface="+mn-lt"/>
                <a:cs typeface="+mn-lt"/>
              </a:rPr>
              <a:t> 10Gy'e kadar ışınlayabilen 220 </a:t>
            </a:r>
            <a:r>
              <a:rPr lang="tr-TR" dirty="0" err="1" smtClean="0">
                <a:ea typeface="+mn-lt"/>
                <a:cs typeface="+mn-lt"/>
              </a:rPr>
              <a:t>kVp</a:t>
            </a:r>
            <a:r>
              <a:rPr lang="tr-TR" dirty="0" smtClean="0">
                <a:ea typeface="+mn-lt"/>
                <a:cs typeface="+mn-lt"/>
              </a:rPr>
              <a:t>(</a:t>
            </a:r>
            <a:r>
              <a:rPr lang="tr-TR" dirty="0" err="1" smtClean="0">
                <a:ea typeface="+mn-lt"/>
                <a:cs typeface="+mn-lt"/>
              </a:rPr>
              <a:t>kilovoltaj</a:t>
            </a:r>
            <a:r>
              <a:rPr lang="tr-TR" dirty="0" smtClean="0">
                <a:ea typeface="+mn-lt"/>
                <a:cs typeface="+mn-lt"/>
              </a:rPr>
              <a:t>), </a:t>
            </a:r>
            <a:r>
              <a:rPr lang="tr-TR" dirty="0">
                <a:ea typeface="+mn-lt"/>
                <a:cs typeface="+mn-lt"/>
              </a:rPr>
              <a:t>13 </a:t>
            </a:r>
            <a:r>
              <a:rPr lang="tr-TR" dirty="0" err="1">
                <a:ea typeface="+mn-lt"/>
                <a:cs typeface="+mn-lt"/>
              </a:rPr>
              <a:t>mA</a:t>
            </a:r>
            <a:r>
              <a:rPr lang="tr-TR" dirty="0">
                <a:ea typeface="+mn-lt"/>
                <a:cs typeface="+mn-lt"/>
              </a:rPr>
              <a:t> ve 0.15 mm bakır (Cu) filtre kullanan görüntü kılavuzlu RT (IGRT) için kullanıldı. </a:t>
            </a:r>
          </a:p>
          <a:p>
            <a:r>
              <a:rPr lang="tr-TR" dirty="0">
                <a:ea typeface="+mn-lt"/>
                <a:cs typeface="+mn-lt"/>
              </a:rPr>
              <a:t>Hayvanların bilgisayarlı tomografi (BT) görüntülemesi 65 </a:t>
            </a:r>
            <a:r>
              <a:rPr lang="tr-TR" dirty="0" err="1">
                <a:ea typeface="+mn-lt"/>
                <a:cs typeface="+mn-lt"/>
              </a:rPr>
              <a:t>kVp</a:t>
            </a:r>
            <a:r>
              <a:rPr lang="tr-TR" dirty="0">
                <a:ea typeface="+mn-lt"/>
                <a:cs typeface="+mn-lt"/>
              </a:rPr>
              <a:t> ve 0.8 </a:t>
            </a:r>
            <a:r>
              <a:rPr lang="tr-TR" dirty="0" err="1">
                <a:ea typeface="+mn-lt"/>
                <a:cs typeface="+mn-lt"/>
              </a:rPr>
              <a:t>mA</a:t>
            </a:r>
            <a:r>
              <a:rPr lang="tr-TR" dirty="0">
                <a:ea typeface="+mn-lt"/>
                <a:cs typeface="+mn-lt"/>
              </a:rPr>
              <a:t> ile yapıldı. CT görüntüleri, </a:t>
            </a:r>
            <a:r>
              <a:rPr lang="tr-TR" dirty="0" err="1">
                <a:ea typeface="+mn-lt"/>
                <a:cs typeface="+mn-lt"/>
              </a:rPr>
              <a:t>implante</a:t>
            </a:r>
            <a:r>
              <a:rPr lang="tr-TR" dirty="0">
                <a:ea typeface="+mn-lt"/>
                <a:cs typeface="+mn-lt"/>
              </a:rPr>
              <a:t> edilmiş SQ tümörlerinin (tedavi edilmiş) 1'ine tek bir IGRT fraksiyonu için kullanıldı. </a:t>
            </a:r>
          </a:p>
          <a:p>
            <a:r>
              <a:rPr lang="tr-TR" dirty="0">
                <a:ea typeface="+mn-lt"/>
                <a:cs typeface="+mn-lt"/>
              </a:rPr>
              <a:t>Farklı alan boyutlarını karşılaştıran çalışmalarda, planlama tedavi hacmi (PTV) ve klinik tedavi hacmi (CTV) bu yazıya PTV/CTV olarak atıfta bulunduğundan, </a:t>
            </a:r>
            <a:r>
              <a:rPr lang="tr-TR" dirty="0" err="1">
                <a:ea typeface="+mn-lt"/>
                <a:cs typeface="+mn-lt"/>
              </a:rPr>
              <a:t>GTV'den</a:t>
            </a:r>
            <a:r>
              <a:rPr lang="tr-TR" dirty="0">
                <a:ea typeface="+mn-lt"/>
                <a:cs typeface="+mn-lt"/>
              </a:rPr>
              <a:t> daha büyük hacimlerin ışınlanması için 10 * 10 mm2 veya 5 *5 mm2 kolimatör kullanıldı. </a:t>
            </a:r>
          </a:p>
          <a:p>
            <a:r>
              <a:rPr lang="tr-TR" dirty="0">
                <a:ea typeface="+mn-lt"/>
                <a:cs typeface="+mn-lt"/>
              </a:rPr>
              <a:t>Bu arada, sadece bir GTV/</a:t>
            </a:r>
            <a:r>
              <a:rPr lang="tr-TR" dirty="0" err="1">
                <a:ea typeface="+mn-lt"/>
                <a:cs typeface="+mn-lt"/>
              </a:rPr>
              <a:t>SV'yi</a:t>
            </a:r>
            <a:r>
              <a:rPr lang="tr-TR" dirty="0">
                <a:ea typeface="+mn-lt"/>
                <a:cs typeface="+mn-lt"/>
              </a:rPr>
              <a:t> ışınlamak için 3 *3 mm2 kolimatör kullanıldı. Farelere, BT görüntüleme ve radyasyon sırasında </a:t>
            </a:r>
            <a:r>
              <a:rPr lang="tr-TR" dirty="0" err="1">
                <a:ea typeface="+mn-lt"/>
                <a:cs typeface="+mn-lt"/>
              </a:rPr>
              <a:t>izofluran</a:t>
            </a:r>
            <a:r>
              <a:rPr lang="tr-TR" dirty="0">
                <a:ea typeface="+mn-lt"/>
                <a:cs typeface="+mn-lt"/>
              </a:rPr>
              <a:t> ile anestezi uygulandı.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73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C68268-DFB5-0D62-C5AF-793377E5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tr-TR" sz="3600"/>
              <a:t>Metin eklemek için tıklayın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BD230-DD54-C800-C47C-F6B40855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90" y="1538566"/>
            <a:ext cx="4899779" cy="472466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400" dirty="0" err="1">
                <a:ea typeface="+mn-lt"/>
                <a:cs typeface="+mn-lt"/>
              </a:rPr>
              <a:t>Görüntü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kılavuzlu</a:t>
            </a:r>
            <a:r>
              <a:rPr lang="en-US" sz="2400" dirty="0">
                <a:ea typeface="+mn-lt"/>
                <a:cs typeface="+mn-lt"/>
              </a:rPr>
              <a:t> RT </a:t>
            </a:r>
            <a:r>
              <a:rPr lang="en-US" sz="2400" dirty="0" err="1">
                <a:ea typeface="+mn-lt"/>
                <a:cs typeface="+mn-lt"/>
              </a:rPr>
              <a:t>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abskopal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etkiden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yararlanan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immünojenik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biyomateryaller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tümör</a:t>
            </a:r>
            <a:r>
              <a:rPr lang="en-US" sz="2400" dirty="0">
                <a:ea typeface="+mn-lt"/>
                <a:cs typeface="+mn-lt"/>
              </a:rPr>
              <a:t> alt </a:t>
            </a:r>
            <a:r>
              <a:rPr lang="en-US" sz="2400" dirty="0" err="1">
                <a:ea typeface="+mn-lt"/>
                <a:cs typeface="+mn-lt"/>
              </a:rPr>
              <a:t>hacmini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hedefleyerek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abskopal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yanıt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oranlarını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artırma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yaklaşımının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şematik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gösterimi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r>
              <a:rPr lang="en-US" sz="2400" dirty="0" err="1">
                <a:ea typeface="+mn-lt"/>
                <a:cs typeface="+mn-lt"/>
              </a:rPr>
              <a:t>İmmünojenik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biyomateryaller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antijen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sunan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hücrelerin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infiltrasyonunu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aktivasyonunu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arttırır</a:t>
            </a:r>
            <a:r>
              <a:rPr lang="en-US" sz="2400" dirty="0">
                <a:ea typeface="+mn-lt"/>
                <a:cs typeface="+mn-lt"/>
              </a:rPr>
              <a:t>. </a:t>
            </a:r>
          </a:p>
          <a:p>
            <a:r>
              <a:rPr lang="en-US" sz="2400" err="1">
                <a:ea typeface="+mn-lt"/>
                <a:cs typeface="+mn-lt"/>
              </a:rPr>
              <a:t>Tümördeki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antijen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sunan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hücreler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RT'nin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neden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olduğu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tümör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hücre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hasarını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oluşturan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bu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antijenleri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alır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antitümör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etkisini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indüklemek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için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tümöre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özgü</a:t>
            </a:r>
            <a:r>
              <a:rPr lang="en-US" sz="2400" dirty="0">
                <a:ea typeface="+mn-lt"/>
                <a:cs typeface="+mn-lt"/>
              </a:rPr>
              <a:t> CD8+ </a:t>
            </a:r>
            <a:r>
              <a:rPr lang="en-US" sz="2400" err="1">
                <a:ea typeface="+mn-lt"/>
                <a:cs typeface="+mn-lt"/>
              </a:rPr>
              <a:t>sitotoksik</a:t>
            </a:r>
            <a:r>
              <a:rPr lang="en-US" sz="2400" dirty="0">
                <a:ea typeface="+mn-lt"/>
                <a:cs typeface="+mn-lt"/>
              </a:rPr>
              <a:t> T </a:t>
            </a:r>
            <a:r>
              <a:rPr lang="en-US" sz="2400" err="1">
                <a:ea typeface="+mn-lt"/>
                <a:cs typeface="+mn-lt"/>
              </a:rPr>
              <a:t>lenfositleri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oluşturmak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üzere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çapraz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sunum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için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lenf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düğümlerine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gider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r>
              <a:rPr lang="en-US" sz="2400" dirty="0">
                <a:ea typeface="+mn-lt"/>
                <a:cs typeface="+mn-lt"/>
              </a:rPr>
              <a:t> Bu </a:t>
            </a:r>
            <a:r>
              <a:rPr lang="en-US" sz="2400" err="1">
                <a:ea typeface="+mn-lt"/>
                <a:cs typeface="+mn-lt"/>
              </a:rPr>
              <a:t>immün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aracılı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eylem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metastazı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temsil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eden</a:t>
            </a:r>
            <a:r>
              <a:rPr lang="en-US" sz="2400" dirty="0">
                <a:ea typeface="+mn-lt"/>
                <a:cs typeface="+mn-lt"/>
              </a:rPr>
              <a:t> hem </a:t>
            </a:r>
            <a:r>
              <a:rPr lang="en-US" sz="2400" err="1">
                <a:ea typeface="+mn-lt"/>
                <a:cs typeface="+mn-lt"/>
              </a:rPr>
              <a:t>tedavi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edilen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err="1">
                <a:ea typeface="+mn-lt"/>
                <a:cs typeface="+mn-lt"/>
              </a:rPr>
              <a:t>lokal</a:t>
            </a:r>
            <a:r>
              <a:rPr lang="en-US" sz="2400" dirty="0">
                <a:ea typeface="+mn-lt"/>
                <a:cs typeface="+mn-lt"/>
              </a:rPr>
              <a:t>) hem de </a:t>
            </a:r>
            <a:r>
              <a:rPr lang="en-US" sz="2400" err="1">
                <a:ea typeface="+mn-lt"/>
                <a:cs typeface="+mn-lt"/>
              </a:rPr>
              <a:t>tedavi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edilmeyen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kanserlerin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gerilemesi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yüksek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abskopal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tepkilerle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sonuçlanır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>
              <a:cs typeface="Calibri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89BA3A5-F95C-0995-A45A-44FD0D127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6" t="25742" r="43599" b="44884"/>
          <a:stretch/>
        </p:blipFill>
        <p:spPr>
          <a:xfrm>
            <a:off x="4993396" y="972809"/>
            <a:ext cx="7144608" cy="54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915D1B-1F97-C2BE-F2BD-E685AF5E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BC6A2A-598E-50FA-E3B9-66439A1EE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ea typeface="+mn-lt"/>
                <a:cs typeface="+mn-lt"/>
              </a:rPr>
              <a:t>Küçük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hayvan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radyasyon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araştırma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platformu</a:t>
            </a:r>
            <a:r>
              <a:rPr lang="en-US" sz="2000" dirty="0">
                <a:ea typeface="+mn-lt"/>
                <a:cs typeface="+mn-lt"/>
              </a:rPr>
              <a:t> (SARRP, </a:t>
            </a:r>
            <a:r>
              <a:rPr lang="en-US" sz="2000" dirty="0" err="1">
                <a:ea typeface="+mn-lt"/>
                <a:cs typeface="+mn-lt"/>
              </a:rPr>
              <a:t>Xstrahl</a:t>
            </a:r>
            <a:r>
              <a:rPr lang="en-US" sz="2000" dirty="0">
                <a:ea typeface="+mn-lt"/>
                <a:cs typeface="+mn-lt"/>
              </a:rPr>
              <a:t>, Inc, Suwanee, GA) </a:t>
            </a:r>
            <a:r>
              <a:rPr lang="en-US" sz="2000" dirty="0" err="1">
                <a:ea typeface="+mn-lt"/>
                <a:cs typeface="+mn-lt"/>
              </a:rPr>
              <a:t>kullanılarak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implante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edilen</a:t>
            </a:r>
            <a:r>
              <a:rPr lang="en-US" sz="2000" dirty="0">
                <a:ea typeface="+mn-lt"/>
                <a:cs typeface="+mn-lt"/>
              </a:rPr>
              <a:t> 2 </a:t>
            </a:r>
            <a:r>
              <a:rPr lang="en-US" sz="2000" dirty="0" err="1">
                <a:ea typeface="+mn-lt"/>
                <a:cs typeface="+mn-lt"/>
              </a:rPr>
              <a:t>tümörün</a:t>
            </a:r>
            <a:r>
              <a:rPr lang="en-US" sz="2000" dirty="0">
                <a:ea typeface="+mn-lt"/>
                <a:cs typeface="+mn-lt"/>
              </a:rPr>
              <a:t> 1'inin </a:t>
            </a:r>
            <a:r>
              <a:rPr lang="en-US" sz="2000" dirty="0" err="1">
                <a:ea typeface="+mn-lt"/>
                <a:cs typeface="+mn-lt"/>
              </a:rPr>
              <a:t>hedeflenmiş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ışınlanması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A676123-ABA2-1BD7-A214-24830D843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73" t="22259" r="2421" b="20598"/>
          <a:stretch/>
        </p:blipFill>
        <p:spPr>
          <a:xfrm>
            <a:off x="4855986" y="163659"/>
            <a:ext cx="7247819" cy="65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1FA4C-D73F-A80A-FEEC-E1FC84125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9" y="4937125"/>
            <a:ext cx="10831902" cy="836734"/>
          </a:xfrm>
        </p:spPr>
        <p:txBody>
          <a:bodyPr>
            <a:normAutofit fontScale="90000"/>
          </a:bodyPr>
          <a:lstStyle/>
          <a:p>
            <a:r>
              <a:rPr lang="tr-TR" dirty="0">
                <a:ea typeface="+mj-lt"/>
                <a:cs typeface="+mj-lt"/>
              </a:rPr>
              <a:t>Küçük hayvan radyasyon araştırma platformunun farklı boyutta kolimatörleri kullanılarak farklı alan boyutlarıyla hedeflenebilen farklı tümör hacimlerini gösteren bir görsel(solda). Farklı tedavi hacimleri için farklı büyüklükteki kolimatörlerin resimleri (sağda).</a:t>
            </a:r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944F24E-621A-116B-2117-FDC5FCAAE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84" t="34323" r="9833" b="19802"/>
          <a:stretch/>
        </p:blipFill>
        <p:spPr>
          <a:xfrm>
            <a:off x="1015951" y="-154362"/>
            <a:ext cx="9624286" cy="3735825"/>
          </a:xfrm>
        </p:spPr>
      </p:pic>
    </p:spTree>
    <p:extLst>
      <p:ext uri="{BB962C8B-B14F-4D97-AF65-F5344CB8AC3E}">
        <p14:creationId xmlns:p14="http://schemas.microsoft.com/office/powerpoint/2010/main" val="234749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5BB8C-73C4-BCE4-5360-515161E9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1082E5-F2CA-F66D-CF91-46553D13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etkiyle ilgili son gelişmeler, hem lokalize hem de metastatik hastalığın tedavisinde radyoterapi kullanım alanının genişletilmesinde umut verici gelişmeler sunmaktadır. </a:t>
            </a:r>
          </a:p>
          <a:p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etki, radyoterapi sahasının dışında veya ışınlanmış lokal tümörden uzakta bulunan kanser hücrelerinin tedaviye verdiği yanıtı tanımlar.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3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CD0B78-2FC4-F23A-4A01-B8C7D11B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5110"/>
          </a:xfrm>
        </p:spPr>
        <p:txBody>
          <a:bodyPr>
            <a:normAutofit fontScale="90000"/>
          </a:bodyPr>
          <a:lstStyle/>
          <a:p>
            <a:r>
              <a:rPr lang="tr-TR" dirty="0">
                <a:ea typeface="+mj-lt"/>
                <a:cs typeface="+mj-lt"/>
              </a:rPr>
              <a:t>RT için temsili alan profilleri 10 *10 mm2, 5 * 5 mm2 ve 3 * 3 mm2 boyutlu </a:t>
            </a:r>
            <a:r>
              <a:rPr lang="tr-TR" dirty="0" err="1">
                <a:ea typeface="+mj-lt"/>
                <a:cs typeface="+mj-lt"/>
              </a:rPr>
              <a:t>kolimatör</a:t>
            </a:r>
            <a:r>
              <a:rPr lang="tr-TR" dirty="0">
                <a:ea typeface="+mj-lt"/>
                <a:cs typeface="+mj-lt"/>
              </a:rPr>
              <a:t> için gösterilmiştir (kaynak-yüzey mesafesi 34 cm'dir).</a:t>
            </a:r>
            <a:endParaRPr lang="tr-TR" dirty="0"/>
          </a:p>
        </p:txBody>
      </p:sp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B3C0A26-7C9B-F6FA-3AFF-B3F28F42D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845501" y="2052638"/>
            <a:ext cx="7462774" cy="4195762"/>
          </a:xfrm>
        </p:spPr>
      </p:pic>
    </p:spTree>
    <p:extLst>
      <p:ext uri="{BB962C8B-B14F-4D97-AF65-F5344CB8AC3E}">
        <p14:creationId xmlns:p14="http://schemas.microsoft.com/office/powerpoint/2010/main" val="16655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8D007D-9099-3BF3-67FD-58B0822C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48" y="4270809"/>
            <a:ext cx="10282529" cy="1913295"/>
          </a:xfrm>
        </p:spPr>
        <p:txBody>
          <a:bodyPr anchor="t">
            <a:normAutofit/>
          </a:bodyPr>
          <a:lstStyle/>
          <a:p>
            <a:r>
              <a:rPr lang="en-US" sz="1700" dirty="0">
                <a:ea typeface="+mn-lt"/>
                <a:cs typeface="+mn-lt"/>
              </a:rPr>
              <a:t>Gros </a:t>
            </a:r>
            <a:r>
              <a:rPr lang="en-US" sz="1700" dirty="0" err="1">
                <a:ea typeface="+mn-lt"/>
                <a:cs typeface="+mn-lt"/>
              </a:rPr>
              <a:t>tümör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hacminden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daha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küçük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radyasyon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tedavisi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alan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boyutları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kullanarak</a:t>
            </a:r>
            <a:r>
              <a:rPr lang="en-US" sz="1700" dirty="0">
                <a:ea typeface="+mn-lt"/>
                <a:cs typeface="+mn-lt"/>
              </a:rPr>
              <a:t> normal </a:t>
            </a:r>
            <a:r>
              <a:rPr lang="en-US" sz="1700" dirty="0" err="1">
                <a:ea typeface="+mn-lt"/>
                <a:cs typeface="+mn-lt"/>
              </a:rPr>
              <a:t>doku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toksisitesini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azaltma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yaklaşımı</a:t>
            </a:r>
            <a:r>
              <a:rPr lang="en-US" sz="1700" dirty="0">
                <a:ea typeface="+mn-lt"/>
                <a:cs typeface="+mn-lt"/>
              </a:rPr>
              <a:t>. (A-B) </a:t>
            </a:r>
            <a:r>
              <a:rPr lang="en-US" sz="1700" dirty="0" err="1">
                <a:ea typeface="+mn-lt"/>
                <a:cs typeface="+mn-lt"/>
              </a:rPr>
              <a:t>Doğrudan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tedavi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edilen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alan</a:t>
            </a:r>
            <a:r>
              <a:rPr lang="en-US" sz="1700" dirty="0">
                <a:ea typeface="+mn-lt"/>
                <a:cs typeface="+mn-lt"/>
              </a:rPr>
              <a:t> (</a:t>
            </a:r>
            <a:r>
              <a:rPr lang="en-US" sz="1700" dirty="0" err="1">
                <a:ea typeface="+mn-lt"/>
                <a:cs typeface="+mn-lt"/>
              </a:rPr>
              <a:t>kırmızı</a:t>
            </a:r>
            <a:r>
              <a:rPr lang="en-US" sz="1700" dirty="0">
                <a:ea typeface="+mn-lt"/>
                <a:cs typeface="+mn-lt"/>
              </a:rPr>
              <a:t>), </a:t>
            </a:r>
            <a:r>
              <a:rPr lang="en-US" sz="1700" dirty="0" err="1">
                <a:ea typeface="+mn-lt"/>
                <a:cs typeface="+mn-lt"/>
              </a:rPr>
              <a:t>radyasyon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alan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komşu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doku</a:t>
            </a:r>
            <a:r>
              <a:rPr lang="en-US" sz="1700" dirty="0">
                <a:ea typeface="+mn-lt"/>
                <a:cs typeface="+mn-lt"/>
              </a:rPr>
              <a:t> (</a:t>
            </a:r>
            <a:r>
              <a:rPr lang="en-US" sz="1700" dirty="0" err="1">
                <a:ea typeface="+mn-lt"/>
                <a:cs typeface="+mn-lt"/>
              </a:rPr>
              <a:t>mavi</a:t>
            </a:r>
            <a:r>
              <a:rPr lang="en-US" sz="1700" dirty="0">
                <a:ea typeface="+mn-lt"/>
                <a:cs typeface="+mn-lt"/>
              </a:rPr>
              <a:t>) </a:t>
            </a:r>
            <a:r>
              <a:rPr lang="en-US" sz="1700" dirty="0" err="1">
                <a:ea typeface="+mn-lt"/>
                <a:cs typeface="+mn-lt"/>
              </a:rPr>
              <a:t>ve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radyasyon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almayan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tedavi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edilmemiş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tümörü</a:t>
            </a:r>
            <a:r>
              <a:rPr lang="en-US" sz="1700" dirty="0">
                <a:ea typeface="+mn-lt"/>
                <a:cs typeface="+mn-lt"/>
              </a:rPr>
              <a:t> (</a:t>
            </a:r>
            <a:r>
              <a:rPr lang="en-US" sz="1700" dirty="0" err="1">
                <a:ea typeface="+mn-lt"/>
                <a:cs typeface="+mn-lt"/>
              </a:rPr>
              <a:t>yeşil</a:t>
            </a:r>
            <a:r>
              <a:rPr lang="en-US" sz="1700" dirty="0">
                <a:ea typeface="+mn-lt"/>
                <a:cs typeface="+mn-lt"/>
              </a:rPr>
              <a:t>) </a:t>
            </a:r>
            <a:r>
              <a:rPr lang="en-US" sz="1700" dirty="0" err="1">
                <a:ea typeface="+mn-lt"/>
                <a:cs typeface="+mn-lt"/>
              </a:rPr>
              <a:t>ile</a:t>
            </a:r>
            <a:r>
              <a:rPr lang="en-US" sz="1700" dirty="0">
                <a:ea typeface="+mn-lt"/>
                <a:cs typeface="+mn-lt"/>
              </a:rPr>
              <a:t> 10 * 10 mm2 </a:t>
            </a:r>
            <a:r>
              <a:rPr lang="en-US" sz="1700" dirty="0" err="1">
                <a:ea typeface="+mn-lt"/>
                <a:cs typeface="+mn-lt"/>
              </a:rPr>
              <a:t>alan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boyutuna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sahip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ışınlanmış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bölgeleri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gösteren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doz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haritası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ve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histogramı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en-US" sz="1700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77721FA-8A5D-3EC5-D301-511809DEA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9" t="21906" r="23230" b="39882"/>
          <a:stretch/>
        </p:blipFill>
        <p:spPr>
          <a:xfrm>
            <a:off x="214191" y="265806"/>
            <a:ext cx="10808719" cy="37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F00874-BAD2-0DE8-A2E9-0577728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47" y="3988220"/>
            <a:ext cx="10515600" cy="2461373"/>
          </a:xfrm>
        </p:spPr>
        <p:txBody>
          <a:bodyPr/>
          <a:lstStyle/>
          <a:p>
            <a:r>
              <a:rPr lang="tr-TR" sz="1600" dirty="0">
                <a:ea typeface="+mj-lt"/>
                <a:cs typeface="+mj-lt"/>
              </a:rPr>
              <a:t>DNA hasar onarım histonu ɣH2Ax (CY3, kırmızı, eksitasyon dalga boyu 555 nm) ve çekirdekler (DAPI, mavi) için </a:t>
            </a:r>
            <a:r>
              <a:rPr lang="tr-TR" sz="1600" dirty="0" err="1">
                <a:ea typeface="+mj-lt"/>
                <a:cs typeface="+mj-lt"/>
              </a:rPr>
              <a:t>immünofloresan</a:t>
            </a:r>
            <a:r>
              <a:rPr lang="tr-TR" sz="1600" dirty="0">
                <a:ea typeface="+mj-lt"/>
                <a:cs typeface="+mj-lt"/>
              </a:rPr>
              <a:t> görüntüler ve karşılık gelen çubuk grafikler, 10 *10 mm2 boyutlu alan ile planlama hedef hacmine görüntü kılavuzluğunda radyasyon tedavisinden 4 saat sonra AD-prostat tümörünün periferik bölümünde olduğu kadar merkezde de DNA hasarını temsil eder.</a:t>
            </a:r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0D16DEC-28B0-558B-6DBB-70020DE2C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41" t="32343" r="5009" b="20792"/>
          <a:stretch/>
        </p:blipFill>
        <p:spPr>
          <a:xfrm>
            <a:off x="209984" y="1076"/>
            <a:ext cx="11882270" cy="3980190"/>
          </a:xfrm>
        </p:spPr>
      </p:pic>
    </p:spTree>
    <p:extLst>
      <p:ext uri="{BB962C8B-B14F-4D97-AF65-F5344CB8AC3E}">
        <p14:creationId xmlns:p14="http://schemas.microsoft.com/office/powerpoint/2010/main" val="1144885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9F9C28-81C9-5D48-A7FA-37945E6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92C1B95-F939-4230-AE3C-143C6E20D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5" t="9194" r="38815" b="59478"/>
          <a:stretch/>
        </p:blipFill>
        <p:spPr>
          <a:xfrm>
            <a:off x="695187" y="284372"/>
            <a:ext cx="11014090" cy="3971156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40E547E-2F88-177E-3B21-4F568599C3BC}"/>
              </a:ext>
            </a:extLst>
          </p:cNvPr>
          <p:cNvSpPr txBox="1"/>
          <p:nvPr/>
        </p:nvSpPr>
        <p:spPr>
          <a:xfrm>
            <a:off x="928778" y="4911306"/>
            <a:ext cx="98168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400" dirty="0"/>
              <a:t>IBM'in</a:t>
            </a:r>
            <a:r>
              <a:rPr lang="tr-TR" sz="2400" dirty="0">
                <a:ea typeface="+mn-lt"/>
                <a:cs typeface="+mn-lt"/>
              </a:rPr>
              <a:t> şematik diyagramı ve 2 tümörün </a:t>
            </a:r>
            <a:r>
              <a:rPr lang="tr-TR" sz="2400" dirty="0" err="1">
                <a:ea typeface="+mn-lt"/>
                <a:cs typeface="+mn-lt"/>
              </a:rPr>
              <a:t>kontralateral</a:t>
            </a:r>
            <a:r>
              <a:rPr lang="tr-TR" sz="2400" dirty="0">
                <a:ea typeface="+mn-lt"/>
                <a:cs typeface="+mn-lt"/>
              </a:rPr>
              <a:t> yanlara (deri altı) (SQ) </a:t>
            </a:r>
            <a:r>
              <a:rPr lang="tr-TR" sz="2400" dirty="0" err="1">
                <a:ea typeface="+mn-lt"/>
                <a:cs typeface="+mn-lt"/>
              </a:rPr>
              <a:t>implante</a:t>
            </a:r>
            <a:r>
              <a:rPr lang="tr-TR" sz="2400" dirty="0">
                <a:ea typeface="+mn-lt"/>
                <a:cs typeface="+mn-lt"/>
              </a:rPr>
              <a:t> edildiği ve sadece 1'inin tedavi edildiği prostat kanseri modeli için çalışma tasarımı</a:t>
            </a:r>
            <a:endParaRPr lang="tr-T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30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0A3BC2-088A-F123-0A47-A7D947BC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tr-TR" sz="4100"/>
              <a:t>Metin eklemek için tıklayın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29A14D-A6C0-CC32-2246-0A8C4FC14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000" dirty="0" err="1">
                <a:ea typeface="+mn-lt"/>
                <a:cs typeface="+mn-lt"/>
              </a:rPr>
              <a:t>Tedavi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edilen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düz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çizgi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dirty="0" err="1">
                <a:ea typeface="+mn-lt"/>
                <a:cs typeface="+mn-lt"/>
              </a:rPr>
              <a:t>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tedavi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edilmeyen</a:t>
            </a:r>
            <a:r>
              <a:rPr lang="en-US" sz="2000" dirty="0">
                <a:ea typeface="+mn-lt"/>
                <a:cs typeface="+mn-lt"/>
              </a:rPr>
              <a:t> (</a:t>
            </a:r>
            <a:r>
              <a:rPr lang="en-US" sz="2000" dirty="0" err="1">
                <a:ea typeface="+mn-lt"/>
                <a:cs typeface="+mn-lt"/>
              </a:rPr>
              <a:t>kesikli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çizgi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dirty="0" err="1">
                <a:ea typeface="+mn-lt"/>
                <a:cs typeface="+mn-lt"/>
              </a:rPr>
              <a:t>prostat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kanserleri</a:t>
            </a:r>
            <a:r>
              <a:rPr lang="en-US" sz="2000" dirty="0">
                <a:ea typeface="+mn-lt"/>
                <a:cs typeface="+mn-lt"/>
              </a:rPr>
              <a:t> (TRAMP-C1 </a:t>
            </a:r>
            <a:r>
              <a:rPr lang="en-US" sz="2000" dirty="0" err="1">
                <a:ea typeface="+mn-lt"/>
                <a:cs typeface="+mn-lt"/>
              </a:rPr>
              <a:t>hücrelerinden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oluşturulan</a:t>
            </a:r>
            <a:r>
              <a:rPr lang="en-US" sz="2000" dirty="0">
                <a:ea typeface="+mn-lt"/>
                <a:cs typeface="+mn-lt"/>
              </a:rPr>
              <a:t> SQ </a:t>
            </a:r>
            <a:r>
              <a:rPr lang="en-US" sz="2000" dirty="0" err="1">
                <a:ea typeface="+mn-lt"/>
                <a:cs typeface="+mn-lt"/>
              </a:rPr>
              <a:t>tümörleri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dirty="0" err="1">
                <a:ea typeface="+mn-lt"/>
                <a:cs typeface="+mn-lt"/>
              </a:rPr>
              <a:t>için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çizgi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grafiklerde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gösterilen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tümör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hacmi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değişikliğinin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dinamikleri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implante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edilmiş</a:t>
            </a:r>
            <a:r>
              <a:rPr lang="en-US" sz="2000" dirty="0">
                <a:ea typeface="+mn-lt"/>
                <a:cs typeface="+mn-lt"/>
              </a:rPr>
              <a:t> 2 SQ </a:t>
            </a:r>
            <a:r>
              <a:rPr lang="en-US" sz="2000" dirty="0" err="1">
                <a:ea typeface="+mn-lt"/>
                <a:cs typeface="+mn-lt"/>
              </a:rPr>
              <a:t>tümöründen</a:t>
            </a:r>
            <a:r>
              <a:rPr lang="en-US" sz="2000" dirty="0">
                <a:ea typeface="+mn-lt"/>
                <a:cs typeface="+mn-lt"/>
              </a:rPr>
              <a:t> 1'inin IBM </a:t>
            </a:r>
            <a:r>
              <a:rPr lang="en-US" sz="2000" dirty="0" err="1">
                <a:ea typeface="+mn-lt"/>
                <a:cs typeface="+mn-lt"/>
              </a:rPr>
              <a:t>ile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tedavi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edildiği</a:t>
            </a:r>
            <a:r>
              <a:rPr lang="en-US" sz="2000" dirty="0">
                <a:ea typeface="+mn-lt"/>
                <a:cs typeface="+mn-lt"/>
              </a:rPr>
              <a:t>, 5 Gy RT </a:t>
            </a:r>
            <a:r>
              <a:rPr lang="en-US" sz="2000" dirty="0" err="1">
                <a:ea typeface="+mn-lt"/>
                <a:cs typeface="+mn-lt"/>
              </a:rPr>
              <a:t>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kontrol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birlikte</a:t>
            </a:r>
            <a:r>
              <a:rPr lang="en-US" sz="2000" dirty="0">
                <a:ea typeface="+mn-lt"/>
                <a:cs typeface="+mn-lt"/>
              </a:rPr>
              <a:t> 5GYRT + IBM </a:t>
            </a:r>
            <a:r>
              <a:rPr lang="en-US" sz="2000" dirty="0" err="1">
                <a:ea typeface="+mn-lt"/>
                <a:cs typeface="+mn-lt"/>
              </a:rPr>
              <a:t>kombinasyonu</a:t>
            </a:r>
            <a:r>
              <a:rPr lang="en-US" sz="2000" dirty="0">
                <a:ea typeface="+mn-lt"/>
                <a:cs typeface="+mn-lt"/>
              </a:rPr>
              <a:t> (her </a:t>
            </a:r>
            <a:r>
              <a:rPr lang="en-US" sz="2000" dirty="0" err="1">
                <a:ea typeface="+mn-lt"/>
                <a:cs typeface="+mn-lt"/>
              </a:rPr>
              <a:t>kohort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için</a:t>
            </a:r>
            <a:r>
              <a:rPr lang="en-US" sz="2000" dirty="0">
                <a:ea typeface="+mn-lt"/>
                <a:cs typeface="+mn-lt"/>
              </a:rPr>
              <a:t> n = 5).</a:t>
            </a:r>
            <a:endParaRPr lang="en-US" sz="2000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7049207-9F2B-F65C-B62F-9BBC9C74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t="20132" r="18553" b="23762"/>
          <a:stretch/>
        </p:blipFill>
        <p:spPr>
          <a:xfrm>
            <a:off x="5405862" y="2166390"/>
            <a:ext cx="6019331" cy="25219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022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5AF17F-35FD-38CE-E1D2-95375BB7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68BD70E8-2B12-9DC1-390C-ED2133197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011" t="28053" r="15770" b="29043"/>
          <a:stretch/>
        </p:blipFill>
        <p:spPr>
          <a:xfrm>
            <a:off x="182133" y="95840"/>
            <a:ext cx="7343051" cy="4641743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3DA56FB-3255-77D8-F5CA-889CD8E040EB}"/>
              </a:ext>
            </a:extLst>
          </p:cNvPr>
          <p:cNvSpPr txBox="1"/>
          <p:nvPr/>
        </p:nvSpPr>
        <p:spPr>
          <a:xfrm>
            <a:off x="3372928" y="4652513"/>
            <a:ext cx="85947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 dirty="0">
                <a:ea typeface="+mn-lt"/>
                <a:cs typeface="+mn-lt"/>
              </a:rPr>
              <a:t>Prostat kanserleri için 5 </a:t>
            </a:r>
            <a:r>
              <a:rPr lang="tr-TR" b="1" dirty="0" err="1">
                <a:ea typeface="+mn-lt"/>
                <a:cs typeface="+mn-lt"/>
              </a:rPr>
              <a:t>Gy</a:t>
            </a:r>
            <a:r>
              <a:rPr lang="tr-TR" b="1" dirty="0">
                <a:ea typeface="+mn-lt"/>
                <a:cs typeface="+mn-lt"/>
              </a:rPr>
              <a:t> (n = 6) RT ile 5 </a:t>
            </a:r>
            <a:r>
              <a:rPr lang="tr-TR" b="1" dirty="0" err="1">
                <a:ea typeface="+mn-lt"/>
                <a:cs typeface="+mn-lt"/>
              </a:rPr>
              <a:t>Gy</a:t>
            </a:r>
            <a:r>
              <a:rPr lang="tr-TR" b="1" dirty="0">
                <a:ea typeface="+mn-lt"/>
                <a:cs typeface="+mn-lt"/>
              </a:rPr>
              <a:t> RT + IBM (n = 6) ile tedavi edilen farelerin hayatta kalma yüzdesini gösteren ek bir çalışmanın Kaplan-</a:t>
            </a:r>
            <a:r>
              <a:rPr lang="tr-TR" b="1" dirty="0" err="1">
                <a:ea typeface="+mn-lt"/>
                <a:cs typeface="+mn-lt"/>
              </a:rPr>
              <a:t>Meier</a:t>
            </a:r>
            <a:r>
              <a:rPr lang="tr-TR" b="1" dirty="0">
                <a:ea typeface="+mn-lt"/>
                <a:cs typeface="+mn-lt"/>
              </a:rPr>
              <a:t> hayatta kalma eğrisi.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1732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5AC2E7-9986-BF87-FFB9-6541180F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BC4B6F3-123B-0AD1-12DE-CC2C0D3AF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30" t="26733" r="37291" b="33993"/>
          <a:stretch/>
        </p:blipFill>
        <p:spPr>
          <a:xfrm>
            <a:off x="100300" y="94031"/>
            <a:ext cx="9599103" cy="4196233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CC13DD4-4F37-8C81-DD91-5301B4C46F75}"/>
              </a:ext>
            </a:extLst>
          </p:cNvPr>
          <p:cNvSpPr txBox="1"/>
          <p:nvPr/>
        </p:nvSpPr>
        <p:spPr>
          <a:xfrm>
            <a:off x="3328897" y="4637237"/>
            <a:ext cx="8522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 dirty="0">
                <a:ea typeface="+mn-lt"/>
                <a:cs typeface="+mn-lt"/>
              </a:rPr>
              <a:t>AD-prostat kanseri modelinde (AD-TRAMP-C1 hücrelerinden oluşturulan SQ tümörleri) hem tedavi edilmiş (düz çizgi) hem de tedavi edilmemiş (kesik çizgi) tümörler için tümör hacmi değişikliğinin dinamiklerini gösteren çizgi grafikler, burada bir kontrol </a:t>
            </a:r>
            <a:r>
              <a:rPr lang="tr-TR" b="1" dirty="0" err="1">
                <a:ea typeface="+mn-lt"/>
                <a:cs typeface="+mn-lt"/>
              </a:rPr>
              <a:t>kohortu</a:t>
            </a:r>
            <a:r>
              <a:rPr lang="tr-TR" b="1" dirty="0">
                <a:ea typeface="+mn-lt"/>
                <a:cs typeface="+mn-lt"/>
              </a:rPr>
              <a:t> kombinasyonla karşılaştırılmıştır. 2, 5, 8 veya 10 </a:t>
            </a:r>
            <a:r>
              <a:rPr lang="tr-TR" b="1" dirty="0" err="1">
                <a:ea typeface="+mn-lt"/>
                <a:cs typeface="+mn-lt"/>
              </a:rPr>
              <a:t>Gy</a:t>
            </a:r>
            <a:r>
              <a:rPr lang="tr-TR" b="1" dirty="0">
                <a:ea typeface="+mn-lt"/>
                <a:cs typeface="+mn-lt"/>
              </a:rPr>
              <a:t> (n = 5) için RT dozlarını değiştirerek tedavi (RT + IBM).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9609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7F3547-C885-4703-7DAB-3D7170AB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CF958BB-91B8-23F5-5FFA-800A5C282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35" t="20792" r="16698" b="17492"/>
          <a:stretch/>
        </p:blipFill>
        <p:spPr>
          <a:xfrm>
            <a:off x="159527" y="85893"/>
            <a:ext cx="7083438" cy="5273410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CB9B594-3845-39A6-CE6A-6AE0BF6E7D70}"/>
              </a:ext>
            </a:extLst>
          </p:cNvPr>
          <p:cNvSpPr txBox="1"/>
          <p:nvPr/>
        </p:nvSpPr>
        <p:spPr>
          <a:xfrm>
            <a:off x="6996023" y="3833004"/>
            <a:ext cx="324640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 dirty="0">
                <a:ea typeface="+mn-lt"/>
                <a:cs typeface="+mn-lt"/>
              </a:rPr>
              <a:t>Kaplan-</a:t>
            </a:r>
            <a:r>
              <a:rPr lang="tr-TR" b="1" dirty="0" err="1">
                <a:ea typeface="+mn-lt"/>
                <a:cs typeface="+mn-lt"/>
              </a:rPr>
              <a:t>Meier</a:t>
            </a:r>
            <a:r>
              <a:rPr lang="tr-TR" b="1" dirty="0">
                <a:ea typeface="+mn-lt"/>
                <a:cs typeface="+mn-lt"/>
              </a:rPr>
              <a:t> </a:t>
            </a:r>
            <a:r>
              <a:rPr lang="tr-TR" b="1" dirty="0" err="1">
                <a:ea typeface="+mn-lt"/>
                <a:cs typeface="+mn-lt"/>
              </a:rPr>
              <a:t>sağkalım</a:t>
            </a:r>
            <a:r>
              <a:rPr lang="tr-TR" b="1" dirty="0">
                <a:ea typeface="+mn-lt"/>
                <a:cs typeface="+mn-lt"/>
              </a:rPr>
              <a:t> eğrisi, kontrol ile karşılaştırıldığında aynı tedavi </a:t>
            </a:r>
            <a:r>
              <a:rPr lang="tr-TR" b="1" dirty="0" err="1">
                <a:ea typeface="+mn-lt"/>
                <a:cs typeface="+mn-lt"/>
              </a:rPr>
              <a:t>kohortları</a:t>
            </a:r>
            <a:r>
              <a:rPr lang="tr-TR" b="1" dirty="0">
                <a:ea typeface="+mn-lt"/>
                <a:cs typeface="+mn-lt"/>
              </a:rPr>
              <a:t> için hayatta kalma yüzdesini gösterir (n = 5).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74794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73F332-BABE-9F36-E5E6-1FBF38EA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BDCB27D2-4513-0F98-0732-F30FEB77A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87" t="27393" r="23933" b="18482"/>
          <a:stretch/>
        </p:blipFill>
        <p:spPr>
          <a:xfrm>
            <a:off x="101656" y="94935"/>
            <a:ext cx="10331073" cy="4971863"/>
          </a:xfr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1B30A16-0808-B744-9D3E-395002C23004}"/>
              </a:ext>
            </a:extLst>
          </p:cNvPr>
          <p:cNvSpPr txBox="1"/>
          <p:nvPr/>
        </p:nvSpPr>
        <p:spPr>
          <a:xfrm>
            <a:off x="4364966" y="4178060"/>
            <a:ext cx="705640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 dirty="0">
                <a:ea typeface="+mn-lt"/>
                <a:cs typeface="+mn-lt"/>
              </a:rPr>
              <a:t>Aynı </a:t>
            </a:r>
            <a:r>
              <a:rPr lang="tr-TR" b="1" err="1">
                <a:ea typeface="+mn-lt"/>
                <a:cs typeface="+mn-lt"/>
              </a:rPr>
              <a:t>kohortlar</a:t>
            </a:r>
            <a:r>
              <a:rPr lang="tr-TR" b="1" dirty="0">
                <a:ea typeface="+mn-lt"/>
                <a:cs typeface="+mn-lt"/>
              </a:rPr>
              <a:t> için tedaviden sonraki 7. günde </a:t>
            </a:r>
            <a:r>
              <a:rPr lang="tr-TR" b="1" err="1">
                <a:ea typeface="+mn-lt"/>
                <a:cs typeface="+mn-lt"/>
              </a:rPr>
              <a:t>dendritik</a:t>
            </a:r>
            <a:r>
              <a:rPr lang="tr-TR" b="1" dirty="0">
                <a:ea typeface="+mn-lt"/>
                <a:cs typeface="+mn-lt"/>
              </a:rPr>
              <a:t> hücreler (CD11b+) gibi antijen sunan hücrelerin tedavi edilen tümörlere </a:t>
            </a:r>
            <a:r>
              <a:rPr lang="tr-TR" b="1" err="1">
                <a:ea typeface="+mn-lt"/>
                <a:cs typeface="+mn-lt"/>
              </a:rPr>
              <a:t>infiltrasyonunu</a:t>
            </a:r>
            <a:r>
              <a:rPr lang="tr-TR" b="1" dirty="0">
                <a:ea typeface="+mn-lt"/>
                <a:cs typeface="+mn-lt"/>
              </a:rPr>
              <a:t> gösteren çubuk grafik ve temsili görüntüler (kontrol ile karşılaştırıldığında). </a:t>
            </a:r>
            <a:r>
              <a:rPr lang="tr-TR" b="1" err="1">
                <a:ea typeface="+mn-lt"/>
                <a:cs typeface="+mn-lt"/>
              </a:rPr>
              <a:t>Ex</a:t>
            </a:r>
            <a:r>
              <a:rPr lang="tr-TR" b="1" dirty="0">
                <a:ea typeface="+mn-lt"/>
                <a:cs typeface="+mn-lt"/>
              </a:rPr>
              <a:t> </a:t>
            </a:r>
            <a:r>
              <a:rPr lang="tr-TR" b="1" err="1">
                <a:ea typeface="+mn-lt"/>
                <a:cs typeface="+mn-lt"/>
              </a:rPr>
              <a:t>vivo</a:t>
            </a:r>
            <a:r>
              <a:rPr lang="tr-TR" b="1" dirty="0">
                <a:ea typeface="+mn-lt"/>
                <a:cs typeface="+mn-lt"/>
              </a:rPr>
              <a:t> tedavi edilen tümörler </a:t>
            </a:r>
            <a:r>
              <a:rPr lang="tr-TR" b="1" err="1">
                <a:ea typeface="+mn-lt"/>
                <a:cs typeface="+mn-lt"/>
              </a:rPr>
              <a:t>rezeke</a:t>
            </a:r>
            <a:r>
              <a:rPr lang="tr-TR" b="1" dirty="0">
                <a:ea typeface="+mn-lt"/>
                <a:cs typeface="+mn-lt"/>
              </a:rPr>
              <a:t> edildi. Parafine gömülü 4 mm ince kesitler, </a:t>
            </a:r>
            <a:r>
              <a:rPr lang="tr-TR" b="1" err="1">
                <a:ea typeface="+mn-lt"/>
                <a:cs typeface="+mn-lt"/>
              </a:rPr>
              <a:t>immünofloresan</a:t>
            </a:r>
            <a:r>
              <a:rPr lang="tr-TR" b="1" dirty="0">
                <a:ea typeface="+mn-lt"/>
                <a:cs typeface="+mn-lt"/>
              </a:rPr>
              <a:t> analizi için CD11b+ antikoru ile işlendi. Çubuk grafik, farklı </a:t>
            </a:r>
            <a:r>
              <a:rPr lang="tr-TR" b="1" err="1">
                <a:ea typeface="+mn-lt"/>
                <a:cs typeface="+mn-lt"/>
              </a:rPr>
              <a:t>kohortlar</a:t>
            </a:r>
            <a:r>
              <a:rPr lang="tr-TR" b="1" dirty="0">
                <a:ea typeface="+mn-lt"/>
                <a:cs typeface="+mn-lt"/>
              </a:rPr>
              <a:t> (n = 3) için ortalama entegre floresan yoğunluğunu temsil eder. CY3 (kırmızı), sızmış CD11b+ </a:t>
            </a:r>
            <a:r>
              <a:rPr lang="tr-TR" b="1" dirty="0" err="1">
                <a:ea typeface="+mn-lt"/>
                <a:cs typeface="+mn-lt"/>
              </a:rPr>
              <a:t>dendritik</a:t>
            </a:r>
            <a:r>
              <a:rPr lang="tr-TR" b="1" dirty="0">
                <a:ea typeface="+mn-lt"/>
                <a:cs typeface="+mn-lt"/>
              </a:rPr>
              <a:t> hücreleri temsil eder ve DAPI, çekirdek boyama içindir. Ölçek çubuğu 2000 mm'dir. RT 10 £ 10 mm2 büyüklüğünde </a:t>
            </a:r>
            <a:r>
              <a:rPr lang="tr-TR" b="1" dirty="0" err="1">
                <a:ea typeface="+mn-lt"/>
                <a:cs typeface="+mn-lt"/>
              </a:rPr>
              <a:t>kolimatör</a:t>
            </a:r>
            <a:r>
              <a:rPr lang="tr-TR" b="1" dirty="0">
                <a:ea typeface="+mn-lt"/>
                <a:cs typeface="+mn-lt"/>
              </a:rPr>
              <a:t> kullanılarak verildi.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68546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91EA9F-0F71-49A0-AE88-CF16BDDF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SONUÇLAR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21C14E-7C2D-496A-B4C4-F67DEF8FF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RT, tümör hücrelerine zarar vererek, </a:t>
            </a:r>
            <a:r>
              <a:rPr lang="tr-TR" dirty="0" err="1">
                <a:ea typeface="+mn-lt"/>
                <a:cs typeface="+mn-lt"/>
              </a:rPr>
              <a:t>APC'ler</a:t>
            </a:r>
            <a:r>
              <a:rPr lang="tr-TR" dirty="0">
                <a:ea typeface="+mn-lt"/>
                <a:cs typeface="+mn-lt"/>
              </a:rPr>
              <a:t> tarafından tanınabilen tümörle ilişkili </a:t>
            </a:r>
            <a:r>
              <a:rPr lang="tr-TR" dirty="0" err="1">
                <a:ea typeface="+mn-lt"/>
                <a:cs typeface="+mn-lt"/>
              </a:rPr>
              <a:t>neoantijenleri</a:t>
            </a:r>
            <a:r>
              <a:rPr lang="tr-TR" dirty="0">
                <a:ea typeface="+mn-lt"/>
                <a:cs typeface="+mn-lt"/>
              </a:rPr>
              <a:t> üretir.</a:t>
            </a:r>
          </a:p>
          <a:p>
            <a:r>
              <a:rPr lang="tr-TR" dirty="0">
                <a:ea typeface="+mn-lt"/>
                <a:cs typeface="+mn-lt"/>
              </a:rPr>
              <a:t>Tedavi edilen tümöre uygulanan IBM, yerinde aşılamayı artırmak için IBM biyolojik olarak </a:t>
            </a:r>
            <a:r>
              <a:rPr lang="tr-TR" dirty="0" err="1">
                <a:ea typeface="+mn-lt"/>
                <a:cs typeface="+mn-lt"/>
              </a:rPr>
              <a:t>bozunurken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APC'lerin</a:t>
            </a:r>
            <a:r>
              <a:rPr lang="tr-TR" dirty="0">
                <a:ea typeface="+mn-lt"/>
                <a:cs typeface="+mn-lt"/>
              </a:rPr>
              <a:t> sürekli antijen tanımasını ve aktivasyonunu sağlar.</a:t>
            </a:r>
          </a:p>
          <a:p>
            <a:r>
              <a:rPr lang="tr-TR" dirty="0" err="1">
                <a:ea typeface="+mn-lt"/>
                <a:cs typeface="+mn-lt"/>
              </a:rPr>
              <a:t>APC'ler</a:t>
            </a:r>
            <a:r>
              <a:rPr lang="tr-TR" dirty="0">
                <a:ea typeface="+mn-lt"/>
                <a:cs typeface="+mn-lt"/>
              </a:rPr>
              <a:t> daha sonra T hücresi aktivasyonunu ve tümöre özgü antijenleri tanıyan CD8+ sitotoksik T hücrelerinin klonal genişlemesini indüklemek için lenf düğümlerine gidebilir.</a:t>
            </a:r>
          </a:p>
          <a:p>
            <a:r>
              <a:rPr lang="tr-TR" dirty="0">
                <a:ea typeface="+mn-lt"/>
                <a:cs typeface="+mn-lt"/>
              </a:rPr>
              <a:t>Tümöre özgü antijenlere karşı yönlendirilen aktive edilmiş sitotoksik T-hücreleri daha sonra tedavi edilen tümörün yanı sıra tedavi edilmeyen tümörlere de infiltre olur.</a:t>
            </a:r>
          </a:p>
          <a:p>
            <a:r>
              <a:rPr lang="tr-TR" dirty="0">
                <a:ea typeface="+mn-lt"/>
                <a:cs typeface="+mn-lt"/>
              </a:rPr>
              <a:t>İnfiltre olan sitotoksik T-hücreleri daha sonra tümör hücrelerini öldürür ve tümörle ilişkili ek antijenlerin salınmasıyla sonuçlanır ve efektör T hücre klonlarının ek antijenik hedeflere karşı genişlemesini sağlar, böylece kanser bağışıklık döngüsünü etkin bir şekilde kurar.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17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420320-0597-32A4-EAD0-D5B13FF4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F05931-FB74-E63B-BE46-1384716B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Diğer çalışmalar, </a:t>
            </a:r>
            <a:r>
              <a:rPr lang="tr-TR" dirty="0" err="1">
                <a:ea typeface="+mn-lt"/>
                <a:cs typeface="+mn-lt"/>
              </a:rPr>
              <a:t>absopal</a:t>
            </a:r>
            <a:r>
              <a:rPr lang="tr-TR" dirty="0">
                <a:ea typeface="+mn-lt"/>
                <a:cs typeface="+mn-lt"/>
              </a:rPr>
              <a:t> etkiyi bağışıklık sistemini içeren mekanizmalara bağlamıştır.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Yıllar içinde, tümör bölgelerinde yaygın olarak </a:t>
            </a:r>
            <a:r>
              <a:rPr lang="tr-TR" dirty="0" err="1">
                <a:ea typeface="+mn-lt"/>
                <a:cs typeface="+mn-lt"/>
              </a:rPr>
              <a:t>immünosupresyon</a:t>
            </a:r>
            <a:r>
              <a:rPr lang="tr-TR" dirty="0">
                <a:ea typeface="+mn-lt"/>
                <a:cs typeface="+mn-lt"/>
              </a:rPr>
              <a:t> varlığı nedeniyle 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 yanıt oranlarının düşük olduğuna dair artan kanıtlar olmuş ve şu anda hastaların yalnızca az bir kısmında bu tür yanıtlar görülmektedir.</a:t>
            </a: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825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9608E5-EF2D-4D79-836C-6044E48F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D825B-6050-4CA9-8305-E7ACFD9E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Prostat ve pankreas kanserlerinin C57BL/6 </a:t>
            </a:r>
            <a:r>
              <a:rPr lang="tr-TR" dirty="0" err="1">
                <a:ea typeface="+mn-lt"/>
                <a:cs typeface="+mn-lt"/>
              </a:rPr>
              <a:t>backround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sinjenik</a:t>
            </a:r>
            <a:r>
              <a:rPr lang="tr-TR" dirty="0">
                <a:ea typeface="+mn-lt"/>
                <a:cs typeface="+mn-lt"/>
              </a:rPr>
              <a:t> hayvan modelleri, her fareye 2 kontralateral tümör </a:t>
            </a:r>
            <a:r>
              <a:rPr lang="tr-TR" dirty="0" err="1">
                <a:ea typeface="+mn-lt"/>
                <a:cs typeface="+mn-lt"/>
              </a:rPr>
              <a:t>implante</a:t>
            </a:r>
            <a:r>
              <a:rPr lang="tr-TR" dirty="0">
                <a:ea typeface="+mn-lt"/>
                <a:cs typeface="+mn-lt"/>
              </a:rPr>
              <a:t> edildi </a:t>
            </a:r>
            <a:endParaRPr lang="tr-TR">
              <a:ea typeface="+mn-lt"/>
              <a:cs typeface="+mn-lt"/>
            </a:endParaRPr>
          </a:p>
          <a:p>
            <a:r>
              <a:rPr lang="tr-TR" dirty="0">
                <a:ea typeface="+mn-lt"/>
                <a:cs typeface="+mn-lt"/>
              </a:rPr>
              <a:t>2 tümör geliştiren fareler randomize edildi ve  </a:t>
            </a:r>
            <a:r>
              <a:rPr lang="tr-TR" dirty="0" err="1">
                <a:ea typeface="+mn-lt"/>
                <a:cs typeface="+mn-lt"/>
              </a:rPr>
              <a:t>implante</a:t>
            </a:r>
            <a:r>
              <a:rPr lang="tr-TR" dirty="0">
                <a:ea typeface="+mn-lt"/>
                <a:cs typeface="+mn-lt"/>
              </a:rPr>
              <a:t> edilen SQ tümörleri IBM ve/veya 1 fraksiyon IGRT ile tedavi edildi. </a:t>
            </a:r>
          </a:p>
          <a:p>
            <a:r>
              <a:rPr lang="tr-TR" dirty="0">
                <a:ea typeface="+mn-lt"/>
                <a:cs typeface="+mn-lt"/>
              </a:rPr>
              <a:t>IGRT, </a:t>
            </a:r>
            <a:r>
              <a:rPr lang="tr-TR" dirty="0" err="1">
                <a:ea typeface="+mn-lt"/>
                <a:cs typeface="+mn-lt"/>
              </a:rPr>
              <a:t>IGRT'yi</a:t>
            </a:r>
            <a:r>
              <a:rPr lang="tr-TR" dirty="0">
                <a:ea typeface="+mn-lt"/>
                <a:cs typeface="+mn-lt"/>
              </a:rPr>
              <a:t> farklı hedef hacimlerde iletmek için farklı boyutta kolimatörlerin kullanıldığı SARRP  kullanılarak gerçekleştirildi.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9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631702-C59B-4B9A-BE5E-DC0292DC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9FB6B8-9A0B-4A97-8E05-C09C0BED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Normal sağlıklı dokuyu koruma potansiyelini araştırmak için, çevre doku hasarını karşılaştırmak için farklı alan boyutlarında IGRT yapıldı</a:t>
            </a:r>
          </a:p>
          <a:p>
            <a:r>
              <a:rPr lang="tr-TR" dirty="0">
                <a:ea typeface="+mn-lt"/>
                <a:cs typeface="+mn-lt"/>
              </a:rPr>
              <a:t>GTV/</a:t>
            </a:r>
            <a:r>
              <a:rPr lang="tr-TR" dirty="0" err="1">
                <a:ea typeface="+mn-lt"/>
                <a:cs typeface="+mn-lt"/>
              </a:rPr>
              <a:t>SV'nin</a:t>
            </a:r>
            <a:r>
              <a:rPr lang="tr-TR" dirty="0">
                <a:ea typeface="+mn-lt"/>
                <a:cs typeface="+mn-lt"/>
              </a:rPr>
              <a:t> bir alt hacmini hedefleyen daha küçük alan boyutlarına karşı PTV veya </a:t>
            </a:r>
            <a:r>
              <a:rPr lang="tr-TR" dirty="0" err="1">
                <a:ea typeface="+mn-lt"/>
                <a:cs typeface="+mn-lt"/>
              </a:rPr>
              <a:t>CTV'yi</a:t>
            </a:r>
            <a:r>
              <a:rPr lang="tr-TR" dirty="0">
                <a:ea typeface="+mn-lt"/>
                <a:cs typeface="+mn-lt"/>
              </a:rPr>
              <a:t> kapsayan daha büyük alan boyutları için sonuçlar, çift iplikli DNA kırılmasını gözlemlemek için analiz edildi. Sonuçlar, tümörü çevreleyen normal dokuda radyasyon toksisitesinde önemli azalma potansiyelini desteklemektedir.</a:t>
            </a:r>
          </a:p>
          <a:p>
            <a:r>
              <a:rPr lang="tr-TR" dirty="0">
                <a:ea typeface="+mn-lt"/>
                <a:cs typeface="+mn-lt"/>
              </a:rPr>
              <a:t>Önemli ölçüde daha küçük bir hasarlı doku alanı, tümör boyutundan (&gt;4 * 4 mm2) daha küçük olan 3 * 3 mm2 RT alan boyutu kullanıldığında DNA hasar tepkisi onarım histonunun </a:t>
            </a:r>
            <a:r>
              <a:rPr lang="tr-TR" dirty="0" err="1">
                <a:ea typeface="+mn-lt"/>
                <a:cs typeface="+mn-lt"/>
              </a:rPr>
              <a:t>immünofloresan</a:t>
            </a:r>
            <a:r>
              <a:rPr lang="tr-TR" dirty="0">
                <a:ea typeface="+mn-lt"/>
                <a:cs typeface="+mn-lt"/>
              </a:rPr>
              <a:t> boyamasıyla tanımlandı</a:t>
            </a:r>
          </a:p>
        </p:txBody>
      </p:sp>
    </p:spTree>
    <p:extLst>
      <p:ext uri="{BB962C8B-B14F-4D97-AF65-F5344CB8AC3E}">
        <p14:creationId xmlns:p14="http://schemas.microsoft.com/office/powerpoint/2010/main" val="576622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9A549F-C2F3-4524-A2FB-48F94024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08DEF-E6CC-43CF-8F7A-E0E2DC5D3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Prostat kanseri modelinden başlayarak, TRAMP-C1 (prostat kanseri) ve AD-TRAMP-C1 (kastrasyona dirençli prostat kanseri/ AD-prostat kanseri) hücrelerinden üretilen tümörleri olan hayvanlar araştırıldı.</a:t>
            </a:r>
          </a:p>
          <a:p>
            <a:r>
              <a:rPr lang="tr-TR" dirty="0">
                <a:ea typeface="+mn-lt"/>
                <a:cs typeface="+mn-lt"/>
              </a:rPr>
              <a:t>Pankreas kanserinde önceki araştırmalara dayanarak, prostat kanseri modelinde (TRAMP-C1) IBM tedavisi ile veya IBM tedavisi olmaksızın </a:t>
            </a:r>
            <a:r>
              <a:rPr lang="tr-TR" dirty="0" err="1">
                <a:ea typeface="+mn-lt"/>
                <a:cs typeface="+mn-lt"/>
              </a:rPr>
              <a:t>implante</a:t>
            </a:r>
            <a:r>
              <a:rPr lang="tr-TR" dirty="0">
                <a:ea typeface="+mn-lt"/>
                <a:cs typeface="+mn-lt"/>
              </a:rPr>
              <a:t> edilmiş 2 SQ tümörünün 1'ine 5Gy RT (5GYRT) uygulandı.</a:t>
            </a:r>
          </a:p>
          <a:p>
            <a:r>
              <a:rPr lang="tr-TR" dirty="0">
                <a:ea typeface="+mn-lt"/>
                <a:cs typeface="+mn-lt"/>
              </a:rPr>
              <a:t>Tümör hacminde en yüksek azalma, RT kohortuna kıyasla hem tedavi edilmiş (P &lt; .001) hem de tedavi edilmemiş (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, P &lt; .01) tümörlerde 5Gy + IBM (5GyRT + IBM) kombinasyon tedavisi ile gözlendi 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680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661696-0977-4B7B-886B-948D1451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6D1983-BEB8-4249-99DF-6C86FA06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Ek olarak, aynı tümör tipinde bir 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 çalışması, RT ile karşılaştırıldığında bu kombinasyon tedavisi (5GyRT + IBM, P &lt; .001) ile hayatta kalma yüzdesinde ve hayatta kalma süresinde önemli bir artış </a:t>
            </a:r>
            <a:r>
              <a:rPr lang="tr-TR" dirty="0" err="1" smtClean="0">
                <a:ea typeface="+mn-lt"/>
                <a:cs typeface="+mn-lt"/>
              </a:rPr>
              <a:t>görüldü.Her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iki durumda da 5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RT tek doz olarak verildi.</a:t>
            </a:r>
          </a:p>
          <a:p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668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4BFC76-3B8D-400F-BA13-47DF6168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B5A98E-0A67-4D9A-9C0E-241925E29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RT dozunun 2 </a:t>
            </a:r>
            <a:r>
              <a:rPr lang="tr-TR" dirty="0" err="1">
                <a:ea typeface="+mn-lt"/>
                <a:cs typeface="+mn-lt"/>
              </a:rPr>
              <a:t>Gy'den</a:t>
            </a:r>
            <a:r>
              <a:rPr lang="tr-TR" dirty="0">
                <a:ea typeface="+mn-lt"/>
                <a:cs typeface="+mn-lt"/>
              </a:rPr>
              <a:t> 10 </a:t>
            </a:r>
            <a:r>
              <a:rPr lang="tr-TR" dirty="0" err="1">
                <a:ea typeface="+mn-lt"/>
                <a:cs typeface="+mn-lt"/>
              </a:rPr>
              <a:t>Gy'ye</a:t>
            </a:r>
            <a:r>
              <a:rPr lang="tr-TR" dirty="0">
                <a:ea typeface="+mn-lt"/>
                <a:cs typeface="+mn-lt"/>
              </a:rPr>
              <a:t> titre edildiği bu kombinasyon tedavisi (RT + IBM) kullanılarak KASTRASYON dirençli prostat kanseri modelinde (AD-prostat kanseri) daha fazla analiz yapıldı.</a:t>
            </a:r>
          </a:p>
          <a:p>
            <a:r>
              <a:rPr lang="tr-TR" dirty="0">
                <a:ea typeface="+mn-lt"/>
                <a:cs typeface="+mn-lt"/>
              </a:rPr>
              <a:t>Burada, 5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RT + IBM (5GyRT + IBM), diğer RT dozlarıyla karşılaştırıldığında en önemli 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yanıt oranı (P &lt; .01) ile sonuçlandı, tedavi edilen farelerin vücut ağırlığında ve vücut skorunda önemli bir değişiklik olmadı.</a:t>
            </a:r>
          </a:p>
          <a:p>
            <a:pPr marL="0" indent="0">
              <a:buNone/>
            </a:pP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998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ea typeface="+mn-lt"/>
                <a:cs typeface="+mn-lt"/>
              </a:rPr>
              <a:t>Ek sonuçlar, 5GyRT + IBM ile hayatta kalma oranında önemli bir artış (P &lt; .0001) gösterdi ve bu agresif AD-prostat kanseri modelinde sürekli olarak uzun süreli hayatta kalanlarla sonuçlandı </a:t>
            </a:r>
          </a:p>
          <a:p>
            <a:r>
              <a:rPr lang="tr-TR" dirty="0">
                <a:ea typeface="+mn-lt"/>
                <a:cs typeface="+mn-lt"/>
              </a:rPr>
              <a:t>Tedaviden sonraki 7. günde </a:t>
            </a:r>
            <a:r>
              <a:rPr lang="tr-TR" dirty="0" err="1">
                <a:ea typeface="+mn-lt"/>
                <a:cs typeface="+mn-lt"/>
              </a:rPr>
              <a:t>APC'lerin</a:t>
            </a:r>
            <a:r>
              <a:rPr lang="tr-TR" dirty="0">
                <a:ea typeface="+mn-lt"/>
                <a:cs typeface="+mn-lt"/>
              </a:rPr>
              <a:t> (</a:t>
            </a:r>
            <a:r>
              <a:rPr lang="tr-TR" dirty="0" err="1">
                <a:ea typeface="+mn-lt"/>
                <a:cs typeface="+mn-lt"/>
              </a:rPr>
              <a:t>dendritik</a:t>
            </a:r>
            <a:r>
              <a:rPr lang="tr-TR" dirty="0">
                <a:ea typeface="+mn-lt"/>
                <a:cs typeface="+mn-lt"/>
              </a:rPr>
              <a:t> hücreler) en yüksek </a:t>
            </a:r>
            <a:r>
              <a:rPr lang="tr-TR" dirty="0" err="1">
                <a:ea typeface="+mn-lt"/>
                <a:cs typeface="+mn-lt"/>
              </a:rPr>
              <a:t>infiltrasyonu</a:t>
            </a:r>
            <a:r>
              <a:rPr lang="tr-TR" dirty="0">
                <a:ea typeface="+mn-lt"/>
                <a:cs typeface="+mn-lt"/>
              </a:rPr>
              <a:t>, tedavi edilen AD-prostat kanserleri için 5GyRT + IBM tedavi </a:t>
            </a:r>
            <a:r>
              <a:rPr lang="tr-TR" dirty="0" err="1">
                <a:ea typeface="+mn-lt"/>
                <a:cs typeface="+mn-lt"/>
              </a:rPr>
              <a:t>kohortları</a:t>
            </a:r>
            <a:r>
              <a:rPr lang="tr-TR" dirty="0">
                <a:ea typeface="+mn-lt"/>
                <a:cs typeface="+mn-lt"/>
              </a:rPr>
              <a:t> içinde gözlendi (P &lt; .001), en yüksek 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yanıtın sonuçlarına karşılık gelir . </a:t>
            </a:r>
          </a:p>
          <a:p>
            <a:r>
              <a:rPr lang="tr-TR" dirty="0">
                <a:ea typeface="+mn-lt"/>
                <a:cs typeface="+mn-lt"/>
              </a:rPr>
              <a:t>Bu sonuçlar, daha yüksek RT dozlarının IBM ile 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bir etki elde etmede mutlaka daha etkili olmadığını göstermektedir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1305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03E0FE-CF92-44B9-AF60-1C7C65D1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14DF0D-7F1A-426A-94C2-217DFEBB2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Bu kombinasyon tedavisine, 5GyRT + IBM'e verilen yanıtı değerlendirmek için kastrasyon dirençli/AD-prostat kanserlerinde daha fazla araştırma yapıldı ve tedavi hacmi alan boyutlarının varyasyonu PTV/CTV ve GTV/SV için karşılaştırıldı </a:t>
            </a:r>
            <a:endParaRPr lang="tr-TR">
              <a:ea typeface="+mn-lt"/>
              <a:cs typeface="+mn-lt"/>
            </a:endParaRPr>
          </a:p>
          <a:p>
            <a:r>
              <a:rPr lang="tr-TR" dirty="0">
                <a:ea typeface="+mn-lt"/>
                <a:cs typeface="+mn-lt"/>
              </a:rPr>
              <a:t>Alan boyutları arasında anlamlı bir fark olmaksızın bir SQ modelinde her iki alan boyutu da 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yanıt oranlarında (PTV/CTV için P &lt; .01; GTV/SV için P &lt; .001) önemli artış gösterdi.</a:t>
            </a:r>
          </a:p>
          <a:p>
            <a:r>
              <a:rPr lang="tr-TR" dirty="0">
                <a:ea typeface="+mn-lt"/>
                <a:cs typeface="+mn-lt"/>
              </a:rPr>
              <a:t>Her iki alan boyutunda (GTV/SV için P &lt;.001 ila PTV/CTV için P &lt; .01) daha küçük alan boyutuyla tedavi edilen grupla daha yüksek sağkalım süresine sahip bir </a:t>
            </a:r>
            <a:r>
              <a:rPr lang="tr-TR" dirty="0" err="1">
                <a:ea typeface="+mn-lt"/>
                <a:cs typeface="+mn-lt"/>
              </a:rPr>
              <a:t>ortotopik</a:t>
            </a:r>
            <a:r>
              <a:rPr lang="tr-TR" dirty="0">
                <a:ea typeface="+mn-lt"/>
                <a:cs typeface="+mn-lt"/>
              </a:rPr>
              <a:t> modelde tedavi için sağkalım oranında artış da gözlendi ( GTV/SV) 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708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2D069-B228-632E-EF0E-B283C4AF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FE38ACF-A53B-1F87-99A4-B4338E36D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292" y="1308041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4195371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6334CA-6041-4B3B-8BD8-AD088050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A50BB7-CBD1-4196-8612-808A1BB4D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Ayrıca, tedavi edilen (SQ) tümörler, tedaviden sonraki 7. günde analiz edildiğinde </a:t>
            </a:r>
            <a:r>
              <a:rPr lang="tr-TR" dirty="0" err="1">
                <a:ea typeface="+mn-lt"/>
                <a:cs typeface="+mn-lt"/>
              </a:rPr>
              <a:t>APC'lerin</a:t>
            </a:r>
            <a:r>
              <a:rPr lang="tr-TR" dirty="0">
                <a:ea typeface="+mn-lt"/>
                <a:cs typeface="+mn-lt"/>
              </a:rPr>
              <a:t> (PTV/CTV ve GTV/SV için P &lt; .0001 ve P &lt; .0001)  önemli </a:t>
            </a:r>
            <a:r>
              <a:rPr lang="tr-TR" dirty="0" err="1">
                <a:ea typeface="+mn-lt"/>
                <a:cs typeface="+mn-lt"/>
              </a:rPr>
              <a:t>intratümör</a:t>
            </a:r>
            <a:r>
              <a:rPr lang="tr-TR" dirty="0">
                <a:ea typeface="+mn-lt"/>
                <a:cs typeface="+mn-lt"/>
              </a:rPr>
              <a:t> infiltrasyonu gösterdi. </a:t>
            </a:r>
          </a:p>
          <a:p>
            <a:r>
              <a:rPr lang="tr-TR" dirty="0">
                <a:ea typeface="+mn-lt"/>
                <a:cs typeface="+mn-lt"/>
              </a:rPr>
              <a:t>Bu arada, hem tedavi edilmiş (SQ) hem de tedavi edilmemiş (</a:t>
            </a:r>
            <a:r>
              <a:rPr lang="tr-TR" dirty="0" err="1">
                <a:ea typeface="+mn-lt"/>
                <a:cs typeface="+mn-lt"/>
              </a:rPr>
              <a:t>ortotopik</a:t>
            </a:r>
            <a:r>
              <a:rPr lang="tr-TR" dirty="0">
                <a:ea typeface="+mn-lt"/>
                <a:cs typeface="+mn-lt"/>
              </a:rPr>
              <a:t>) AD-prostat tümörlerinde, farklı alan boyutları ile kombinasyon tedavisi için önemli bir fark olmaksızın T hücrelerinin infiltrasyonunda karşılık gelen bir artış gözlendi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Toplamda</a:t>
            </a:r>
            <a:r>
              <a:rPr lang="tr-TR" dirty="0">
                <a:ea typeface="+mn-lt"/>
                <a:cs typeface="+mn-lt"/>
              </a:rPr>
              <a:t>, veriler, IBM ile </a:t>
            </a:r>
            <a:r>
              <a:rPr lang="tr-TR" dirty="0" err="1">
                <a:ea typeface="+mn-lt"/>
                <a:cs typeface="+mn-lt"/>
              </a:rPr>
              <a:t>RT'nin</a:t>
            </a:r>
            <a:r>
              <a:rPr lang="tr-TR" dirty="0">
                <a:ea typeface="+mn-lt"/>
                <a:cs typeface="+mn-lt"/>
              </a:rPr>
              <a:t>, tümör </a:t>
            </a:r>
            <a:r>
              <a:rPr lang="tr-TR" dirty="0" err="1">
                <a:ea typeface="+mn-lt"/>
                <a:cs typeface="+mn-lt"/>
              </a:rPr>
              <a:t>SV'den</a:t>
            </a:r>
            <a:r>
              <a:rPr lang="tr-TR" dirty="0">
                <a:ea typeface="+mn-lt"/>
                <a:cs typeface="+mn-lt"/>
              </a:rPr>
              <a:t> daha küçük alan boyutları için bile, prostat kanseri tedavisinde 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yanıt oranlarını önemli ölçüde artırabildiğini göstermektedir.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79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35B374-E56A-55D5-8F46-5B98310A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6E1B432C-8D87-C77E-C11F-A08506C1B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26" t="8911" r="33024" b="4290"/>
          <a:stretch/>
        </p:blipFill>
        <p:spPr>
          <a:xfrm>
            <a:off x="1878210" y="83994"/>
            <a:ext cx="8190081" cy="6638003"/>
          </a:xfrm>
        </p:spPr>
      </p:pic>
    </p:spTree>
    <p:extLst>
      <p:ext uri="{BB962C8B-B14F-4D97-AF65-F5344CB8AC3E}">
        <p14:creationId xmlns:p14="http://schemas.microsoft.com/office/powerpoint/2010/main" val="218540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33DD28-652F-201C-AC7E-C67A5815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4DFCA1-7564-57F9-928D-65EC7005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latin typeface="Calibri"/>
                <a:ea typeface="+mn-lt"/>
                <a:cs typeface="+mn-lt"/>
              </a:rPr>
              <a:t>Bu zayıf yanıtlar, özellikle prostat ve pankreas kanserleri gibi immünolojik olarak "soğuk" tümörlerde antijen sunan hücreler (</a:t>
            </a:r>
            <a:r>
              <a:rPr lang="tr-TR" dirty="0" err="1">
                <a:latin typeface="Calibri"/>
                <a:ea typeface="+mn-lt"/>
                <a:cs typeface="+mn-lt"/>
              </a:rPr>
              <a:t>APC'ler</a:t>
            </a:r>
            <a:r>
              <a:rPr lang="tr-TR" dirty="0">
                <a:latin typeface="Calibri"/>
                <a:ea typeface="+mn-lt"/>
                <a:cs typeface="+mn-lt"/>
              </a:rPr>
              <a:t>) ve CD8+ T hücreleri gibi bağışıklık hücrelerinin düşük infiltrasyonu ve etkisi ile açıklanmaktadır.</a:t>
            </a:r>
          </a:p>
          <a:p>
            <a:pPr marL="0" indent="0">
              <a:buNone/>
            </a:pPr>
            <a:endParaRPr lang="tr-TR" dirty="0">
              <a:latin typeface="Calibri"/>
              <a:ea typeface="+mn-lt"/>
              <a:cs typeface="+mn-lt"/>
            </a:endParaRPr>
          </a:p>
          <a:p>
            <a:r>
              <a:rPr lang="tr-TR" dirty="0">
                <a:latin typeface="Calibri"/>
                <a:ea typeface="+mn-lt"/>
                <a:cs typeface="+mn-lt"/>
              </a:rPr>
              <a:t>Hem lokal hem de metastatik hastalığın tedavisinde bu yaklaşımdan etkin bir şekilde yararlanmak ve </a:t>
            </a:r>
            <a:r>
              <a:rPr lang="tr-TR" dirty="0" err="1">
                <a:latin typeface="Calibri"/>
                <a:ea typeface="+mn-lt"/>
                <a:cs typeface="+mn-lt"/>
              </a:rPr>
              <a:t>abskopal</a:t>
            </a:r>
            <a:r>
              <a:rPr lang="tr-TR" dirty="0">
                <a:latin typeface="Calibri"/>
                <a:ea typeface="+mn-lt"/>
                <a:cs typeface="+mn-lt"/>
              </a:rPr>
              <a:t> yanıt oranlarını artırmak için daha etkili yaklaşımların geliştirilmesine ihtiyaç vardır.</a:t>
            </a:r>
            <a:endParaRPr lang="tr-TR" dirty="0">
              <a:latin typeface="Calibri"/>
              <a:cs typeface="Calibri"/>
            </a:endParaRPr>
          </a:p>
          <a:p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233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BFD468-2D1F-485B-9992-8E41BC2A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A90F8D-BE1F-4657-93A4-03E076581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yanıtta ek </a:t>
            </a:r>
            <a:r>
              <a:rPr lang="tr-TR" dirty="0" err="1">
                <a:ea typeface="+mn-lt"/>
                <a:cs typeface="+mn-lt"/>
              </a:rPr>
              <a:t>içgörüler</a:t>
            </a:r>
            <a:r>
              <a:rPr lang="tr-TR" dirty="0">
                <a:ea typeface="+mn-lt"/>
                <a:cs typeface="+mn-lt"/>
              </a:rPr>
              <a:t> elde etmek için, AD-prostat kanseri </a:t>
            </a:r>
            <a:r>
              <a:rPr lang="tr-TR" dirty="0" err="1">
                <a:ea typeface="+mn-lt"/>
                <a:cs typeface="+mn-lt"/>
              </a:rPr>
              <a:t>ortotopik</a:t>
            </a:r>
            <a:r>
              <a:rPr lang="tr-TR" dirty="0">
                <a:ea typeface="+mn-lt"/>
                <a:cs typeface="+mn-lt"/>
              </a:rPr>
              <a:t> modelinden tedavi sonrası 12. günde toplanan serum üzerindeki </a:t>
            </a:r>
            <a:r>
              <a:rPr lang="tr-TR" dirty="0" err="1">
                <a:ea typeface="+mn-lt"/>
                <a:cs typeface="+mn-lt"/>
              </a:rPr>
              <a:t>inflamatuar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sitokinler</a:t>
            </a:r>
            <a:r>
              <a:rPr lang="tr-TR" dirty="0">
                <a:ea typeface="+mn-lt"/>
                <a:cs typeface="+mn-lt"/>
              </a:rPr>
              <a:t> için bir ELISA analizi yapıldı.</a:t>
            </a:r>
          </a:p>
          <a:p>
            <a:r>
              <a:rPr lang="tr-TR" dirty="0" err="1">
                <a:ea typeface="+mn-lt"/>
                <a:cs typeface="+mn-lt"/>
              </a:rPr>
              <a:t>APC'lerin</a:t>
            </a:r>
            <a:r>
              <a:rPr lang="tr-TR" dirty="0">
                <a:ea typeface="+mn-lt"/>
                <a:cs typeface="+mn-lt"/>
              </a:rPr>
              <a:t> artan CD8+ T hücreleri ve anti-tümör aktivitesi, tümör öldürücü etkiyi gerçekleştirmek için daha yüksek </a:t>
            </a:r>
            <a:r>
              <a:rPr lang="tr-TR" dirty="0" err="1">
                <a:ea typeface="+mn-lt"/>
                <a:cs typeface="+mn-lt"/>
              </a:rPr>
              <a:t>proinflamatuar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sitokinleri</a:t>
            </a:r>
            <a:r>
              <a:rPr lang="tr-TR" dirty="0">
                <a:ea typeface="+mn-lt"/>
                <a:cs typeface="+mn-lt"/>
              </a:rPr>
              <a:t> indükler.</a:t>
            </a:r>
          </a:p>
          <a:p>
            <a:r>
              <a:rPr lang="tr-TR" dirty="0">
                <a:ea typeface="+mn-lt"/>
                <a:cs typeface="+mn-lt"/>
              </a:rPr>
              <a:t>IL-2 ve IL-12 dahil </a:t>
            </a:r>
            <a:r>
              <a:rPr lang="tr-TR" dirty="0" err="1">
                <a:ea typeface="+mn-lt"/>
                <a:cs typeface="+mn-lt"/>
              </a:rPr>
              <a:t>proinflamatuar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sitokinler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antitümör</a:t>
            </a:r>
            <a:r>
              <a:rPr lang="tr-TR" dirty="0">
                <a:ea typeface="+mn-lt"/>
                <a:cs typeface="+mn-lt"/>
              </a:rPr>
              <a:t> tepkileri ile ilişkili olarak iyi karakterize edilmiştir.</a:t>
            </a:r>
          </a:p>
          <a:p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518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3DBE0E-EFD2-6CC9-FB44-720DD5F9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8CB184-B6C9-AF47-4E8E-024E65C4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Genel olarak, farklı araştırmaların farklı tümör tiplerinden elde edilen sonuçlar tutarlı bir şekilde, tümör SV(SUBVOLUME) alan boyutlarında bile </a:t>
            </a:r>
            <a:r>
              <a:rPr lang="tr" dirty="0" err="1"/>
              <a:t>IBM'li</a:t>
            </a:r>
            <a:r>
              <a:rPr lang="tr" dirty="0"/>
              <a:t> </a:t>
            </a:r>
            <a:r>
              <a:rPr lang="tr" dirty="0" err="1"/>
              <a:t>RT'nin</a:t>
            </a:r>
            <a:r>
              <a:rPr lang="tr" dirty="0"/>
              <a:t> </a:t>
            </a:r>
            <a:r>
              <a:rPr lang="tr" dirty="0" err="1"/>
              <a:t>abskopal</a:t>
            </a:r>
            <a:r>
              <a:rPr lang="tr" dirty="0"/>
              <a:t> etkiyi artırmak için etkili bir terapötik strateji olabileceğini göstermektedir.</a:t>
            </a:r>
          </a:p>
          <a:p>
            <a:r>
              <a:rPr lang="tr" dirty="0"/>
              <a:t>Bu </a:t>
            </a:r>
            <a:r>
              <a:rPr lang="tr" dirty="0" err="1"/>
              <a:t>radyoimmünoterapi</a:t>
            </a:r>
            <a:r>
              <a:rPr lang="tr" dirty="0"/>
              <a:t> yaklaşımının bir takım potansiyel avantajları vardır. İlk olarak, daha küçük alan boyutlarına sahip GTV/</a:t>
            </a:r>
            <a:r>
              <a:rPr lang="tr" dirty="0" err="1"/>
              <a:t>SV'yi</a:t>
            </a:r>
            <a:r>
              <a:rPr lang="tr" dirty="0"/>
              <a:t> ve IBM'in bir </a:t>
            </a:r>
            <a:r>
              <a:rPr lang="tr" dirty="0" err="1"/>
              <a:t>immünojenik</a:t>
            </a:r>
            <a:r>
              <a:rPr lang="tr" dirty="0"/>
              <a:t> merkez oluşturmasını hedeflerken sağlıklı dokuyu büyük ölçüde koruma potansiyeline sahiptir.</a:t>
            </a:r>
          </a:p>
        </p:txBody>
      </p:sp>
    </p:spTree>
    <p:extLst>
      <p:ext uri="{BB962C8B-B14F-4D97-AF65-F5344CB8AC3E}">
        <p14:creationId xmlns:p14="http://schemas.microsoft.com/office/powerpoint/2010/main" val="745788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588E66-1678-7E6F-F683-926D974D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A562C1-BF3A-72C0-261F-A9796FA0D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RT tedavisi planlaması sırasında marj verilmesi zaman alıcı ve hataya açık bir adımdır ve genellikle daha normal dokunun ışınlanmasıyla sonuçlanır.</a:t>
            </a:r>
          </a:p>
          <a:p>
            <a:r>
              <a:rPr lang="tr" dirty="0"/>
              <a:t>Abscopal etki yoluyla radyasyon alanı dışındaki tümör hücrelerinin öldürülmesini sağlayabilen böyle bir yaklaşımın geliştirilmesi, normal sağlıklı </a:t>
            </a:r>
            <a:r>
              <a:rPr lang="tr" dirty="0" smtClean="0"/>
              <a:t>dokunun </a:t>
            </a:r>
            <a:r>
              <a:rPr lang="tr" dirty="0"/>
              <a:t>büyük ölçüde korunarak, bu tip tümörler için CTV gibi marjların eklenmesini geçersiz kılacaktır.</a:t>
            </a:r>
          </a:p>
        </p:txBody>
      </p:sp>
    </p:spTree>
    <p:extLst>
      <p:ext uri="{BB962C8B-B14F-4D97-AF65-F5344CB8AC3E}">
        <p14:creationId xmlns:p14="http://schemas.microsoft.com/office/powerpoint/2010/main" val="3801893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A0F66F-3538-FB78-61CC-BEBBB3DD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545792-6F5D-8163-BC20-C9B4F47E6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Bu, önceki tedavi sırasında normal doku toksisite sınırlarına ulaştıklarından </a:t>
            </a:r>
            <a:r>
              <a:rPr lang="tr" dirty="0" smtClean="0"/>
              <a:t>2.seri ışınlama şansı olmayan denekler </a:t>
            </a:r>
            <a:r>
              <a:rPr lang="tr" dirty="0"/>
              <a:t>için özellikle önemlidir.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8392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B64FBC-89E6-CD9E-0231-C851D680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A6C8C5-7745-DD84-570C-CE2BE9911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Bu yaklaşımın bir başka önemli yönü, </a:t>
            </a:r>
            <a:r>
              <a:rPr lang="tr" dirty="0" err="1"/>
              <a:t>neoantijenlerin</a:t>
            </a:r>
            <a:r>
              <a:rPr lang="tr" dirty="0"/>
              <a:t> üretilmesinde ve tümörle ilişkili antijenlerin açığa çıkarılmasında </a:t>
            </a:r>
            <a:r>
              <a:rPr lang="tr" dirty="0" err="1"/>
              <a:t>RT'nin</a:t>
            </a:r>
            <a:r>
              <a:rPr lang="tr" dirty="0"/>
              <a:t> tek bir fraksiyonunun kullanılmasıdır. Bu, </a:t>
            </a:r>
            <a:r>
              <a:rPr lang="tr" dirty="0" err="1"/>
              <a:t>RT'nin</a:t>
            </a:r>
            <a:r>
              <a:rPr lang="tr" dirty="0"/>
              <a:t> çevreleyen doku toksisitesini ve </a:t>
            </a:r>
            <a:r>
              <a:rPr lang="tr" dirty="0" err="1"/>
              <a:t>immünosupresif</a:t>
            </a:r>
            <a:r>
              <a:rPr lang="tr" dirty="0"/>
              <a:t> etkisini daha da azaltabilir.</a:t>
            </a:r>
          </a:p>
          <a:p>
            <a:r>
              <a:rPr lang="tr" dirty="0"/>
              <a:t>Abskopal etkiyi artırmak için çok önemli olan infiltre edici immün hücre popülasyonları (APC'ler veya CD8+sitotoksik T hücreleri gibi) özellikle radyoduyarlı olduklarından </a:t>
            </a:r>
            <a:r>
              <a:rPr lang="tr" dirty="0" smtClean="0"/>
              <a:t>RT dozu ve fraksiyonasyonu değerlidir</a:t>
            </a:r>
            <a:r>
              <a:rPr lang="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49044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D61C57-17A1-B010-E204-39BF5CBD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4A95C4-BC53-DFB7-7A9A-8899A301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Bu çalışmada gözlemlenen sitokinlerin proinflamatuar/antikanser moduna doğru "pozitif" kayması, tedavi stratejisinin genel etkinliğini desteklemektedir. Birçok kansere karşı güçlü antitümör aktivitesini arttırmak için en çok araştırılan sitokinlerden biri olan IL-2, hem prostat hem de pankreas tümörü mikro-ortamlarında bir artış gösterdi.</a:t>
            </a:r>
          </a:p>
          <a:p>
            <a:r>
              <a:rPr lang="tr" dirty="0"/>
              <a:t>Bu sitokinin, CD4+ T hücrelerinin çeşitli alt kümelere farklılaşmasında ve CD8+ T-hücresi ve diğer sitotoksik aktivitenin desteklenmesinde kritik bir rol oynadığı gösterilmiştir.</a:t>
            </a:r>
          </a:p>
        </p:txBody>
      </p:sp>
    </p:spTree>
    <p:extLst>
      <p:ext uri="{BB962C8B-B14F-4D97-AF65-F5344CB8AC3E}">
        <p14:creationId xmlns:p14="http://schemas.microsoft.com/office/powerpoint/2010/main" val="4153400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4A50E7-A96F-CF5F-8761-7F59DD76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C7CFA2-A6E8-C294-F52D-EC268A6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IL-12, esas olarak </a:t>
            </a:r>
            <a:r>
              <a:rPr lang="tr" dirty="0" err="1"/>
              <a:t>dendritik</a:t>
            </a:r>
            <a:r>
              <a:rPr lang="tr" dirty="0"/>
              <a:t> hücreler, monositler ve B hücreleri gibi </a:t>
            </a:r>
            <a:r>
              <a:rPr lang="tr" dirty="0" err="1"/>
              <a:t>proin</a:t>
            </a:r>
            <a:r>
              <a:rPr lang="tr" dirty="0"/>
              <a:t>-inflamatuar </a:t>
            </a:r>
            <a:r>
              <a:rPr lang="tr" dirty="0" err="1"/>
              <a:t>APC'ler</a:t>
            </a:r>
            <a:r>
              <a:rPr lang="tr" dirty="0"/>
              <a:t> tarafından üretilen, iyi karakterize edilmiş bir başka antitümör bağışıklığı indükleyicisidir.</a:t>
            </a:r>
          </a:p>
          <a:p>
            <a:r>
              <a:rPr lang="tr" dirty="0"/>
              <a:t>Burada, 5GyRT + IBM ile tedavi edilen tümör mikro-ortamlarında APC'nin infiltrasyonunun </a:t>
            </a:r>
            <a:r>
              <a:rPr lang="tr" dirty="0" smtClean="0"/>
              <a:t>arttığı gözlemlendi, bu </a:t>
            </a:r>
            <a:r>
              <a:rPr lang="tr" dirty="0"/>
              <a:t>antitümöraktivitenin desteklenmesini destekleyen IL-12 salgılanmasındaki artışla </a:t>
            </a:r>
            <a:r>
              <a:rPr lang="tr" dirty="0" smtClean="0"/>
              <a:t>uyumlu bulunmuştur.</a:t>
            </a:r>
            <a:endParaRPr lang="tr" dirty="0"/>
          </a:p>
        </p:txBody>
      </p:sp>
    </p:spTree>
    <p:extLst>
      <p:ext uri="{BB962C8B-B14F-4D97-AF65-F5344CB8AC3E}">
        <p14:creationId xmlns:p14="http://schemas.microsoft.com/office/powerpoint/2010/main" val="3430338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020291-CD81-E5DB-D6EA-94945923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1C7F55-6A64-73D6-B568-09C338D2F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 smtClean="0"/>
              <a:t>APC'ler </a:t>
            </a:r>
            <a:r>
              <a:rPr lang="tr" dirty="0"/>
              <a:t>ve CD8+T hücreleri gibi bağışıklık hücrelerinin artan infiltrasyonu ve ayrıca IL-2 ve IL12 gibi antitümör sitokinlerin indüksiyonu, abskopal etkiye doğru aynı antitümör immün dalgalanmasını yansıtır.</a:t>
            </a:r>
          </a:p>
          <a:p>
            <a:r>
              <a:rPr lang="tr" dirty="0"/>
              <a:t>Bu bulgular, sağlıklı dokuların daha fazla korunmasıyla </a:t>
            </a:r>
            <a:r>
              <a:rPr lang="tr" dirty="0" err="1"/>
              <a:t>abskopal</a:t>
            </a:r>
            <a:r>
              <a:rPr lang="tr" dirty="0"/>
              <a:t> yanıt oranlarını önemli ölçüde artırmak için bu yaklaşımın tedavi parametrelerini daha da optimize etmeye yönelik ek araştırmalar için temel sağlar.</a:t>
            </a:r>
          </a:p>
        </p:txBody>
      </p:sp>
    </p:spTree>
    <p:extLst>
      <p:ext uri="{BB962C8B-B14F-4D97-AF65-F5344CB8AC3E}">
        <p14:creationId xmlns:p14="http://schemas.microsoft.com/office/powerpoint/2010/main" val="1972559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9091D8-45CE-634C-697D-1A8932AD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073A9D-F0BA-FBDD-D03E-07DB9594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Burada araştırılan yaklaşım umut vericidir, çünkü özellikle metastatik evrede teşhis edilen pankreas kanseri gibi immünolojik olarak soğuk tümörlerin yanı sıra metastatik </a:t>
            </a:r>
            <a:r>
              <a:rPr lang="tr" dirty="0" smtClean="0"/>
              <a:t>kastrasyon dirençli </a:t>
            </a:r>
            <a:r>
              <a:rPr lang="tr" dirty="0"/>
              <a:t>prostat kanserleri için yüksek abskopal yanıt oranlarını artırmak için geliştirilebilir</a:t>
            </a:r>
            <a:r>
              <a:rPr lang="tr" dirty="0" smtClean="0"/>
              <a:t>.</a:t>
            </a:r>
          </a:p>
          <a:p>
            <a:r>
              <a:rPr lang="tr" dirty="0" smtClean="0"/>
              <a:t>Bu </a:t>
            </a:r>
            <a:r>
              <a:rPr lang="tr" dirty="0"/>
              <a:t>kanserler için, mevcut iyileştirici tedavi seçenekleri sınırlıdır ve prognoz son derece kötüdür</a:t>
            </a:r>
            <a:r>
              <a:rPr lang="tr" dirty="0" smtClean="0"/>
              <a:t>.</a:t>
            </a:r>
          </a:p>
          <a:p>
            <a:r>
              <a:rPr lang="tr" dirty="0" smtClean="0"/>
              <a:t>Tümör </a:t>
            </a:r>
            <a:r>
              <a:rPr lang="tr" dirty="0"/>
              <a:t>mikroçevresini daha immünojenik hale getirmek için IBM'in kullanılması, IBM'in immünosupresif tümör alt hacimlerine (örneğin hipoksik hacimler) uygulanması için fırsatlar sağlar. Bu tür hacimler, </a:t>
            </a:r>
            <a:r>
              <a:rPr lang="tr" dirty="0" smtClean="0"/>
              <a:t>MR görüntüleme </a:t>
            </a:r>
            <a:r>
              <a:rPr lang="tr" dirty="0"/>
              <a:t>kullanılarak fonksiyonel görüntüleme yoluyla tanımlanabilir.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1546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BA7935-7973-0D52-BCE7-66FF5E61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C22D3E-2735-854C-1524-CD7AB64E3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" dirty="0"/>
              <a:t>Toplamda, RT ve IBM ile tümör alt hacimlerini hedefleyen yaklaşım, normal doku toksisitesini önemli ölçüde en aza indirirken abskopal etkiyi artırmak için bir fırsat sunar. </a:t>
            </a:r>
            <a:endParaRPr lang="tr" dirty="0" smtClean="0"/>
          </a:p>
          <a:p>
            <a:r>
              <a:rPr lang="tr" dirty="0" smtClean="0"/>
              <a:t>Sonuçlar</a:t>
            </a:r>
            <a:r>
              <a:rPr lang="tr" dirty="0"/>
              <a:t>, bu yaklaşımı geliştirmek ve diğer tümör türleri de dahil olmak üzere tedavi parametrelerini optimize etmek için daha ileri çalışmalar için önemli bir ivme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447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1038CB-4EF8-CE94-75E8-EFD8A225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D32509-1C51-5466-D7BF-E1343072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tr-TR" dirty="0">
                <a:ea typeface="+mn-lt"/>
                <a:cs typeface="+mn-lt"/>
              </a:rPr>
              <a:t>Bu makalede, etkili 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yanıt için gerekli olan immün hücre popülasyonlarının önemli ölçüde infiltrasyonu ile tümör mikro ortamını daha </a:t>
            </a:r>
            <a:r>
              <a:rPr lang="tr-TR" dirty="0" err="1">
                <a:ea typeface="+mn-lt"/>
                <a:cs typeface="+mn-lt"/>
              </a:rPr>
              <a:t>immünojenik</a:t>
            </a:r>
            <a:r>
              <a:rPr lang="tr-TR" dirty="0">
                <a:ea typeface="+mn-lt"/>
                <a:cs typeface="+mn-lt"/>
              </a:rPr>
              <a:t> hale getirebilen </a:t>
            </a:r>
            <a:r>
              <a:rPr lang="tr-TR" dirty="0" err="1">
                <a:ea typeface="+mn-lt"/>
                <a:cs typeface="+mn-lt"/>
              </a:rPr>
              <a:t>immünojenik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biyomateryaller</a:t>
            </a:r>
            <a:r>
              <a:rPr lang="tr-TR" dirty="0">
                <a:ea typeface="+mn-lt"/>
                <a:cs typeface="+mn-lt"/>
              </a:rPr>
              <a:t> (IBM) ile 1 RT fraksiyonu </a:t>
            </a:r>
            <a:r>
              <a:rPr lang="tr-TR" dirty="0" smtClean="0">
                <a:ea typeface="+mn-lt"/>
                <a:cs typeface="+mn-lt"/>
              </a:rPr>
              <a:t>kullanılan </a:t>
            </a:r>
            <a:r>
              <a:rPr lang="tr-TR" dirty="0">
                <a:ea typeface="+mn-lt"/>
                <a:cs typeface="+mn-lt"/>
              </a:rPr>
              <a:t>bir yaklaşım üzerine çalışılmış.</a:t>
            </a:r>
          </a:p>
          <a:p>
            <a:r>
              <a:rPr lang="tr-TR" dirty="0">
                <a:ea typeface="+mn-lt"/>
                <a:cs typeface="+mn-lt"/>
              </a:rPr>
              <a:t>Aşı ve </a:t>
            </a:r>
            <a:r>
              <a:rPr lang="tr-TR" dirty="0" err="1">
                <a:ea typeface="+mn-lt"/>
                <a:cs typeface="+mn-lt"/>
              </a:rPr>
              <a:t>immünoterapi</a:t>
            </a:r>
            <a:r>
              <a:rPr lang="tr-TR" dirty="0">
                <a:ea typeface="+mn-lt"/>
                <a:cs typeface="+mn-lt"/>
              </a:rPr>
              <a:t> alanlarındaki son araştırmalar, bazı polimerik </a:t>
            </a:r>
            <a:r>
              <a:rPr lang="tr-TR" dirty="0" err="1">
                <a:ea typeface="+mn-lt"/>
                <a:cs typeface="+mn-lt"/>
              </a:rPr>
              <a:t>biyomateryallerin</a:t>
            </a:r>
            <a:r>
              <a:rPr lang="tr-TR" dirty="0">
                <a:ea typeface="+mn-lt"/>
                <a:cs typeface="+mn-lt"/>
              </a:rPr>
              <a:t> çeşitli bağışıklık hücrelerinin infiltrasyonunu programlamak ve kontrol etmek için tasarlanabileceğini ortaya çıkarmıştır.</a:t>
            </a:r>
          </a:p>
          <a:p>
            <a:r>
              <a:rPr lang="tr-TR" dirty="0">
                <a:ea typeface="+mn-lt"/>
                <a:cs typeface="+mn-lt"/>
              </a:rPr>
              <a:t>Bu çalışmalar, bu aktivitenin malzemenin fizikokimyasal özelliklerinden etkilendiğini ve polimer ağırlığı seçiminin ve polimerik bileşenlerin </a:t>
            </a:r>
            <a:r>
              <a:rPr lang="tr-TR" dirty="0" err="1">
                <a:ea typeface="+mn-lt"/>
                <a:cs typeface="+mn-lt"/>
              </a:rPr>
              <a:t>bozunmasının</a:t>
            </a:r>
            <a:r>
              <a:rPr lang="tr-TR" dirty="0">
                <a:ea typeface="+mn-lt"/>
                <a:cs typeface="+mn-lt"/>
              </a:rPr>
              <a:t> bu aktiviteyi belirlemede önemli faktörler olduğunu ortaya koymaktadır.</a:t>
            </a:r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083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9A4787-EE52-3536-A9FD-B7A04464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AF8BAD-4849-ED38-09D1-05E330D9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>
                <a:cs typeface="Calibri"/>
              </a:rPr>
              <a:t>Dinlediğiniz için teşekkür ederim...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09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D321C7-1DB0-DBA9-440D-808A0D70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6D939A-1595-5390-37E3-964DA6417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tr-TR" dirty="0">
                <a:ea typeface="+mn-lt"/>
                <a:cs typeface="+mn-lt"/>
              </a:rPr>
              <a:t>Burada, tümör mikro-ortamı içinde sürekli mevcudiyetini sürdürebilen </a:t>
            </a:r>
            <a:r>
              <a:rPr lang="tr-TR" dirty="0" err="1">
                <a:ea typeface="+mn-lt"/>
                <a:cs typeface="+mn-lt"/>
              </a:rPr>
              <a:t>immünojenik</a:t>
            </a:r>
            <a:r>
              <a:rPr lang="tr-TR" dirty="0">
                <a:ea typeface="+mn-lt"/>
                <a:cs typeface="+mn-lt"/>
              </a:rPr>
              <a:t> polimer bileşenlerine sahip IBM kullanılmış, tümöre özel sitotoksik T hücresinin etkisini artırmada CD40+ </a:t>
            </a:r>
            <a:r>
              <a:rPr lang="tr-TR" dirty="0" err="1">
                <a:ea typeface="+mn-lt"/>
                <a:cs typeface="+mn-lt"/>
              </a:rPr>
              <a:t>APC'lerin</a:t>
            </a:r>
            <a:r>
              <a:rPr lang="tr-TR" dirty="0">
                <a:ea typeface="+mn-lt"/>
                <a:cs typeface="+mn-lt"/>
              </a:rPr>
              <a:t> sızma aktivitesini sürdürülebilir şekilde desteklemek için temel görev görüyor.</a:t>
            </a:r>
          </a:p>
          <a:p>
            <a:r>
              <a:rPr lang="tr-TR" dirty="0">
                <a:ea typeface="+mn-lt"/>
                <a:cs typeface="+mn-lt"/>
              </a:rPr>
              <a:t>Burada odaklanılan nokta, "CD40 eksprese etmeyen prostat tümörleri de dahil olmak üzere zayıf </a:t>
            </a:r>
            <a:r>
              <a:rPr lang="tr-TR" dirty="0" err="1">
                <a:ea typeface="+mn-lt"/>
                <a:cs typeface="+mn-lt"/>
              </a:rPr>
              <a:t>immünojenik</a:t>
            </a:r>
            <a:r>
              <a:rPr lang="tr-TR" dirty="0">
                <a:ea typeface="+mn-lt"/>
                <a:cs typeface="+mn-lt"/>
              </a:rPr>
              <a:t> tümörler" için bu tür bir eylemi araştırmaktır.</a:t>
            </a:r>
          </a:p>
          <a:p>
            <a:r>
              <a:rPr lang="tr-TR" dirty="0">
                <a:ea typeface="+mn-lt"/>
                <a:cs typeface="+mn-lt"/>
              </a:rPr>
              <a:t>Özelleştirilebilir IBM ayrıca, hastalara ek bir rahatsızlık vermeden, radyasyon tedavisi sırasında halihazırda kullanılan </a:t>
            </a:r>
            <a:r>
              <a:rPr lang="tr-TR" dirty="0" err="1">
                <a:ea typeface="+mn-lt"/>
                <a:cs typeface="+mn-lt"/>
              </a:rPr>
              <a:t>fiducial</a:t>
            </a:r>
            <a:r>
              <a:rPr lang="tr-TR" dirty="0">
                <a:ea typeface="+mn-lt"/>
                <a:cs typeface="+mn-lt"/>
              </a:rPr>
              <a:t> gibi </a:t>
            </a:r>
            <a:r>
              <a:rPr lang="tr-TR" dirty="0" err="1">
                <a:ea typeface="+mn-lt"/>
                <a:cs typeface="+mn-lt"/>
              </a:rPr>
              <a:t>biyomateryallerin</a:t>
            </a:r>
            <a:r>
              <a:rPr lang="tr-TR" dirty="0">
                <a:ea typeface="+mn-lt"/>
                <a:cs typeface="+mn-lt"/>
              </a:rPr>
              <a:t> yerini alma potansiyeline sahip, görüntü kılavuzlu RT için kontrast sağlayabilen </a:t>
            </a:r>
            <a:r>
              <a:rPr lang="tr-TR" dirty="0" err="1">
                <a:ea typeface="+mn-lt"/>
                <a:cs typeface="+mn-lt"/>
              </a:rPr>
              <a:t>teranostik</a:t>
            </a:r>
            <a:r>
              <a:rPr lang="tr-TR" dirty="0">
                <a:ea typeface="+mn-lt"/>
                <a:cs typeface="+mn-lt"/>
              </a:rPr>
              <a:t> nanoparçacıkların dahil edilmesine olanak tanır.</a:t>
            </a:r>
          </a:p>
        </p:txBody>
      </p:sp>
    </p:spTree>
    <p:extLst>
      <p:ext uri="{BB962C8B-B14F-4D97-AF65-F5344CB8AC3E}">
        <p14:creationId xmlns:p14="http://schemas.microsoft.com/office/powerpoint/2010/main" val="74167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9B8BC6-74B6-A4EC-84DB-F6D2CC84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GİRİŞ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9DA7F6-B516-7DC9-D432-C45EA33A4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>
                <a:ea typeface="+mn-lt"/>
                <a:cs typeface="+mn-lt"/>
              </a:rPr>
              <a:t>RT'nin</a:t>
            </a:r>
            <a:r>
              <a:rPr lang="tr-TR" dirty="0">
                <a:ea typeface="+mn-lt"/>
                <a:cs typeface="+mn-lt"/>
              </a:rPr>
              <a:t> kendisi, tümör mikro-ortamının </a:t>
            </a:r>
            <a:r>
              <a:rPr lang="tr-TR" dirty="0" err="1">
                <a:ea typeface="+mn-lt"/>
                <a:cs typeface="+mn-lt"/>
              </a:rPr>
              <a:t>proimmünojenik</a:t>
            </a:r>
            <a:r>
              <a:rPr lang="tr-TR" dirty="0">
                <a:ea typeface="+mn-lt"/>
                <a:cs typeface="+mn-lt"/>
              </a:rPr>
              <a:t> bir değiştiricisi olabilse de, </a:t>
            </a:r>
            <a:r>
              <a:rPr lang="tr-TR" dirty="0" err="1">
                <a:ea typeface="+mn-lt"/>
                <a:cs typeface="+mn-lt"/>
              </a:rPr>
              <a:t>RT'nin</a:t>
            </a:r>
            <a:r>
              <a:rPr lang="tr-TR" dirty="0">
                <a:ea typeface="+mn-lt"/>
                <a:cs typeface="+mn-lt"/>
              </a:rPr>
              <a:t>, özellikle periferik </a:t>
            </a:r>
            <a:r>
              <a:rPr lang="tr-TR" dirty="0" err="1">
                <a:ea typeface="+mn-lt"/>
                <a:cs typeface="+mn-lt"/>
              </a:rPr>
              <a:t>APC'ler</a:t>
            </a:r>
            <a:r>
              <a:rPr lang="tr-TR" dirty="0">
                <a:ea typeface="+mn-lt"/>
                <a:cs typeface="+mn-lt"/>
              </a:rPr>
              <a:t> veya CD8+ sitotoksik T hücreleri gibi infiltre edici immün hücre popülasyonları üzerindeki </a:t>
            </a:r>
            <a:r>
              <a:rPr lang="tr-TR" dirty="0" err="1">
                <a:ea typeface="+mn-lt"/>
                <a:cs typeface="+mn-lt"/>
              </a:rPr>
              <a:t>immünosupresif</a:t>
            </a:r>
            <a:r>
              <a:rPr lang="tr-TR" dirty="0">
                <a:ea typeface="+mn-lt"/>
                <a:cs typeface="+mn-lt"/>
              </a:rPr>
              <a:t> etkilerini en aza indirmek için bir strateji olarak tek bir RT fraksiyonunun kullanımı araştırılmış.</a:t>
            </a:r>
          </a:p>
          <a:p>
            <a:r>
              <a:rPr lang="tr-TR" dirty="0">
                <a:ea typeface="+mn-lt"/>
                <a:cs typeface="+mn-lt"/>
              </a:rPr>
              <a:t>Bu bağışıklık hücreleri özellikle radyo-duyarlı ve sonuç olarak tekrarlanan RT fraksiyonlarının güçlü bir 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 etki oluşturmak için gerekli olan etkilerini baskılaması muhtemel.</a:t>
            </a:r>
          </a:p>
          <a:p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43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05FDD0-9CEE-F691-54ED-AFC944B5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0509D-024D-B1D8-6D29-4C807D969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Ayrıca, çalışmalar, geniş alan boyutlarına sahip </a:t>
            </a:r>
            <a:r>
              <a:rPr lang="tr-TR" dirty="0" err="1">
                <a:ea typeface="+mn-lt"/>
                <a:cs typeface="+mn-lt"/>
              </a:rPr>
              <a:t>RT'nin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immünosupresif</a:t>
            </a:r>
            <a:r>
              <a:rPr lang="tr-TR" dirty="0">
                <a:ea typeface="+mn-lt"/>
                <a:cs typeface="+mn-lt"/>
              </a:rPr>
              <a:t> olabileceğini ve bunun da sağlam bir immün aracılı </a:t>
            </a:r>
            <a:r>
              <a:rPr lang="tr-TR" dirty="0" err="1">
                <a:ea typeface="+mn-lt"/>
                <a:cs typeface="+mn-lt"/>
              </a:rPr>
              <a:t>abskopal</a:t>
            </a:r>
            <a:r>
              <a:rPr lang="tr-TR" dirty="0">
                <a:ea typeface="+mn-lt"/>
                <a:cs typeface="+mn-lt"/>
              </a:rPr>
              <a:t> yanıtın oluşumunu engelleyebileceğini göstermiştir.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tr" dirty="0">
                <a:ea typeface="+mn-lt"/>
                <a:cs typeface="+mn-lt"/>
              </a:rPr>
              <a:t>Bu bağlamda, brüt tümör hacmi/alt hacminden (GTV/SV) daha küçük alan boyutları da dahil olmak üzere, değişen alan boyutlarında daha ileri çalışmalar gerçekleştirilmiş.</a:t>
            </a:r>
            <a:endParaRPr lang="tr-TR" dirty="0">
              <a:ea typeface="+mn-lt"/>
              <a:cs typeface="+mn-lt"/>
            </a:endParaRPr>
          </a:p>
          <a:p>
            <a:endParaRPr lang="tr-T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45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0FF401-BE6E-C0C9-313C-B60FC786A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cs typeface="Calibri Light"/>
              </a:rPr>
              <a:t>MATERYAL VE METOD- Hücre Kültürü Materyalleri 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DA87F1-3439-7347-528A-7703FFF94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tr-TR" dirty="0">
                <a:ea typeface="+mn-lt"/>
                <a:cs typeface="+mn-lt"/>
              </a:rPr>
              <a:t>Prostat tümörleri oluşturmak için, TRAMP-C1 kanser hücreleri </a:t>
            </a:r>
            <a:r>
              <a:rPr lang="tr-TR" dirty="0" err="1">
                <a:ea typeface="+mn-lt"/>
                <a:cs typeface="+mn-lt"/>
              </a:rPr>
              <a:t>American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Type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Culture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Collection'dan</a:t>
            </a:r>
            <a:r>
              <a:rPr lang="tr-TR" dirty="0">
                <a:ea typeface="+mn-lt"/>
                <a:cs typeface="+mn-lt"/>
              </a:rPr>
              <a:t> (ATCC, </a:t>
            </a:r>
            <a:r>
              <a:rPr lang="tr-TR" dirty="0" err="1">
                <a:ea typeface="+mn-lt"/>
                <a:cs typeface="+mn-lt"/>
              </a:rPr>
              <a:t>Manassas</a:t>
            </a:r>
            <a:r>
              <a:rPr lang="tr-TR" dirty="0">
                <a:ea typeface="+mn-lt"/>
                <a:cs typeface="+mn-lt"/>
              </a:rPr>
              <a:t>, VA) satın alındı. Kastrasyona dirençli prostat kanseri hücrelerinin </a:t>
            </a:r>
            <a:r>
              <a:rPr lang="tr-TR" dirty="0" smtClean="0">
                <a:ea typeface="+mn-lt"/>
                <a:cs typeface="+mn-lt"/>
              </a:rPr>
              <a:t>üretilmesinde </a:t>
            </a:r>
            <a:r>
              <a:rPr lang="tr-TR" dirty="0">
                <a:ea typeface="+mn-lt"/>
                <a:cs typeface="+mn-lt"/>
              </a:rPr>
              <a:t>ek olarak, androjenden yoksun ortamda (</a:t>
            </a:r>
            <a:r>
              <a:rPr lang="tr-TR" dirty="0" err="1">
                <a:ea typeface="+mn-lt"/>
                <a:cs typeface="+mn-lt"/>
              </a:rPr>
              <a:t>Dulbecco's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Modified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Eagle's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Medium</a:t>
            </a:r>
            <a:r>
              <a:rPr lang="tr-TR" dirty="0">
                <a:ea typeface="+mn-lt"/>
                <a:cs typeface="+mn-lt"/>
              </a:rPr>
              <a:t>) (GIBCO) TRAMP-C1 hücrelerinin 14 gün boyunca kültürlenmesiyle androjenden yoksun TRAMP-C1 (AD-TRAMP-C1) hücresi üretildi. </a:t>
            </a:r>
          </a:p>
          <a:p>
            <a:pPr marL="0" indent="0"/>
            <a:r>
              <a:rPr lang="tr-TR" dirty="0">
                <a:ea typeface="+mn-lt"/>
                <a:cs typeface="+mn-lt"/>
              </a:rPr>
              <a:t>Pankreatik kanser, Panc-02 hücreleri Ulusal Kanser Enstitüsünden elde edildi. Hücreler, %10 FBS (Sigma) ve %1 penisilin/streptomisin (</a:t>
            </a:r>
            <a:r>
              <a:rPr lang="tr-TR" dirty="0" err="1">
                <a:ea typeface="+mn-lt"/>
                <a:cs typeface="+mn-lt"/>
              </a:rPr>
              <a:t>Invitrogen</a:t>
            </a:r>
            <a:r>
              <a:rPr lang="tr-TR" dirty="0">
                <a:ea typeface="+mn-lt"/>
                <a:cs typeface="+mn-lt"/>
              </a:rPr>
              <a:t>) içeren </a:t>
            </a:r>
            <a:r>
              <a:rPr lang="tr-TR" dirty="0" err="1">
                <a:ea typeface="+mn-lt"/>
                <a:cs typeface="+mn-lt"/>
              </a:rPr>
              <a:t>Dulbecco</a:t>
            </a:r>
            <a:r>
              <a:rPr lang="tr-TR" dirty="0">
                <a:ea typeface="+mn-lt"/>
                <a:cs typeface="+mn-lt"/>
              </a:rPr>
              <a:t> Modifiye </a:t>
            </a:r>
            <a:r>
              <a:rPr lang="tr-TR" dirty="0" err="1">
                <a:ea typeface="+mn-lt"/>
                <a:cs typeface="+mn-lt"/>
              </a:rPr>
              <a:t>Eagle's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Medium'da</a:t>
            </a:r>
            <a:r>
              <a:rPr lang="tr-TR" dirty="0">
                <a:ea typeface="+mn-lt"/>
                <a:cs typeface="+mn-lt"/>
              </a:rPr>
              <a:t> (GIBCO) kültürlendi. </a:t>
            </a:r>
          </a:p>
          <a:p>
            <a:pPr marL="0" indent="0"/>
            <a:r>
              <a:rPr lang="tr-TR" dirty="0">
                <a:ea typeface="+mn-lt"/>
                <a:cs typeface="+mn-lt"/>
              </a:rPr>
              <a:t>Tüm hücreler, %5 CO2 atmosferi altında 37°C'de nemlendirilmiş bir inkübatörde büyütüldü. </a:t>
            </a:r>
            <a:endParaRPr lang="tr-T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6320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2338</Words>
  <Application>Microsoft Office PowerPoint</Application>
  <PresentationFormat>Geniş ekran</PresentationFormat>
  <Paragraphs>127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8" baseType="lpstr">
      <vt:lpstr>Arial</vt:lpstr>
      <vt:lpstr>Arial,Sans-Serif</vt:lpstr>
      <vt:lpstr>Book Antiqua</vt:lpstr>
      <vt:lpstr>Calibri</vt:lpstr>
      <vt:lpstr>Calibri Light</vt:lpstr>
      <vt:lpstr>Century Gothic</vt:lpstr>
      <vt:lpstr>Wingdings 3</vt:lpstr>
      <vt:lpstr>İyon</vt:lpstr>
      <vt:lpstr> DEĞİŞKEN RADYOTERAPİ ALAN BOYUTLARINDA İMMUNOJENİK BİOMATERYAL KULLANILARAK ABSCOPAL ETKİNİN ARTTIRILMASI      ARŞ.GÖR.DR.EREN YILDIZ    13.05.2022-  ESKİŞEHİR OSMANGAZİ ÜNİVERSİTESİ TIP FAKÜLTESİ RADYASYON ONKOLOJİSİ ANABİLİM DALI</vt:lpstr>
      <vt:lpstr>GİRİŞ</vt:lpstr>
      <vt:lpstr>GİRİŞ</vt:lpstr>
      <vt:lpstr>GİRİŞ</vt:lpstr>
      <vt:lpstr>GİRİŞ</vt:lpstr>
      <vt:lpstr>GİRİŞ</vt:lpstr>
      <vt:lpstr>GİRİŞ</vt:lpstr>
      <vt:lpstr>GİRİŞ</vt:lpstr>
      <vt:lpstr>MATERYAL VE METOD- Hücre Kültürü Materyalleri </vt:lpstr>
      <vt:lpstr>MATERYAL VE METOD-IBM</vt:lpstr>
      <vt:lpstr>MATERYAL VE METOD-Fareler</vt:lpstr>
      <vt:lpstr>MATERYAL VE METOD- Subkutanöz tümörler</vt:lpstr>
      <vt:lpstr>MATERYAL VE METOD- Ortotopik tümörler</vt:lpstr>
      <vt:lpstr>MATERYAL VE METOD- Çalışma dizaynı</vt:lpstr>
      <vt:lpstr>MATERYAL VE METOD- Çalışma dizaynı</vt:lpstr>
      <vt:lpstr>KÜÇÜK HAYVANLARDA GÖRÜNTÜ KILAVUZLUĞUNDA RADYOTERAPİ VE CT </vt:lpstr>
      <vt:lpstr>Metin eklemek için tıklayın</vt:lpstr>
      <vt:lpstr>PowerPoint Sunusu</vt:lpstr>
      <vt:lpstr>Küçük hayvan radyasyon araştırma platformunun farklı boyutta kolimatörleri kullanılarak farklı alan boyutlarıyla hedeflenebilen farklı tümör hacimlerini gösteren bir görsel(solda). Farklı tedavi hacimleri için farklı büyüklükteki kolimatörlerin resimleri (sağda).</vt:lpstr>
      <vt:lpstr>RT için temsili alan profilleri 10 *10 mm2, 5 * 5 mm2 ve 3 * 3 mm2 boyutlu kolimatör için gösterilmiştir (kaynak-yüzey mesafesi 34 cm'dir).</vt:lpstr>
      <vt:lpstr>PowerPoint Sunusu</vt:lpstr>
      <vt:lpstr>DNA hasar onarım histonu ɣH2Ax (CY3, kırmızı, eksitasyon dalga boyu 555 nm) ve çekirdekler (DAPI, mavi) için immünofloresan görüntüler ve karşılık gelen çubuk grafikler, 10 *10 mm2 boyutlu alan ile planlama hedef hacmine görüntü kılavuzluğunda radyasyon tedavisinden 4 saat sonra AD-prostat tümörünün periferik bölümünde olduğu kadar merkezde de DNA hasarını temsil eder.</vt:lpstr>
      <vt:lpstr>PowerPoint Sunusu</vt:lpstr>
      <vt:lpstr>Metin eklemek için tıklayın</vt:lpstr>
      <vt:lpstr>PowerPoint Sunusu</vt:lpstr>
      <vt:lpstr>PowerPoint Sunusu</vt:lpstr>
      <vt:lpstr>PowerPoint Sunusu</vt:lpstr>
      <vt:lpstr>PowerPoint Sunusu</vt:lpstr>
      <vt:lpstr>SONUÇLAR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STATION791</cp:lastModifiedBy>
  <cp:revision>485</cp:revision>
  <dcterms:created xsi:type="dcterms:W3CDTF">2022-03-20T09:44:12Z</dcterms:created>
  <dcterms:modified xsi:type="dcterms:W3CDTF">2022-05-13T05:38:41Z</dcterms:modified>
</cp:coreProperties>
</file>